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2.xml" ContentType="application/vnd.openxmlformats-officedocument.wordprocessingml.header+xml"/>
  <Override PartName="/word/header1.xml" ContentType="application/vnd.openxmlformats-officedocument.wordprocessingml.head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word/stylesWithEffects.xml" ContentType="application/vnd.ms-word.stylesWithEffect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10302A" w:rsidRPr="00992CFE" w:rsidRDefault="0010302A">
      <w:pPr>
        <w:widowControl w:val="0"/>
        <w:tabs>
          <w:tab w:val="left" w:pos="0"/>
        </w:tabs>
        <w:jc w:val="center"/>
        <w:rPr>
          <w:b/>
          <w:sz w:val="22"/>
          <w:szCs w:val="22"/>
        </w:rPr>
      </w:pPr>
      <w:r w:rsidRPr="00992CFE">
        <w:rPr>
          <w:b/>
          <w:sz w:val="22"/>
          <w:szCs w:val="22"/>
        </w:rPr>
        <w:t>TABULATION</w:t>
      </w:r>
      <w:r w:rsidR="00E6460F" w:rsidRPr="00992CFE">
        <w:rPr>
          <w:b/>
          <w:sz w:val="22"/>
          <w:szCs w:val="22"/>
        </w:rPr>
        <w:t xml:space="preserve"> </w:t>
      </w:r>
      <w:r w:rsidRPr="00992CFE">
        <w:rPr>
          <w:b/>
          <w:sz w:val="22"/>
          <w:szCs w:val="22"/>
        </w:rPr>
        <w:t>OF</w:t>
      </w:r>
      <w:r w:rsidR="00E6460F" w:rsidRPr="00992CFE">
        <w:rPr>
          <w:b/>
          <w:sz w:val="22"/>
          <w:szCs w:val="22"/>
        </w:rPr>
        <w:t xml:space="preserve"> </w:t>
      </w:r>
      <w:r w:rsidRPr="00992CFE">
        <w:rPr>
          <w:b/>
          <w:sz w:val="22"/>
          <w:szCs w:val="22"/>
        </w:rPr>
        <w:t>VALUES</w:t>
      </w:r>
      <w:r w:rsidRPr="00992CFE">
        <w:rPr>
          <w:b/>
          <w:sz w:val="22"/>
          <w:szCs w:val="22"/>
        </w:rPr>
        <w:br/>
      </w:r>
    </w:p>
    <w:tbl>
      <w:tblPr>
        <w:tblW w:w="10189" w:type="dxa"/>
        <w:tblLayout w:type="fixed"/>
        <w:tblLook w:val="0000" w:firstRow="0" w:lastRow="0" w:firstColumn="0" w:lastColumn="0" w:noHBand="0" w:noVBand="0"/>
      </w:tblPr>
      <w:tblGrid>
        <w:gridCol w:w="2898"/>
        <w:gridCol w:w="2070"/>
        <w:gridCol w:w="1350"/>
        <w:gridCol w:w="3871"/>
      </w:tblGrid>
      <w:tr w:rsidR="00413D78" w:rsidRPr="00992CFE">
        <w:tc>
          <w:tcPr>
            <w:tcW w:w="2898" w:type="dxa"/>
          </w:tcPr>
          <w:p w:rsidR="00413D78" w:rsidRPr="00992CFE" w:rsidRDefault="00413D78">
            <w:pPr>
              <w:widowControl w:val="0"/>
              <w:spacing w:line="360" w:lineRule="auto"/>
            </w:pPr>
            <w:r w:rsidRPr="00992CFE">
              <w:t xml:space="preserve">Parcel: </w:t>
            </w:r>
            <w:r w:rsidR="00527F3E">
              <w:fldChar w:fldCharType="begin">
                <w:ffData>
                  <w:name w:val="Parcel"/>
                  <w:enabled/>
                  <w:calcOnExit w:val="0"/>
                  <w:textInput/>
                </w:ffData>
              </w:fldChar>
            </w:r>
            <w:bookmarkStart w:id="0" w:name="Parcel"/>
            <w:r w:rsidR="00527F3E">
              <w:instrText xml:space="preserve"> FORMTEXT </w:instrText>
            </w:r>
            <w:r w:rsidR="00527F3E">
              <w:fldChar w:fldCharType="separate"/>
            </w:r>
            <w:r w:rsidR="00527F3E">
              <w:rPr>
                <w:noProof/>
              </w:rPr>
              <w:t> </w:t>
            </w:r>
            <w:r w:rsidR="00527F3E">
              <w:rPr>
                <w:noProof/>
              </w:rPr>
              <w:t> </w:t>
            </w:r>
            <w:r w:rsidR="00527F3E">
              <w:rPr>
                <w:noProof/>
              </w:rPr>
              <w:t> </w:t>
            </w:r>
            <w:r w:rsidR="00527F3E">
              <w:rPr>
                <w:noProof/>
              </w:rPr>
              <w:t> </w:t>
            </w:r>
            <w:r w:rsidR="00527F3E">
              <w:rPr>
                <w:noProof/>
              </w:rPr>
              <w:t> </w:t>
            </w:r>
            <w:r w:rsidR="00527F3E">
              <w:fldChar w:fldCharType="end"/>
            </w:r>
            <w:bookmarkEnd w:id="0"/>
          </w:p>
        </w:tc>
        <w:tc>
          <w:tcPr>
            <w:tcW w:w="3420" w:type="dxa"/>
            <w:gridSpan w:val="2"/>
          </w:tcPr>
          <w:p w:rsidR="00413D78" w:rsidRPr="00992CFE" w:rsidRDefault="00413D78">
            <w:pPr>
              <w:widowControl w:val="0"/>
              <w:spacing w:line="360" w:lineRule="auto"/>
            </w:pPr>
            <w:r w:rsidRPr="00992CFE">
              <w:t xml:space="preserve">Highway: </w:t>
            </w:r>
            <w:r w:rsidR="00DE7A1A">
              <w:fldChar w:fldCharType="begin">
                <w:ffData>
                  <w:name w:val="High"/>
                  <w:enabled/>
                  <w:calcOnExit w:val="0"/>
                  <w:textInput/>
                </w:ffData>
              </w:fldChar>
            </w:r>
            <w:bookmarkStart w:id="1" w:name="High"/>
            <w:r w:rsidR="00DE7A1A">
              <w:instrText xml:space="preserve"> FORMTEXT </w:instrText>
            </w:r>
            <w:r w:rsidR="00DE7A1A">
              <w:fldChar w:fldCharType="separate"/>
            </w:r>
            <w:r w:rsidR="00DE7A1A">
              <w:rPr>
                <w:noProof/>
              </w:rPr>
              <w:t> </w:t>
            </w:r>
            <w:r w:rsidR="00DE7A1A">
              <w:rPr>
                <w:noProof/>
              </w:rPr>
              <w:t> </w:t>
            </w:r>
            <w:r w:rsidR="00DE7A1A">
              <w:rPr>
                <w:noProof/>
              </w:rPr>
              <w:t> </w:t>
            </w:r>
            <w:r w:rsidR="00DE7A1A">
              <w:rPr>
                <w:noProof/>
              </w:rPr>
              <w:t> </w:t>
            </w:r>
            <w:r w:rsidR="00DE7A1A">
              <w:rPr>
                <w:noProof/>
              </w:rPr>
              <w:t> </w:t>
            </w:r>
            <w:r w:rsidR="00DE7A1A">
              <w:fldChar w:fldCharType="end"/>
            </w:r>
            <w:bookmarkEnd w:id="1"/>
          </w:p>
        </w:tc>
        <w:tc>
          <w:tcPr>
            <w:tcW w:w="3871" w:type="dxa"/>
          </w:tcPr>
          <w:p w:rsidR="00413D78" w:rsidRPr="00992CFE" w:rsidRDefault="00413D78">
            <w:pPr>
              <w:widowControl w:val="0"/>
              <w:spacing w:line="360" w:lineRule="auto"/>
              <w:rPr>
                <w:b/>
              </w:rPr>
            </w:pPr>
            <w:r>
              <w:t xml:space="preserve">ROW </w:t>
            </w:r>
            <w:r w:rsidRPr="00992CFE">
              <w:t>CSJ:</w:t>
            </w:r>
            <w:r w:rsidR="00DE1070">
              <w:t xml:space="preserve">  </w:t>
            </w:r>
            <w:r w:rsidRPr="00992CFE">
              <w:t xml:space="preserve"> </w:t>
            </w:r>
            <w:r w:rsidR="00DE7A1A">
              <w:fldChar w:fldCharType="begin">
                <w:ffData>
                  <w:name w:val="CSJ"/>
                  <w:enabled/>
                  <w:calcOnExit w:val="0"/>
                  <w:textInput/>
                </w:ffData>
              </w:fldChar>
            </w:r>
            <w:bookmarkStart w:id="2" w:name="CSJ"/>
            <w:r w:rsidR="00DE7A1A">
              <w:instrText xml:space="preserve"> FORMTEXT </w:instrText>
            </w:r>
            <w:r w:rsidR="00DE7A1A">
              <w:fldChar w:fldCharType="separate"/>
            </w:r>
            <w:r w:rsidR="00DE7A1A">
              <w:rPr>
                <w:noProof/>
              </w:rPr>
              <w:t> </w:t>
            </w:r>
            <w:r w:rsidR="00DE7A1A">
              <w:rPr>
                <w:noProof/>
              </w:rPr>
              <w:t> </w:t>
            </w:r>
            <w:r w:rsidR="00DE7A1A">
              <w:rPr>
                <w:noProof/>
              </w:rPr>
              <w:t> </w:t>
            </w:r>
            <w:r w:rsidR="00DE7A1A">
              <w:rPr>
                <w:noProof/>
              </w:rPr>
              <w:t> </w:t>
            </w:r>
            <w:r w:rsidR="00DE7A1A">
              <w:rPr>
                <w:noProof/>
              </w:rPr>
              <w:t> </w:t>
            </w:r>
            <w:r w:rsidR="00DE7A1A">
              <w:fldChar w:fldCharType="end"/>
            </w:r>
            <w:bookmarkEnd w:id="2"/>
          </w:p>
        </w:tc>
      </w:tr>
      <w:tr w:rsidR="00413D78" w:rsidRPr="00992CFE">
        <w:tc>
          <w:tcPr>
            <w:tcW w:w="4968" w:type="dxa"/>
            <w:gridSpan w:val="2"/>
          </w:tcPr>
          <w:p w:rsidR="00413D78" w:rsidRPr="00992CFE" w:rsidRDefault="00413D78">
            <w:pPr>
              <w:widowControl w:val="0"/>
              <w:spacing w:line="360" w:lineRule="auto"/>
            </w:pPr>
            <w:r w:rsidRPr="00992CFE">
              <w:t>Taking</w:t>
            </w:r>
            <w:r w:rsidR="009B14E3">
              <w:t xml:space="preserve"> Type</w:t>
            </w:r>
            <w:r w:rsidRPr="00992CFE">
              <w:t xml:space="preserve">: </w:t>
            </w:r>
            <w:r w:rsidRPr="00992CFE">
              <w:fldChar w:fldCharType="begin">
                <w:ffData>
                  <w:name w:val="next"/>
                  <w:enabled/>
                  <w:calcOnExit w:val="0"/>
                  <w:textInput/>
                </w:ffData>
              </w:fldChar>
            </w:r>
            <w:bookmarkStart w:id="3" w:name="next"/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  <w:bookmarkEnd w:id="3"/>
          </w:p>
        </w:tc>
        <w:tc>
          <w:tcPr>
            <w:tcW w:w="5221" w:type="dxa"/>
            <w:gridSpan w:val="2"/>
          </w:tcPr>
          <w:p w:rsidR="00413D78" w:rsidRPr="00992CFE" w:rsidRDefault="00413D78">
            <w:pPr>
              <w:widowControl w:val="0"/>
              <w:spacing w:line="360" w:lineRule="auto"/>
            </w:pPr>
            <w:r w:rsidRPr="00992CFE">
              <w:t xml:space="preserve">District: </w:t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63F8F" w:rsidRPr="00992CFE">
        <w:tc>
          <w:tcPr>
            <w:tcW w:w="4968" w:type="dxa"/>
            <w:gridSpan w:val="2"/>
          </w:tcPr>
          <w:p w:rsidR="00163F8F" w:rsidRPr="00992CFE" w:rsidRDefault="007A2CC9">
            <w:pPr>
              <w:widowControl w:val="0"/>
              <w:spacing w:line="360" w:lineRule="auto"/>
            </w:pPr>
            <w:r>
              <w:t xml:space="preserve">Size </w:t>
            </w:r>
            <w:r w:rsidR="00163F8F" w:rsidRPr="00992CFE">
              <w:t xml:space="preserve">of Remainder: </w:t>
            </w:r>
            <w:r w:rsidR="00163F8F"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="00163F8F" w:rsidRPr="00992CFE">
              <w:instrText xml:space="preserve"> FORMTEXT </w:instrText>
            </w:r>
            <w:r w:rsidR="00163F8F" w:rsidRPr="00992CFE">
              <w:fldChar w:fldCharType="separate"/>
            </w:r>
            <w:r w:rsidR="00163F8F" w:rsidRPr="00992CFE">
              <w:rPr>
                <w:noProof/>
              </w:rPr>
              <w:t> </w:t>
            </w:r>
            <w:r w:rsidR="00163F8F" w:rsidRPr="00992CFE">
              <w:rPr>
                <w:noProof/>
              </w:rPr>
              <w:t> </w:t>
            </w:r>
            <w:r w:rsidR="00163F8F" w:rsidRPr="00992CFE">
              <w:rPr>
                <w:noProof/>
              </w:rPr>
              <w:t> </w:t>
            </w:r>
            <w:r w:rsidR="00163F8F" w:rsidRPr="00992CFE">
              <w:rPr>
                <w:noProof/>
              </w:rPr>
              <w:t> </w:t>
            </w:r>
            <w:r w:rsidR="00163F8F" w:rsidRPr="00992CFE">
              <w:rPr>
                <w:noProof/>
              </w:rPr>
              <w:t> </w:t>
            </w:r>
            <w:r w:rsidR="00163F8F" w:rsidRPr="00992CFE">
              <w:fldChar w:fldCharType="end"/>
            </w:r>
          </w:p>
        </w:tc>
        <w:tc>
          <w:tcPr>
            <w:tcW w:w="5221" w:type="dxa"/>
            <w:gridSpan w:val="2"/>
          </w:tcPr>
          <w:p w:rsidR="00163F8F" w:rsidRPr="00992CFE" w:rsidRDefault="00163F8F" w:rsidP="00F46F5F">
            <w:pPr>
              <w:widowControl w:val="0"/>
              <w:spacing w:line="360" w:lineRule="auto"/>
            </w:pPr>
            <w:r w:rsidRPr="00992CFE">
              <w:t xml:space="preserve">County: </w:t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63F8F" w:rsidRPr="00992CFE">
        <w:tc>
          <w:tcPr>
            <w:tcW w:w="4968" w:type="dxa"/>
            <w:gridSpan w:val="2"/>
          </w:tcPr>
          <w:p w:rsidR="00163F8F" w:rsidRPr="00992CFE" w:rsidRDefault="00163F8F">
            <w:pPr>
              <w:widowControl w:val="0"/>
              <w:spacing w:line="360" w:lineRule="auto"/>
            </w:pPr>
            <w:r w:rsidRPr="00992CFE">
              <w:t xml:space="preserve">Type of Property: </w:t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5221" w:type="dxa"/>
            <w:gridSpan w:val="2"/>
          </w:tcPr>
          <w:p w:rsidR="00163F8F" w:rsidRPr="00992CFE" w:rsidRDefault="00163F8F" w:rsidP="00F46F5F">
            <w:pPr>
              <w:widowControl w:val="0"/>
              <w:spacing w:line="360" w:lineRule="auto"/>
            </w:pPr>
            <w:r w:rsidRPr="00992CFE">
              <w:t xml:space="preserve">Federal Project: </w:t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63F8F" w:rsidRPr="00992CFE">
        <w:tc>
          <w:tcPr>
            <w:tcW w:w="4968" w:type="dxa"/>
            <w:gridSpan w:val="2"/>
          </w:tcPr>
          <w:p w:rsidR="00163F8F" w:rsidRPr="00992CFE" w:rsidRDefault="00163F8F">
            <w:pPr>
              <w:widowControl w:val="0"/>
              <w:spacing w:line="360" w:lineRule="auto"/>
            </w:pPr>
            <w:r w:rsidRPr="00992CFE">
              <w:t xml:space="preserve">Contract Fencing: </w:t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5221" w:type="dxa"/>
            <w:gridSpan w:val="2"/>
          </w:tcPr>
          <w:p w:rsidR="00163F8F" w:rsidRPr="00992CFE" w:rsidRDefault="00163F8F">
            <w:pPr>
              <w:widowControl w:val="0"/>
              <w:spacing w:line="360" w:lineRule="auto"/>
            </w:pPr>
          </w:p>
        </w:tc>
      </w:tr>
      <w:tr w:rsidR="00163F8F" w:rsidRPr="00992CFE">
        <w:tc>
          <w:tcPr>
            <w:tcW w:w="4968" w:type="dxa"/>
            <w:gridSpan w:val="2"/>
          </w:tcPr>
          <w:p w:rsidR="00163F8F" w:rsidRPr="00992CFE" w:rsidRDefault="00163F8F">
            <w:pPr>
              <w:widowControl w:val="0"/>
              <w:spacing w:line="360" w:lineRule="auto"/>
            </w:pPr>
            <w:r w:rsidRPr="00992CFE">
              <w:t xml:space="preserve">Appraised by: </w:t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5221" w:type="dxa"/>
            <w:gridSpan w:val="2"/>
          </w:tcPr>
          <w:p w:rsidR="00163F8F" w:rsidRPr="00992CFE" w:rsidRDefault="00163F8F">
            <w:pPr>
              <w:widowControl w:val="0"/>
              <w:spacing w:line="360" w:lineRule="auto"/>
            </w:pPr>
          </w:p>
        </w:tc>
      </w:tr>
      <w:tr w:rsidR="00163F8F" w:rsidRPr="00992CFE">
        <w:tc>
          <w:tcPr>
            <w:tcW w:w="4968" w:type="dxa"/>
            <w:gridSpan w:val="2"/>
          </w:tcPr>
          <w:p w:rsidR="00163F8F" w:rsidRPr="00992CFE" w:rsidRDefault="00163F8F">
            <w:pPr>
              <w:widowControl w:val="0"/>
              <w:spacing w:line="360" w:lineRule="auto"/>
            </w:pPr>
            <w:r w:rsidRPr="00992CFE">
              <w:t xml:space="preserve">Date Appraised: </w:t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5221" w:type="dxa"/>
            <w:gridSpan w:val="2"/>
          </w:tcPr>
          <w:p w:rsidR="00163F8F" w:rsidRPr="00992CFE" w:rsidRDefault="00163F8F">
            <w:pPr>
              <w:widowControl w:val="0"/>
              <w:spacing w:line="360" w:lineRule="auto"/>
            </w:pPr>
          </w:p>
        </w:tc>
      </w:tr>
    </w:tbl>
    <w:p w:rsidR="009B14E3" w:rsidRDefault="0010302A">
      <w:pPr>
        <w:widowControl w:val="0"/>
        <w:tabs>
          <w:tab w:val="left" w:pos="0"/>
        </w:tabs>
      </w:pPr>
      <w:r w:rsidRPr="00992CFE">
        <w:t>Access will be</w:t>
      </w:r>
      <w:r w:rsidR="00E6460F" w:rsidRPr="00992CFE">
        <w:t xml:space="preserve"> </w:t>
      </w:r>
      <w:r w:rsidRPr="00992CFE">
        <w:t xml:space="preserve"> </w:t>
      </w:r>
      <w:bookmarkStart w:id="4" w:name="Check1"/>
      <w:r w:rsidRPr="00992CFE">
        <w:fldChar w:fldCharType="begin">
          <w:ffData>
            <w:name w:val="Check1"/>
            <w:enabled/>
            <w:calcOnExit w:val="0"/>
            <w:checkBox>
              <w:sizeAuto/>
              <w:default w:val="0"/>
            </w:checkBox>
          </w:ffData>
        </w:fldChar>
      </w:r>
      <w:r w:rsidRPr="00992CFE">
        <w:instrText xml:space="preserve"> FORMCHECKBOX </w:instrText>
      </w:r>
      <w:r w:rsidR="00E725F2">
        <w:fldChar w:fldCharType="separate"/>
      </w:r>
      <w:r w:rsidRPr="00992CFE">
        <w:fldChar w:fldCharType="end"/>
      </w:r>
      <w:bookmarkEnd w:id="4"/>
      <w:r w:rsidRPr="00992CFE">
        <w:t xml:space="preserve"> provided</w:t>
      </w:r>
      <w:r w:rsidR="00E6460F" w:rsidRPr="00992CFE">
        <w:t xml:space="preserve"> </w:t>
      </w:r>
      <w:r w:rsidRPr="00992CFE">
        <w:t>or</w:t>
      </w:r>
      <w:r w:rsidR="00E6460F" w:rsidRPr="00992CFE">
        <w:t xml:space="preserve"> </w:t>
      </w:r>
      <w:r w:rsidRPr="00992CFE">
        <w:fldChar w:fldCharType="begin">
          <w:ffData>
            <w:name w:val="Check1"/>
            <w:enabled/>
            <w:calcOnExit w:val="0"/>
            <w:checkBox>
              <w:sizeAuto/>
              <w:default w:val="0"/>
            </w:checkBox>
          </w:ffData>
        </w:fldChar>
      </w:r>
      <w:r w:rsidRPr="00992CFE">
        <w:instrText xml:space="preserve"> FORMCHECKBOX </w:instrText>
      </w:r>
      <w:r w:rsidR="00E725F2">
        <w:fldChar w:fldCharType="separate"/>
      </w:r>
      <w:r w:rsidRPr="00992CFE">
        <w:fldChar w:fldCharType="end"/>
      </w:r>
      <w:r w:rsidRPr="00992CFE">
        <w:t xml:space="preserve"> denied to the new facility.</w:t>
      </w:r>
      <w:r w:rsidR="00E6460F" w:rsidRPr="00992CFE">
        <w:t xml:space="preserve"> </w:t>
      </w:r>
      <w:r w:rsidRPr="00992CFE">
        <w:t>If access will be partially provided or denied, explain in comments.</w:t>
      </w:r>
    </w:p>
    <w:p w:rsidR="009B14E3" w:rsidRDefault="009B14E3">
      <w:pPr>
        <w:widowControl w:val="0"/>
        <w:tabs>
          <w:tab w:val="left" w:pos="0"/>
        </w:tabs>
      </w:pPr>
    </w:p>
    <w:tbl>
      <w:tblPr>
        <w:tblW w:w="0" w:type="auto"/>
        <w:tblInd w:w="120" w:type="dxa"/>
        <w:tblBorders>
          <w:top w:val="double" w:sz="6" w:space="0" w:color="000000"/>
          <w:left w:val="double" w:sz="6" w:space="0" w:color="000000"/>
          <w:bottom w:val="double" w:sz="6" w:space="0" w:color="000000"/>
          <w:right w:val="double" w:sz="6" w:space="0" w:color="000000"/>
          <w:insideH w:val="single" w:sz="6" w:space="0" w:color="000000"/>
          <w:insideV w:val="single" w:sz="6" w:space="0" w:color="000000"/>
        </w:tblBorders>
        <w:tblLayout w:type="fixed"/>
        <w:tblCellMar>
          <w:left w:w="120" w:type="dxa"/>
          <w:right w:w="120" w:type="dxa"/>
        </w:tblCellMar>
        <w:tblLook w:val="0000" w:firstRow="0" w:lastRow="0" w:firstColumn="0" w:lastColumn="0" w:noHBand="0" w:noVBand="0"/>
      </w:tblPr>
      <w:tblGrid>
        <w:gridCol w:w="3870"/>
        <w:gridCol w:w="2700"/>
        <w:gridCol w:w="3510"/>
      </w:tblGrid>
      <w:tr w:rsidR="009B14E3" w:rsidRPr="00992CFE" w:rsidTr="009B14E3">
        <w:trPr>
          <w:tblHeader/>
        </w:trPr>
        <w:tc>
          <w:tcPr>
            <w:tcW w:w="3870" w:type="dxa"/>
            <w:tcBorders>
              <w:bottom w:val="nil"/>
            </w:tcBorders>
          </w:tcPr>
          <w:p w:rsidR="009B14E3" w:rsidRPr="00992CFE" w:rsidRDefault="009B14E3" w:rsidP="00F46F5F">
            <w:pPr>
              <w:widowControl w:val="0"/>
              <w:tabs>
                <w:tab w:val="left" w:pos="0"/>
              </w:tabs>
              <w:spacing w:after="58"/>
              <w:jc w:val="center"/>
            </w:pPr>
            <w:r>
              <w:rPr>
                <w:b/>
              </w:rPr>
              <w:t>Agency</w:t>
            </w:r>
          </w:p>
        </w:tc>
        <w:tc>
          <w:tcPr>
            <w:tcW w:w="2700" w:type="dxa"/>
            <w:tcBorders>
              <w:bottom w:val="nil"/>
            </w:tcBorders>
          </w:tcPr>
          <w:p w:rsidR="009B14E3" w:rsidRPr="00992CFE" w:rsidRDefault="009B14E3" w:rsidP="00F46F5F">
            <w:pPr>
              <w:widowControl w:val="0"/>
              <w:tabs>
                <w:tab w:val="left" w:pos="0"/>
              </w:tabs>
              <w:spacing w:after="58"/>
              <w:jc w:val="center"/>
            </w:pPr>
            <w:r>
              <w:rPr>
                <w:b/>
              </w:rPr>
              <w:t>Participating Percentage</w:t>
            </w:r>
          </w:p>
        </w:tc>
        <w:tc>
          <w:tcPr>
            <w:tcW w:w="3510" w:type="dxa"/>
            <w:tcBorders>
              <w:bottom w:val="nil"/>
            </w:tcBorders>
          </w:tcPr>
          <w:p w:rsidR="009B14E3" w:rsidRPr="00992CFE" w:rsidRDefault="009B14E3" w:rsidP="00F46F5F">
            <w:pPr>
              <w:widowControl w:val="0"/>
              <w:tabs>
                <w:tab w:val="left" w:pos="0"/>
              </w:tabs>
              <w:spacing w:after="58"/>
              <w:jc w:val="center"/>
            </w:pPr>
            <w:r>
              <w:rPr>
                <w:b/>
              </w:rPr>
              <w:t>Expense Description</w:t>
            </w:r>
          </w:p>
        </w:tc>
      </w:tr>
      <w:tr w:rsidR="009B14E3" w:rsidRPr="00992CFE" w:rsidTr="009B14E3">
        <w:tc>
          <w:tcPr>
            <w:tcW w:w="3870" w:type="dxa"/>
          </w:tcPr>
          <w:p w:rsidR="009B14E3" w:rsidRPr="00992CFE" w:rsidRDefault="009B14E3" w:rsidP="00F46F5F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700" w:type="dxa"/>
          </w:tcPr>
          <w:p w:rsidR="009B14E3" w:rsidRPr="00992CFE" w:rsidRDefault="009B14E3" w:rsidP="00F46F5F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3510" w:type="dxa"/>
            <w:vAlign w:val="center"/>
          </w:tcPr>
          <w:p w:rsidR="009B14E3" w:rsidRPr="00992CFE" w:rsidRDefault="009B14E3" w:rsidP="0066035D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br/>
            </w:r>
            <w:r w:rsidR="0066035D"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="0066035D">
              <w:instrText xml:space="preserve"> FORMTEXT </w:instrText>
            </w:r>
            <w:r w:rsidR="0066035D">
              <w:fldChar w:fldCharType="separate"/>
            </w:r>
            <w:bookmarkStart w:id="5" w:name="_GoBack"/>
            <w:r w:rsidR="0066035D">
              <w:rPr>
                <w:noProof/>
              </w:rPr>
              <w:t> </w:t>
            </w:r>
            <w:r w:rsidR="0066035D">
              <w:rPr>
                <w:noProof/>
              </w:rPr>
              <w:t> </w:t>
            </w:r>
            <w:r w:rsidR="0066035D">
              <w:rPr>
                <w:noProof/>
              </w:rPr>
              <w:t> </w:t>
            </w:r>
            <w:r w:rsidR="0066035D">
              <w:rPr>
                <w:noProof/>
              </w:rPr>
              <w:t> </w:t>
            </w:r>
            <w:r w:rsidR="0066035D">
              <w:rPr>
                <w:noProof/>
              </w:rPr>
              <w:t> </w:t>
            </w:r>
            <w:bookmarkEnd w:id="5"/>
            <w:r w:rsidR="0066035D">
              <w:fldChar w:fldCharType="end"/>
            </w:r>
          </w:p>
        </w:tc>
      </w:tr>
    </w:tbl>
    <w:p w:rsidR="0010302A" w:rsidRPr="00992CFE" w:rsidRDefault="0010302A">
      <w:pPr>
        <w:widowControl w:val="0"/>
        <w:tabs>
          <w:tab w:val="left" w:pos="0"/>
        </w:tabs>
      </w:pPr>
      <w:r w:rsidRPr="00992CFE">
        <w:br/>
      </w:r>
    </w:p>
    <w:tbl>
      <w:tblPr>
        <w:tblW w:w="0" w:type="auto"/>
        <w:tblInd w:w="120" w:type="dxa"/>
        <w:tblBorders>
          <w:top w:val="double" w:sz="6" w:space="0" w:color="000000"/>
          <w:left w:val="double" w:sz="6" w:space="0" w:color="000000"/>
          <w:bottom w:val="double" w:sz="6" w:space="0" w:color="000000"/>
          <w:right w:val="double" w:sz="6" w:space="0" w:color="000000"/>
          <w:insideH w:val="single" w:sz="6" w:space="0" w:color="000000"/>
          <w:insideV w:val="single" w:sz="6" w:space="0" w:color="000000"/>
        </w:tblBorders>
        <w:tblLayout w:type="fixed"/>
        <w:tblCellMar>
          <w:left w:w="120" w:type="dxa"/>
          <w:right w:w="120" w:type="dxa"/>
        </w:tblCellMar>
        <w:tblLook w:val="0000" w:firstRow="0" w:lastRow="0" w:firstColumn="0" w:lastColumn="0" w:noHBand="0" w:noVBand="0"/>
      </w:tblPr>
      <w:tblGrid>
        <w:gridCol w:w="3870"/>
        <w:gridCol w:w="1800"/>
        <w:gridCol w:w="1669"/>
        <w:gridCol w:w="1931"/>
        <w:gridCol w:w="810"/>
      </w:tblGrid>
      <w:tr w:rsidR="0010302A" w:rsidRPr="00992CFE">
        <w:trPr>
          <w:tblHeader/>
        </w:trPr>
        <w:tc>
          <w:tcPr>
            <w:tcW w:w="3870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t>Interest Owner</w:t>
            </w:r>
          </w:p>
        </w:tc>
        <w:tc>
          <w:tcPr>
            <w:tcW w:w="1800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t>Acquisition</w:t>
            </w:r>
            <w:r w:rsidRPr="00992CFE">
              <w:rPr>
                <w:b/>
              </w:rPr>
              <w:br/>
              <w:t>Interest</w:t>
            </w:r>
          </w:p>
        </w:tc>
        <w:tc>
          <w:tcPr>
            <w:tcW w:w="1669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t>Land</w:t>
            </w:r>
            <w:r w:rsidRPr="00992CFE">
              <w:rPr>
                <w:b/>
              </w:rPr>
              <w:br/>
              <w:t>Area</w:t>
            </w:r>
          </w:p>
        </w:tc>
        <w:tc>
          <w:tcPr>
            <w:tcW w:w="1931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t>Value</w:t>
            </w:r>
          </w:p>
        </w:tc>
        <w:tc>
          <w:tcPr>
            <w:tcW w:w="810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t>Lease</w:t>
            </w:r>
            <w:r w:rsidRPr="00992CFE">
              <w:rPr>
                <w:b/>
              </w:rPr>
              <w:br/>
              <w:t>(Y/N)</w:t>
            </w:r>
          </w:p>
        </w:tc>
      </w:tr>
      <w:tr w:rsidR="0010302A" w:rsidRPr="00992CFE">
        <w:tc>
          <w:tcPr>
            <w:tcW w:w="3870" w:type="dxa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00" w:type="dxa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669" w:type="dxa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931" w:type="dxa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bookmarkStart w:id="6" w:name="Text1"/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  <w:bookmarkEnd w:id="6"/>
          </w:p>
        </w:tc>
        <w:tc>
          <w:tcPr>
            <w:tcW w:w="810" w:type="dxa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</w:tbl>
    <w:p w:rsidR="0010302A" w:rsidRPr="00992CFE" w:rsidRDefault="0010302A">
      <w:pPr>
        <w:widowControl w:val="0"/>
        <w:tabs>
          <w:tab w:val="left" w:pos="0"/>
        </w:tabs>
      </w:pPr>
      <w:r w:rsidRPr="00992CFE">
        <w:br/>
      </w:r>
      <w:r w:rsidRPr="00992CFE">
        <w:rPr>
          <w:b/>
          <w:sz w:val="24"/>
        </w:rPr>
        <w:t xml:space="preserve">I. </w:t>
      </w:r>
      <w:r w:rsidR="007A2CC9">
        <w:rPr>
          <w:b/>
          <w:sz w:val="24"/>
        </w:rPr>
        <w:t>Appraised Values</w:t>
      </w:r>
      <w:r w:rsidRPr="00992CFE">
        <w:rPr>
          <w:b/>
          <w:sz w:val="24"/>
        </w:rPr>
        <w:br/>
      </w:r>
    </w:p>
    <w:tbl>
      <w:tblPr>
        <w:tblW w:w="0" w:type="auto"/>
        <w:tblInd w:w="120" w:type="dxa"/>
        <w:tblLayout w:type="fixed"/>
        <w:tblCellMar>
          <w:left w:w="120" w:type="dxa"/>
          <w:right w:w="120" w:type="dxa"/>
        </w:tblCellMar>
        <w:tblLook w:val="0000" w:firstRow="0" w:lastRow="0" w:firstColumn="0" w:lastColumn="0" w:noHBand="0" w:noVBand="0"/>
      </w:tblPr>
      <w:tblGrid>
        <w:gridCol w:w="1350"/>
        <w:gridCol w:w="2160"/>
        <w:gridCol w:w="2070"/>
        <w:gridCol w:w="2491"/>
        <w:gridCol w:w="2009"/>
      </w:tblGrid>
      <w:tr w:rsidR="0010302A" w:rsidRPr="00992CFE">
        <w:trPr>
          <w:tblHeader/>
        </w:trPr>
        <w:tc>
          <w:tcPr>
            <w:tcW w:w="1350" w:type="dxa"/>
            <w:tcBorders>
              <w:top w:val="double" w:sz="6" w:space="0" w:color="000000"/>
              <w:left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Land Value</w:t>
            </w:r>
          </w:p>
        </w:tc>
        <w:tc>
          <w:tcPr>
            <w:tcW w:w="2160" w:type="dxa"/>
            <w:tcBorders>
              <w:top w:val="double" w:sz="6" w:space="0" w:color="000000"/>
              <w:left w:val="sing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Improvement</w:t>
            </w:r>
            <w:r w:rsidR="00E6460F" w:rsidRPr="00992CFE">
              <w:rPr>
                <w:b/>
              </w:rPr>
              <w:t xml:space="preserve"> </w:t>
            </w:r>
            <w:r w:rsidRPr="00992CFE">
              <w:rPr>
                <w:b/>
              </w:rPr>
              <w:t>Value</w:t>
            </w:r>
          </w:p>
        </w:tc>
        <w:tc>
          <w:tcPr>
            <w:tcW w:w="2070" w:type="dxa"/>
            <w:tcBorders>
              <w:top w:val="double" w:sz="6" w:space="0" w:color="000000"/>
              <w:left w:val="sing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 xml:space="preserve">Sign Value </w:t>
            </w:r>
          </w:p>
        </w:tc>
        <w:tc>
          <w:tcPr>
            <w:tcW w:w="2491" w:type="dxa"/>
            <w:tcBorders>
              <w:top w:val="double" w:sz="6" w:space="0" w:color="000000"/>
              <w:left w:val="sing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Damages/Enhancements</w:t>
            </w:r>
          </w:p>
        </w:tc>
        <w:tc>
          <w:tcPr>
            <w:tcW w:w="2009" w:type="dxa"/>
            <w:tcBorders>
              <w:top w:val="double" w:sz="6" w:space="0" w:color="000000"/>
              <w:left w:val="single" w:sz="6" w:space="0" w:color="000000"/>
              <w:right w:val="doub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Total Value</w:t>
            </w:r>
          </w:p>
        </w:tc>
      </w:tr>
      <w:tr w:rsidR="0010302A" w:rsidRPr="00992CFE">
        <w:tc>
          <w:tcPr>
            <w:tcW w:w="1350" w:type="dxa"/>
            <w:tcBorders>
              <w:top w:val="double" w:sz="6" w:space="0" w:color="000000"/>
              <w:left w:val="doub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91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09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doub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</w:tbl>
    <w:p w:rsidR="0010302A" w:rsidRPr="00992CFE" w:rsidRDefault="0010302A">
      <w:pPr>
        <w:widowControl w:val="0"/>
        <w:tabs>
          <w:tab w:val="left" w:pos="0"/>
        </w:tabs>
      </w:pPr>
      <w:r w:rsidRPr="00992CFE">
        <w:br/>
      </w:r>
      <w:r w:rsidRPr="00992CFE">
        <w:rPr>
          <w:b/>
          <w:sz w:val="24"/>
        </w:rPr>
        <w:t>II. Improvements</w:t>
      </w:r>
      <w:r w:rsidRPr="00992CFE">
        <w:br/>
      </w:r>
    </w:p>
    <w:tbl>
      <w:tblPr>
        <w:tblW w:w="0" w:type="auto"/>
        <w:tblInd w:w="120" w:type="dxa"/>
        <w:tblBorders>
          <w:top w:val="double" w:sz="6" w:space="0" w:color="000000"/>
          <w:left w:val="double" w:sz="6" w:space="0" w:color="000000"/>
          <w:bottom w:val="double" w:sz="6" w:space="0" w:color="000000"/>
          <w:right w:val="double" w:sz="6" w:space="0" w:color="000000"/>
          <w:insideH w:val="single" w:sz="6" w:space="0" w:color="000000"/>
          <w:insideV w:val="single" w:sz="6" w:space="0" w:color="000000"/>
        </w:tblBorders>
        <w:tblLayout w:type="fixed"/>
        <w:tblCellMar>
          <w:left w:w="120" w:type="dxa"/>
          <w:right w:w="120" w:type="dxa"/>
        </w:tblCellMar>
        <w:tblLook w:val="0000" w:firstRow="0" w:lastRow="0" w:firstColumn="0" w:lastColumn="0" w:noHBand="0" w:noVBand="0"/>
      </w:tblPr>
      <w:tblGrid>
        <w:gridCol w:w="810"/>
        <w:gridCol w:w="2250"/>
        <w:gridCol w:w="2430"/>
        <w:gridCol w:w="1873"/>
        <w:gridCol w:w="1499"/>
        <w:gridCol w:w="1219"/>
      </w:tblGrid>
      <w:tr w:rsidR="0010302A" w:rsidRPr="00992CFE">
        <w:trPr>
          <w:tblHeader/>
        </w:trPr>
        <w:tc>
          <w:tcPr>
            <w:tcW w:w="810" w:type="dxa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br/>
            </w:r>
            <w:r w:rsidRPr="00992CFE">
              <w:rPr>
                <w:b/>
              </w:rPr>
              <w:t>Item</w:t>
            </w:r>
            <w:r w:rsidRPr="00992CFE">
              <w:rPr>
                <w:b/>
              </w:rPr>
              <w:br/>
              <w:t xml:space="preserve">No. </w:t>
            </w:r>
          </w:p>
        </w:tc>
        <w:tc>
          <w:tcPr>
            <w:tcW w:w="2250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br/>
              <w:t xml:space="preserve">Improvement </w:t>
            </w:r>
            <w:r w:rsidRPr="00992CFE">
              <w:rPr>
                <w:b/>
              </w:rPr>
              <w:br/>
              <w:t>Type</w:t>
            </w:r>
          </w:p>
        </w:tc>
        <w:tc>
          <w:tcPr>
            <w:tcW w:w="2430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br/>
              <w:t xml:space="preserve">Type </w:t>
            </w:r>
            <w:r w:rsidRPr="00992CFE">
              <w:rPr>
                <w:b/>
              </w:rPr>
              <w:br/>
              <w:t>Construction</w:t>
            </w:r>
          </w:p>
        </w:tc>
        <w:tc>
          <w:tcPr>
            <w:tcW w:w="1873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br/>
              <w:t>Improvement Value</w:t>
            </w:r>
          </w:p>
        </w:tc>
        <w:tc>
          <w:tcPr>
            <w:tcW w:w="1499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br/>
              <w:t>Retention Value</w:t>
            </w:r>
          </w:p>
        </w:tc>
        <w:tc>
          <w:tcPr>
            <w:tcW w:w="1219" w:type="dxa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br/>
              <w:t>Bisection</w:t>
            </w:r>
            <w:r w:rsidRPr="00992CFE">
              <w:rPr>
                <w:b/>
              </w:rPr>
              <w:br/>
              <w:t>Category</w:t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lastRenderedPageBreak/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810" w:type="dxa"/>
            <w:tcBorders>
              <w:top w:val="nil"/>
              <w:righ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87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tcBorders>
              <w:top w:val="nil"/>
              <w:left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 w:rsidTr="007A2CC9">
        <w:tc>
          <w:tcPr>
            <w:tcW w:w="810" w:type="dxa"/>
            <w:shd w:val="pct20" w:color="000000" w:fill="FFFFFF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</w:pPr>
          </w:p>
        </w:tc>
        <w:tc>
          <w:tcPr>
            <w:tcW w:w="2250" w:type="dxa"/>
            <w:tcBorders>
              <w:top w:val="nil"/>
            </w:tcBorders>
            <w:shd w:val="pct20" w:color="auto" w:fill="auto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</w:pPr>
          </w:p>
        </w:tc>
        <w:tc>
          <w:tcPr>
            <w:tcW w:w="2430" w:type="dxa"/>
            <w:tcBorders>
              <w:top w:val="nil"/>
            </w:tcBorders>
            <w:shd w:val="clear" w:color="000000" w:fill="FFFFFF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rPr>
                <w:b/>
              </w:rPr>
              <w:t>Total</w:t>
            </w:r>
          </w:p>
        </w:tc>
        <w:tc>
          <w:tcPr>
            <w:tcW w:w="1873" w:type="dxa"/>
            <w:tcBorders>
              <w:top w:val="nil"/>
            </w:tcBorders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499" w:type="dxa"/>
            <w:tcBorders>
              <w:top w:val="nil"/>
            </w:tcBorders>
            <w:shd w:val="clear" w:color="auto" w:fill="FFFFFF" w:themeFill="background1"/>
          </w:tcPr>
          <w:p w:rsidR="0010302A" w:rsidRPr="00992CFE" w:rsidRDefault="007A2CC9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219" w:type="dxa"/>
            <w:shd w:val="pct20" w:color="000000" w:fill="FFFFFF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</w:pPr>
          </w:p>
        </w:tc>
      </w:tr>
    </w:tbl>
    <w:p w:rsidR="0010302A" w:rsidRPr="00992CFE" w:rsidRDefault="0010302A">
      <w:pPr>
        <w:widowControl w:val="0"/>
        <w:tabs>
          <w:tab w:val="left" w:pos="0"/>
        </w:tabs>
        <w:jc w:val="center"/>
        <w:rPr>
          <w:sz w:val="14"/>
        </w:rPr>
      </w:pPr>
    </w:p>
    <w:p w:rsidR="0010302A" w:rsidRPr="00992CFE" w:rsidRDefault="0010302A">
      <w:pPr>
        <w:pStyle w:val="BodyText"/>
      </w:pPr>
      <w:bookmarkStart w:id="7" w:name="FieldsToUpdate"/>
      <w:r w:rsidRPr="00992CFE">
        <w:br w:type="page"/>
      </w:r>
    </w:p>
    <w:p w:rsidR="0010302A" w:rsidRDefault="0010302A">
      <w:pPr>
        <w:widowControl w:val="0"/>
        <w:tabs>
          <w:tab w:val="left" w:pos="0"/>
        </w:tabs>
        <w:jc w:val="center"/>
        <w:rPr>
          <w:b/>
          <w:sz w:val="22"/>
          <w:szCs w:val="22"/>
        </w:rPr>
      </w:pPr>
      <w:r w:rsidRPr="00992CFE">
        <w:rPr>
          <w:b/>
          <w:sz w:val="22"/>
          <w:szCs w:val="22"/>
        </w:rPr>
        <w:lastRenderedPageBreak/>
        <w:t>TABULATION OF VALUES (continued)</w:t>
      </w:r>
    </w:p>
    <w:p w:rsidR="00B8280D" w:rsidRPr="00992CFE" w:rsidRDefault="00B8280D">
      <w:pPr>
        <w:widowControl w:val="0"/>
        <w:tabs>
          <w:tab w:val="left" w:pos="0"/>
        </w:tabs>
        <w:jc w:val="center"/>
        <w:rPr>
          <w:b/>
          <w:sz w:val="22"/>
          <w:szCs w:val="22"/>
        </w:rPr>
      </w:pPr>
    </w:p>
    <w:tbl>
      <w:tblPr>
        <w:tblW w:w="10189" w:type="dxa"/>
        <w:tblLayout w:type="fixed"/>
        <w:tblLook w:val="0000" w:firstRow="0" w:lastRow="0" w:firstColumn="0" w:lastColumn="0" w:noHBand="0" w:noVBand="0"/>
      </w:tblPr>
      <w:tblGrid>
        <w:gridCol w:w="2898"/>
        <w:gridCol w:w="3420"/>
        <w:gridCol w:w="3871"/>
      </w:tblGrid>
      <w:tr w:rsidR="00B8280D" w:rsidRPr="00992CFE">
        <w:tc>
          <w:tcPr>
            <w:tcW w:w="2898" w:type="dxa"/>
          </w:tcPr>
          <w:p w:rsidR="00B8280D" w:rsidRPr="00BB3B90" w:rsidRDefault="00B8280D" w:rsidP="00B8280D">
            <w:pPr>
              <w:widowControl w:val="0"/>
              <w:spacing w:line="360" w:lineRule="auto"/>
            </w:pPr>
            <w:r w:rsidRPr="00BB3B90">
              <w:t>Parcel: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3"/>
                  <w:enabled/>
                  <w:calcOnExit w:val="0"/>
                  <w:textInput/>
                </w:ffData>
              </w:fldChar>
            </w:r>
            <w:bookmarkStart w:id="8" w:name="Text3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8"/>
          </w:p>
        </w:tc>
        <w:tc>
          <w:tcPr>
            <w:tcW w:w="3420" w:type="dxa"/>
          </w:tcPr>
          <w:p w:rsidR="00B8280D" w:rsidRPr="00BB3B90" w:rsidRDefault="00B8280D" w:rsidP="00B8280D">
            <w:pPr>
              <w:widowControl w:val="0"/>
              <w:spacing w:line="360" w:lineRule="auto"/>
            </w:pPr>
            <w:r w:rsidRPr="00BB3B90">
              <w:t>Highway: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4"/>
                  <w:enabled/>
                  <w:calcOnExit w:val="0"/>
                  <w:textInput/>
                </w:ffData>
              </w:fldChar>
            </w:r>
            <w:bookmarkStart w:id="9" w:name="Text4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9"/>
          </w:p>
        </w:tc>
        <w:tc>
          <w:tcPr>
            <w:tcW w:w="3871" w:type="dxa"/>
          </w:tcPr>
          <w:p w:rsidR="00B8280D" w:rsidRPr="00BB3B90" w:rsidRDefault="00B8280D" w:rsidP="00B8280D">
            <w:pPr>
              <w:widowControl w:val="0"/>
              <w:spacing w:line="360" w:lineRule="auto"/>
              <w:rPr>
                <w:b/>
              </w:rPr>
            </w:pPr>
            <w:r w:rsidRPr="00BB3B90">
              <w:t>ROW CSJ: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5"/>
                  <w:enabled/>
                  <w:calcOnExit w:val="0"/>
                  <w:textInput/>
                </w:ffData>
              </w:fldChar>
            </w:r>
            <w:bookmarkStart w:id="10" w:name="Text5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10"/>
          </w:p>
        </w:tc>
      </w:tr>
    </w:tbl>
    <w:p w:rsidR="0010302A" w:rsidRPr="00992CFE" w:rsidRDefault="0010302A">
      <w:pPr>
        <w:widowControl w:val="0"/>
        <w:tabs>
          <w:tab w:val="left" w:pos="0"/>
        </w:tabs>
        <w:rPr>
          <w:b/>
          <w:sz w:val="24"/>
        </w:rPr>
      </w:pPr>
      <w:r w:rsidRPr="00992CFE">
        <w:rPr>
          <w:b/>
          <w:sz w:val="24"/>
        </w:rPr>
        <w:br/>
        <w:t>III. Damages and Enhancements</w:t>
      </w:r>
      <w:r w:rsidRPr="00992CFE">
        <w:rPr>
          <w:b/>
          <w:sz w:val="24"/>
        </w:rPr>
        <w:br/>
      </w:r>
    </w:p>
    <w:tbl>
      <w:tblPr>
        <w:tblW w:w="9990" w:type="dxa"/>
        <w:tblInd w:w="120" w:type="dxa"/>
        <w:tblBorders>
          <w:top w:val="double" w:sz="6" w:space="0" w:color="000000"/>
          <w:left w:val="double" w:sz="6" w:space="0" w:color="000000"/>
          <w:bottom w:val="double" w:sz="6" w:space="0" w:color="000000"/>
          <w:right w:val="double" w:sz="6" w:space="0" w:color="000000"/>
          <w:insideH w:val="single" w:sz="6" w:space="0" w:color="000000"/>
          <w:insideV w:val="single" w:sz="6" w:space="0" w:color="000000"/>
        </w:tblBorders>
        <w:tblLayout w:type="fixed"/>
        <w:tblCellMar>
          <w:left w:w="120" w:type="dxa"/>
          <w:right w:w="120" w:type="dxa"/>
        </w:tblCellMar>
        <w:tblLook w:val="0000" w:firstRow="0" w:lastRow="0" w:firstColumn="0" w:lastColumn="0" w:noHBand="0" w:noVBand="0"/>
      </w:tblPr>
      <w:tblGrid>
        <w:gridCol w:w="2610"/>
        <w:gridCol w:w="2430"/>
        <w:gridCol w:w="2340"/>
        <w:gridCol w:w="2610"/>
      </w:tblGrid>
      <w:tr w:rsidR="00BF4D8F" w:rsidRPr="00992CFE" w:rsidTr="00BF4D8F">
        <w:trPr>
          <w:tblHeader/>
        </w:trPr>
        <w:tc>
          <w:tcPr>
            <w:tcW w:w="2610" w:type="dxa"/>
          </w:tcPr>
          <w:p w:rsidR="00BF4D8F" w:rsidRPr="00992CFE" w:rsidRDefault="00BF4D8F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BF4D8F">
              <w:rPr>
                <w:b/>
              </w:rPr>
              <w:t>Total</w:t>
            </w:r>
            <w:r w:rsidRPr="00992CFE">
              <w:br/>
            </w:r>
            <w:r>
              <w:rPr>
                <w:b/>
              </w:rPr>
              <w:t>Non-</w:t>
            </w:r>
            <w:r w:rsidRPr="00992CFE">
              <w:rPr>
                <w:b/>
              </w:rPr>
              <w:t>Exempt Damages</w:t>
            </w:r>
          </w:p>
        </w:tc>
        <w:tc>
          <w:tcPr>
            <w:tcW w:w="2430" w:type="dxa"/>
          </w:tcPr>
          <w:p w:rsidR="00BF4D8F" w:rsidRPr="00992CFE" w:rsidRDefault="00BF4D8F" w:rsidP="004F56CC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br/>
            </w:r>
            <w:r>
              <w:rPr>
                <w:b/>
              </w:rPr>
              <w:t>Enhancements</w:t>
            </w:r>
          </w:p>
        </w:tc>
        <w:tc>
          <w:tcPr>
            <w:tcW w:w="2340" w:type="dxa"/>
          </w:tcPr>
          <w:p w:rsidR="00BF4D8F" w:rsidRPr="00992CFE" w:rsidRDefault="00BF4D8F" w:rsidP="004F56CC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br/>
            </w:r>
            <w:r>
              <w:rPr>
                <w:b/>
              </w:rPr>
              <w:t>Exempt Damages</w:t>
            </w:r>
          </w:p>
        </w:tc>
        <w:tc>
          <w:tcPr>
            <w:tcW w:w="2610" w:type="dxa"/>
          </w:tcPr>
          <w:p w:rsidR="00BF4D8F" w:rsidRPr="00992CFE" w:rsidRDefault="00BF4D8F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br/>
              <w:t>Net Damages</w:t>
            </w:r>
          </w:p>
        </w:tc>
      </w:tr>
      <w:tr w:rsidR="00BF4D8F" w:rsidRPr="00992CFE" w:rsidTr="00BF4D8F">
        <w:tc>
          <w:tcPr>
            <w:tcW w:w="2610" w:type="dxa"/>
            <w:tcBorders>
              <w:top w:val="nil"/>
            </w:tcBorders>
          </w:tcPr>
          <w:p w:rsidR="00BF4D8F" w:rsidRPr="00992CFE" w:rsidRDefault="00BF4D8F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430" w:type="dxa"/>
            <w:tcBorders>
              <w:top w:val="nil"/>
            </w:tcBorders>
          </w:tcPr>
          <w:p w:rsidR="00BF4D8F" w:rsidRPr="00992CFE" w:rsidRDefault="00BF4D8F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340" w:type="dxa"/>
            <w:tcBorders>
              <w:top w:val="nil"/>
            </w:tcBorders>
          </w:tcPr>
          <w:p w:rsidR="00BF4D8F" w:rsidRPr="00992CFE" w:rsidRDefault="00BF4D8F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610" w:type="dxa"/>
            <w:tcBorders>
              <w:top w:val="nil"/>
            </w:tcBorders>
          </w:tcPr>
          <w:p w:rsidR="00BF4D8F" w:rsidRPr="00992CFE" w:rsidRDefault="00BF4D8F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</w:tbl>
    <w:p w:rsidR="0010302A" w:rsidRPr="00992CFE" w:rsidRDefault="0010302A">
      <w:pPr>
        <w:widowControl w:val="0"/>
        <w:tabs>
          <w:tab w:val="left" w:pos="0"/>
        </w:tabs>
        <w:rPr>
          <w:b/>
          <w:sz w:val="24"/>
        </w:rPr>
      </w:pPr>
      <w:r w:rsidRPr="00992CFE">
        <w:br/>
      </w:r>
      <w:r w:rsidRPr="00992CFE">
        <w:br/>
      </w:r>
      <w:r w:rsidRPr="00992CFE">
        <w:rPr>
          <w:b/>
          <w:sz w:val="24"/>
        </w:rPr>
        <w:t>IV. Sign Values</w:t>
      </w:r>
      <w:r w:rsidRPr="00992CFE">
        <w:rPr>
          <w:b/>
          <w:sz w:val="24"/>
        </w:rPr>
        <w:br/>
      </w:r>
    </w:p>
    <w:tbl>
      <w:tblPr>
        <w:tblW w:w="0" w:type="auto"/>
        <w:tblInd w:w="120" w:type="dxa"/>
        <w:tblLayout w:type="fixed"/>
        <w:tblCellMar>
          <w:left w:w="120" w:type="dxa"/>
          <w:right w:w="120" w:type="dxa"/>
        </w:tblCellMar>
        <w:tblLook w:val="0000" w:firstRow="0" w:lastRow="0" w:firstColumn="0" w:lastColumn="0" w:noHBand="0" w:noVBand="0"/>
      </w:tblPr>
      <w:tblGrid>
        <w:gridCol w:w="936"/>
        <w:gridCol w:w="2214"/>
        <w:gridCol w:w="2271"/>
        <w:gridCol w:w="1959"/>
        <w:gridCol w:w="1677"/>
        <w:gridCol w:w="933"/>
      </w:tblGrid>
      <w:tr w:rsidR="0010302A" w:rsidRPr="00992CFE">
        <w:trPr>
          <w:tblHeader/>
        </w:trPr>
        <w:tc>
          <w:tcPr>
            <w:tcW w:w="936" w:type="dxa"/>
            <w:tcBorders>
              <w:top w:val="double" w:sz="6" w:space="0" w:color="000000"/>
              <w:left w:val="doub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jc w:val="center"/>
              <w:rPr>
                <w:b/>
              </w:rPr>
            </w:pPr>
            <w:r w:rsidRPr="00992CFE">
              <w:rPr>
                <w:b/>
              </w:rPr>
              <w:t>Item</w:t>
            </w: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 xml:space="preserve">No. </w:t>
            </w:r>
          </w:p>
        </w:tc>
        <w:tc>
          <w:tcPr>
            <w:tcW w:w="2214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 xml:space="preserve">Sign </w:t>
            </w: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Owner</w:t>
            </w:r>
          </w:p>
        </w:tc>
        <w:tc>
          <w:tcPr>
            <w:tcW w:w="2271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 xml:space="preserve">Type </w:t>
            </w: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Construction</w:t>
            </w:r>
          </w:p>
        </w:tc>
        <w:tc>
          <w:tcPr>
            <w:tcW w:w="1959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Improvement Value</w:t>
            </w:r>
          </w:p>
        </w:tc>
        <w:tc>
          <w:tcPr>
            <w:tcW w:w="1677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jc w:val="center"/>
              <w:rPr>
                <w:b/>
              </w:rPr>
            </w:pPr>
            <w:r w:rsidRPr="00992CFE">
              <w:rPr>
                <w:b/>
              </w:rPr>
              <w:t>Retention</w:t>
            </w: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Value</w:t>
            </w:r>
          </w:p>
        </w:tc>
        <w:tc>
          <w:tcPr>
            <w:tcW w:w="933" w:type="dxa"/>
            <w:tcBorders>
              <w:top w:val="double" w:sz="6" w:space="0" w:color="000000"/>
              <w:bottom w:val="double" w:sz="6" w:space="0" w:color="000000"/>
              <w:right w:val="doub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Bisect.</w:t>
            </w: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  <w:rPr>
                <w:b/>
              </w:rPr>
            </w:pPr>
            <w:r w:rsidRPr="00992CFE">
              <w:rPr>
                <w:b/>
              </w:rPr>
              <w:t>Cat.</w:t>
            </w:r>
          </w:p>
        </w:tc>
      </w:tr>
      <w:tr w:rsidR="0010302A" w:rsidRPr="00992CFE">
        <w:tc>
          <w:tcPr>
            <w:tcW w:w="936" w:type="dxa"/>
            <w:tcBorders>
              <w:left w:val="doub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center"/>
              <w:rPr>
                <w:b/>
              </w:rPr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14" w:type="dxa"/>
            <w:tcBorders>
              <w:left w:val="sing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center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271" w:type="dxa"/>
            <w:tcBorders>
              <w:left w:val="sing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center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959" w:type="dxa"/>
            <w:tcBorders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677" w:type="dxa"/>
            <w:tcBorders>
              <w:top w:val="double" w:sz="6" w:space="0" w:color="000000"/>
              <w:left w:val="single" w:sz="6" w:space="0" w:color="000000"/>
              <w:bottom w:val="doub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933" w:type="dxa"/>
            <w:tcBorders>
              <w:bottom w:val="double" w:sz="6" w:space="0" w:color="000000"/>
              <w:right w:val="doub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center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center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936" w:type="dxa"/>
            <w:tcBorders>
              <w:left w:val="single" w:sz="6" w:space="0" w:color="000000"/>
              <w:bottom w:val="single" w:sz="6" w:space="0" w:color="000000"/>
              <w:right w:val="single" w:sz="6" w:space="0" w:color="000000"/>
            </w:tcBorders>
            <w:shd w:val="pct20" w:color="000000" w:fill="FFFFFF"/>
          </w:tcPr>
          <w:p w:rsidR="0010302A" w:rsidRPr="00992CFE" w:rsidRDefault="0010302A">
            <w:pPr>
              <w:widowControl w:val="0"/>
              <w:spacing w:line="120" w:lineRule="exac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</w:pPr>
          </w:p>
        </w:tc>
        <w:tc>
          <w:tcPr>
            <w:tcW w:w="2214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shd w:val="pct20" w:color="auto" w:fill="auto"/>
          </w:tcPr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</w:pPr>
          </w:p>
        </w:tc>
        <w:tc>
          <w:tcPr>
            <w:tcW w:w="2271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shd w:val="clear" w:color="000000" w:fill="FFFFFF"/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rPr>
                <w:b/>
              </w:rPr>
              <w:t>Total</w:t>
            </w:r>
          </w:p>
        </w:tc>
        <w:tc>
          <w:tcPr>
            <w:tcW w:w="1959" w:type="dxa"/>
            <w:tcBorders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677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:rsidR="0010302A" w:rsidRPr="00992CFE" w:rsidRDefault="0010302A">
            <w:pPr>
              <w:widowControl w:val="0"/>
              <w:spacing w:line="120" w:lineRule="exact"/>
              <w:jc w:val="righ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  <w:jc w:val="right"/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933" w:type="dxa"/>
            <w:tcBorders>
              <w:left w:val="single" w:sz="6" w:space="0" w:color="000000"/>
              <w:bottom w:val="single" w:sz="6" w:space="0" w:color="000000"/>
              <w:right w:val="single" w:sz="6" w:space="0" w:color="000000"/>
            </w:tcBorders>
            <w:shd w:val="pct20" w:color="000000" w:fill="FFFFFF"/>
          </w:tcPr>
          <w:p w:rsidR="0010302A" w:rsidRPr="00992CFE" w:rsidRDefault="0010302A">
            <w:pPr>
              <w:widowControl w:val="0"/>
              <w:spacing w:line="120" w:lineRule="exact"/>
            </w:pPr>
          </w:p>
          <w:p w:rsidR="0010302A" w:rsidRPr="00992CFE" w:rsidRDefault="0010302A">
            <w:pPr>
              <w:widowControl w:val="0"/>
              <w:tabs>
                <w:tab w:val="left" w:pos="0"/>
              </w:tabs>
              <w:spacing w:after="58"/>
            </w:pPr>
          </w:p>
        </w:tc>
      </w:tr>
    </w:tbl>
    <w:p w:rsidR="0010302A" w:rsidRPr="00992CFE" w:rsidRDefault="0010302A">
      <w:pPr>
        <w:widowControl w:val="0"/>
        <w:tabs>
          <w:tab w:val="left" w:pos="0"/>
        </w:tabs>
      </w:pPr>
      <w:r w:rsidRPr="00992CFE">
        <w:br/>
      </w:r>
      <w:r w:rsidRPr="00992CFE">
        <w:rPr>
          <w:b/>
          <w:sz w:val="24"/>
        </w:rPr>
        <w:br/>
        <w:t>V.</w:t>
      </w:r>
      <w:r w:rsidR="00E6460F" w:rsidRPr="00992CFE">
        <w:rPr>
          <w:b/>
          <w:sz w:val="24"/>
        </w:rPr>
        <w:t xml:space="preserve"> </w:t>
      </w:r>
      <w:r w:rsidRPr="00992CFE">
        <w:rPr>
          <w:b/>
          <w:sz w:val="24"/>
        </w:rPr>
        <w:t>Recapitulation</w:t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tab/>
      </w:r>
      <w:r w:rsidRPr="00992CFE">
        <w:rPr>
          <w:b/>
          <w:sz w:val="24"/>
        </w:rPr>
        <w:br/>
      </w:r>
    </w:p>
    <w:tbl>
      <w:tblPr>
        <w:tblW w:w="0" w:type="auto"/>
        <w:tblBorders>
          <w:top w:val="double" w:sz="6" w:space="0" w:color="auto"/>
          <w:left w:val="double" w:sz="6" w:space="0" w:color="auto"/>
          <w:bottom w:val="double" w:sz="6" w:space="0" w:color="auto"/>
          <w:right w:val="double" w:sz="6" w:space="0" w:color="auto"/>
          <w:insideH w:val="single" w:sz="6" w:space="0" w:color="auto"/>
          <w:insideV w:val="single" w:sz="6" w:space="0" w:color="auto"/>
        </w:tblBorders>
        <w:tblLayout w:type="fixed"/>
        <w:tblLook w:val="0000" w:firstRow="0" w:lastRow="0" w:firstColumn="0" w:lastColumn="0" w:noHBand="0" w:noVBand="0"/>
      </w:tblPr>
      <w:tblGrid>
        <w:gridCol w:w="2394"/>
        <w:gridCol w:w="2034"/>
        <w:gridCol w:w="2160"/>
        <w:gridCol w:w="2070"/>
        <w:gridCol w:w="1531"/>
      </w:tblGrid>
      <w:tr w:rsidR="0010302A" w:rsidRPr="00992CFE" w:rsidTr="00FA7F18">
        <w:tc>
          <w:tcPr>
            <w:tcW w:w="2394" w:type="dxa"/>
            <w:shd w:val="clear" w:color="auto" w:fill="FFFFFF" w:themeFill="background1"/>
          </w:tcPr>
          <w:p w:rsidR="0010302A" w:rsidRPr="00992CFE" w:rsidRDefault="00FA7F18">
            <w:pPr>
              <w:widowControl w:val="0"/>
              <w:rPr>
                <w:b/>
              </w:rPr>
            </w:pPr>
            <w:r>
              <w:rPr>
                <w:b/>
              </w:rPr>
              <w:t>Date:</w:t>
            </w:r>
          </w:p>
        </w:tc>
        <w:tc>
          <w:tcPr>
            <w:tcW w:w="2034" w:type="dxa"/>
            <w:shd w:val="clear" w:color="auto" w:fill="FFFFFF" w:themeFill="background1"/>
          </w:tcPr>
          <w:p w:rsidR="0010302A" w:rsidRPr="00992CFE" w:rsidRDefault="00FA7F18" w:rsidP="00FA7F18">
            <w:pPr>
              <w:widowControl w:val="0"/>
              <w:jc w:val="center"/>
              <w:rPr>
                <w:b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  <w:shd w:val="clear" w:color="auto" w:fill="FFFFFF" w:themeFill="background1"/>
          </w:tcPr>
          <w:p w:rsidR="0010302A" w:rsidRPr="00992CFE" w:rsidRDefault="00FA7F18" w:rsidP="00FA7F18">
            <w:pPr>
              <w:widowControl w:val="0"/>
              <w:jc w:val="center"/>
              <w:rPr>
                <w:b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  <w:shd w:val="clear" w:color="auto" w:fill="FFFFFF" w:themeFill="background1"/>
          </w:tcPr>
          <w:p w:rsidR="0010302A" w:rsidRPr="00992CFE" w:rsidRDefault="00FA7F18" w:rsidP="00FA7F18">
            <w:pPr>
              <w:widowControl w:val="0"/>
              <w:jc w:val="center"/>
              <w:rPr>
                <w:b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  <w:tcBorders>
              <w:bottom w:val="nil"/>
            </w:tcBorders>
          </w:tcPr>
          <w:p w:rsidR="0010302A" w:rsidRPr="00992CFE" w:rsidRDefault="0010302A">
            <w:pPr>
              <w:widowControl w:val="0"/>
              <w:jc w:val="center"/>
              <w:rPr>
                <w:sz w:val="18"/>
              </w:rPr>
            </w:pPr>
            <w:r w:rsidRPr="00992CFE">
              <w:rPr>
                <w:b/>
              </w:rPr>
              <w:t xml:space="preserve">Recommended </w:t>
            </w:r>
            <w:r w:rsidRPr="00992CFE">
              <w:rPr>
                <w:b/>
              </w:rPr>
              <w:br/>
              <w:t>Value</w:t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</w:rPr>
            </w:pPr>
            <w:r w:rsidRPr="00992CFE">
              <w:rPr>
                <w:b/>
                <w:sz w:val="18"/>
              </w:rPr>
              <w:t>Appraiser’s Name: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center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center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center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  <w:shd w:val="pct10" w:color="auto" w:fill="auto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</w:rPr>
            </w:pP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</w:rPr>
            </w:pPr>
            <w:r w:rsidRPr="00992CFE">
              <w:rPr>
                <w:b/>
                <w:sz w:val="18"/>
              </w:rPr>
              <w:t>Value of Whole Property</w:t>
            </w:r>
            <w:r w:rsidRPr="00992CFE">
              <w:rPr>
                <w:sz w:val="18"/>
                <w:u w:val="single"/>
              </w:rPr>
              <w:t xml:space="preserve"> 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  <w:u w:val="single"/>
              </w:rPr>
            </w:pPr>
            <w:r w:rsidRPr="00992CFE">
              <w:rPr>
                <w:b/>
                <w:sz w:val="18"/>
              </w:rPr>
              <w:t>Parcel Area:</w:t>
            </w:r>
            <w:r w:rsidRPr="00992CFE">
              <w:rPr>
                <w:sz w:val="18"/>
              </w:rPr>
              <w:t xml:space="preserve"> </w:t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  <w:r w:rsidRPr="00992CFE">
              <w:rPr>
                <w:sz w:val="18"/>
              </w:rPr>
              <w:t xml:space="preserve"> ac.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</w:rPr>
            </w:pPr>
            <w:r w:rsidRPr="00992CFE">
              <w:rPr>
                <w:b/>
                <w:sz w:val="18"/>
              </w:rPr>
              <w:t>VALUE FOR PARCEL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E6460F">
            <w:pPr>
              <w:widowControl w:val="0"/>
              <w:spacing w:after="120"/>
              <w:rPr>
                <w:sz w:val="18"/>
              </w:rPr>
            </w:pPr>
            <w:r w:rsidRPr="00992CFE">
              <w:rPr>
                <w:sz w:val="18"/>
              </w:rPr>
              <w:t xml:space="preserve">  </w:t>
            </w:r>
            <w:r w:rsidR="0010302A" w:rsidRPr="00992CFE">
              <w:rPr>
                <w:sz w:val="18"/>
              </w:rPr>
              <w:t xml:space="preserve"> </w:t>
            </w:r>
            <w:r w:rsidR="0010302A" w:rsidRPr="00992CFE">
              <w:rPr>
                <w:b/>
                <w:sz w:val="18"/>
              </w:rPr>
              <w:t>Land: per</w:t>
            </w:r>
            <w:r w:rsidR="0010302A" w:rsidRPr="00992CFE">
              <w:rPr>
                <w:sz w:val="18"/>
                <w:u w:val="single"/>
              </w:rPr>
              <w:t xml:space="preserve"> </w:t>
            </w:r>
            <w:r w:rsidR="0010302A"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="0010302A" w:rsidRPr="00992CFE">
              <w:instrText xml:space="preserve"> FORMTEXT </w:instrText>
            </w:r>
            <w:r w:rsidR="0010302A" w:rsidRPr="00992CFE">
              <w:fldChar w:fldCharType="separate"/>
            </w:r>
            <w:r w:rsidR="0010302A" w:rsidRPr="00992CFE">
              <w:rPr>
                <w:noProof/>
              </w:rPr>
              <w:t> </w:t>
            </w:r>
            <w:r w:rsidR="0010302A" w:rsidRPr="00992CFE">
              <w:rPr>
                <w:noProof/>
              </w:rPr>
              <w:t> </w:t>
            </w:r>
            <w:r w:rsidR="0010302A" w:rsidRPr="00992CFE">
              <w:rPr>
                <w:noProof/>
              </w:rPr>
              <w:t> </w:t>
            </w:r>
            <w:r w:rsidR="0010302A" w:rsidRPr="00992CFE">
              <w:rPr>
                <w:noProof/>
              </w:rPr>
              <w:t> </w:t>
            </w:r>
            <w:r w:rsidR="0010302A" w:rsidRPr="00992CFE">
              <w:rPr>
                <w:noProof/>
              </w:rPr>
              <w:t> </w:t>
            </w:r>
            <w:r w:rsidR="0010302A" w:rsidRPr="00992CFE">
              <w:fldChar w:fldCharType="end"/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</w:rPr>
            </w:pPr>
            <w:r w:rsidRPr="00992CFE">
              <w:rPr>
                <w:b/>
                <w:sz w:val="18"/>
              </w:rPr>
              <w:t>Easement</w:t>
            </w:r>
            <w:r w:rsidRPr="00992CFE">
              <w:rPr>
                <w:sz w:val="18"/>
                <w:u w:val="single"/>
              </w:rPr>
              <w:t xml:space="preserve"> 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</w:rPr>
            </w:pPr>
            <w:r w:rsidRPr="00992CFE">
              <w:rPr>
                <w:b/>
                <w:sz w:val="18"/>
              </w:rPr>
              <w:t>Improvements</w:t>
            </w:r>
            <w:r w:rsidRPr="00992CFE">
              <w:rPr>
                <w:sz w:val="18"/>
                <w:u w:val="single"/>
              </w:rPr>
              <w:t xml:space="preserve"> 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</w:rPr>
            </w:pPr>
            <w:r w:rsidRPr="00992CFE">
              <w:rPr>
                <w:b/>
                <w:sz w:val="18"/>
              </w:rPr>
              <w:t>Net Damages or (Enhancements)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sz w:val="18"/>
              </w:rPr>
            </w:pPr>
            <w:r w:rsidRPr="00992CFE">
              <w:rPr>
                <w:b/>
                <w:sz w:val="18"/>
              </w:rPr>
              <w:t>OAS Value(s)</w:t>
            </w:r>
            <w:r w:rsidRPr="00992CFE">
              <w:rPr>
                <w:sz w:val="18"/>
                <w:u w:val="single"/>
              </w:rPr>
              <w:t xml:space="preserve"> 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  <w:tr w:rsidR="0010302A" w:rsidRPr="00992CFE">
        <w:tc>
          <w:tcPr>
            <w:tcW w:w="2394" w:type="dxa"/>
          </w:tcPr>
          <w:p w:rsidR="0010302A" w:rsidRPr="00992CFE" w:rsidRDefault="0010302A">
            <w:pPr>
              <w:widowControl w:val="0"/>
              <w:spacing w:after="120"/>
              <w:rPr>
                <w:b/>
              </w:rPr>
            </w:pPr>
            <w:r w:rsidRPr="00992CFE">
              <w:rPr>
                <w:b/>
                <w:sz w:val="18"/>
              </w:rPr>
              <w:t>TOTAL COMPENSATION</w:t>
            </w:r>
            <w:r w:rsidRPr="00992CFE">
              <w:rPr>
                <w:u w:val="single"/>
              </w:rPr>
              <w:t xml:space="preserve"> </w:t>
            </w:r>
          </w:p>
        </w:tc>
        <w:tc>
          <w:tcPr>
            <w:tcW w:w="2034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16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2070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  <w:tc>
          <w:tcPr>
            <w:tcW w:w="1531" w:type="dxa"/>
          </w:tcPr>
          <w:p w:rsidR="0010302A" w:rsidRPr="00992CFE" w:rsidRDefault="0010302A">
            <w:pPr>
              <w:widowControl w:val="0"/>
              <w:spacing w:after="120"/>
              <w:jc w:val="right"/>
              <w:rPr>
                <w:sz w:val="18"/>
              </w:rPr>
            </w:pPr>
            <w:r w:rsidRPr="00992CFE">
              <w:fldChar w:fldCharType="begin">
                <w:ffData>
                  <w:name w:val="Text1"/>
                  <w:enabled/>
                  <w:calcOnExit w:val="0"/>
                  <w:textInput>
                    <w:type w:val="number"/>
                    <w:format w:val="$#,##0.00;($#,##0.00)"/>
                  </w:textInput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</w:p>
        </w:tc>
      </w:tr>
    </w:tbl>
    <w:p w:rsidR="0010302A" w:rsidRPr="00992CFE" w:rsidRDefault="000655B4">
      <w:pPr>
        <w:widowControl w:val="0"/>
        <w:tabs>
          <w:tab w:val="left" w:pos="0"/>
        </w:tabs>
      </w:pPr>
      <w:proofErr w:type="gramStart"/>
      <w:r>
        <w:t>Calculations for Net Damages or (Enhancements) considers</w:t>
      </w:r>
      <w:proofErr w:type="gramEnd"/>
      <w:r>
        <w:t xml:space="preserve"> Direct Access Denial damages.</w:t>
      </w:r>
    </w:p>
    <w:p w:rsidR="0010302A" w:rsidRPr="00992CFE" w:rsidRDefault="0010302A" w:rsidP="0010302A">
      <w:pPr>
        <w:widowControl w:val="0"/>
        <w:tabs>
          <w:tab w:val="left" w:pos="0"/>
        </w:tabs>
        <w:jc w:val="center"/>
        <w:rPr>
          <w:b/>
          <w:sz w:val="22"/>
          <w:szCs w:val="22"/>
        </w:rPr>
      </w:pPr>
      <w:r w:rsidRPr="00992CFE">
        <w:br w:type="page"/>
      </w:r>
      <w:r w:rsidRPr="00992CFE">
        <w:rPr>
          <w:b/>
          <w:sz w:val="22"/>
          <w:szCs w:val="22"/>
        </w:rPr>
        <w:lastRenderedPageBreak/>
        <w:t>TABULATION OF VALUES (continued)</w:t>
      </w:r>
      <w:r w:rsidRPr="00992CFE">
        <w:rPr>
          <w:b/>
          <w:sz w:val="22"/>
          <w:szCs w:val="22"/>
        </w:rPr>
        <w:br/>
      </w:r>
    </w:p>
    <w:tbl>
      <w:tblPr>
        <w:tblW w:w="10189" w:type="dxa"/>
        <w:tblLayout w:type="fixed"/>
        <w:tblLook w:val="0000" w:firstRow="0" w:lastRow="0" w:firstColumn="0" w:lastColumn="0" w:noHBand="0" w:noVBand="0"/>
      </w:tblPr>
      <w:tblGrid>
        <w:gridCol w:w="2898"/>
        <w:gridCol w:w="3420"/>
        <w:gridCol w:w="3871"/>
      </w:tblGrid>
      <w:tr w:rsidR="00B622D4" w:rsidRPr="00992CFE">
        <w:tc>
          <w:tcPr>
            <w:tcW w:w="2898" w:type="dxa"/>
          </w:tcPr>
          <w:p w:rsidR="00B622D4" w:rsidRPr="00BB3B90" w:rsidRDefault="00B622D4" w:rsidP="00B622D4">
            <w:pPr>
              <w:widowControl w:val="0"/>
              <w:spacing w:line="360" w:lineRule="auto"/>
            </w:pPr>
            <w:r w:rsidRPr="00BB3B90">
              <w:t>Parcel: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6"/>
                  <w:enabled/>
                  <w:calcOnExit w:val="0"/>
                  <w:textInput/>
                </w:ffData>
              </w:fldChar>
            </w:r>
            <w:bookmarkStart w:id="11" w:name="Text6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11"/>
          </w:p>
        </w:tc>
        <w:tc>
          <w:tcPr>
            <w:tcW w:w="3420" w:type="dxa"/>
          </w:tcPr>
          <w:p w:rsidR="00B622D4" w:rsidRPr="00BB3B90" w:rsidRDefault="00B622D4" w:rsidP="00B622D4">
            <w:pPr>
              <w:widowControl w:val="0"/>
              <w:spacing w:line="360" w:lineRule="auto"/>
            </w:pPr>
            <w:r w:rsidRPr="00BB3B90">
              <w:t>Highway: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7"/>
                  <w:enabled/>
                  <w:calcOnExit w:val="0"/>
                  <w:textInput/>
                </w:ffData>
              </w:fldChar>
            </w:r>
            <w:bookmarkStart w:id="12" w:name="Text7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12"/>
          </w:p>
        </w:tc>
        <w:tc>
          <w:tcPr>
            <w:tcW w:w="3871" w:type="dxa"/>
          </w:tcPr>
          <w:p w:rsidR="00B622D4" w:rsidRPr="00992CFE" w:rsidRDefault="00B622D4" w:rsidP="00B622D4">
            <w:pPr>
              <w:widowControl w:val="0"/>
              <w:spacing w:line="360" w:lineRule="auto"/>
              <w:rPr>
                <w:b/>
              </w:rPr>
            </w:pPr>
            <w:r w:rsidRPr="00BB3B90">
              <w:t>ROW CSJ: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8"/>
                  <w:enabled/>
                  <w:calcOnExit w:val="0"/>
                  <w:textInput/>
                </w:ffData>
              </w:fldChar>
            </w:r>
            <w:bookmarkStart w:id="13" w:name="Text8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13"/>
          </w:p>
        </w:tc>
      </w:tr>
    </w:tbl>
    <w:p w:rsidR="0010302A" w:rsidRPr="00992CFE" w:rsidRDefault="0010302A">
      <w:pPr>
        <w:widowControl w:val="0"/>
        <w:tabs>
          <w:tab w:val="left" w:pos="0"/>
        </w:tabs>
        <w:rPr>
          <w:b/>
          <w:sz w:val="24"/>
        </w:rPr>
      </w:pPr>
      <w:r w:rsidRPr="00992CFE">
        <w:rPr>
          <w:b/>
          <w:sz w:val="24"/>
        </w:rPr>
        <w:t>VI.</w:t>
      </w:r>
      <w:r w:rsidR="00E6460F" w:rsidRPr="00992CFE">
        <w:rPr>
          <w:b/>
          <w:sz w:val="24"/>
        </w:rPr>
        <w:t xml:space="preserve"> </w:t>
      </w:r>
      <w:r w:rsidRPr="00992CFE">
        <w:rPr>
          <w:b/>
          <w:sz w:val="24"/>
        </w:rPr>
        <w:t>Comments and Conclusions on Values in the Appraisal Report</w:t>
      </w:r>
      <w:r w:rsidRPr="00992CFE">
        <w:rPr>
          <w:b/>
          <w:sz w:val="24"/>
        </w:rPr>
        <w:br/>
      </w:r>
    </w:p>
    <w:tbl>
      <w:tblPr>
        <w:tblW w:w="0" w:type="auto"/>
        <w:tblInd w:w="120" w:type="dxa"/>
        <w:tblBorders>
          <w:top w:val="double" w:sz="6" w:space="0" w:color="000000"/>
          <w:left w:val="double" w:sz="6" w:space="0" w:color="000000"/>
          <w:bottom w:val="double" w:sz="6" w:space="0" w:color="000000"/>
          <w:right w:val="double" w:sz="6" w:space="0" w:color="000000"/>
        </w:tblBorders>
        <w:tblLayout w:type="fixed"/>
        <w:tblCellMar>
          <w:left w:w="120" w:type="dxa"/>
          <w:right w:w="120" w:type="dxa"/>
        </w:tblCellMar>
        <w:tblLook w:val="0000" w:firstRow="0" w:lastRow="0" w:firstColumn="0" w:lastColumn="0" w:noHBand="0" w:noVBand="0"/>
      </w:tblPr>
      <w:tblGrid>
        <w:gridCol w:w="10080"/>
      </w:tblGrid>
      <w:tr w:rsidR="0010302A" w:rsidRPr="00992CFE">
        <w:trPr>
          <w:tblHeader/>
        </w:trPr>
        <w:tc>
          <w:tcPr>
            <w:tcW w:w="10080" w:type="dxa"/>
          </w:tcPr>
          <w:p w:rsidR="0010302A" w:rsidRPr="00992CFE" w:rsidRDefault="0010302A">
            <w:pPr>
              <w:widowControl w:val="0"/>
              <w:tabs>
                <w:tab w:val="left" w:pos="0"/>
              </w:tabs>
            </w:pPr>
            <w:r w:rsidRPr="00992CFE">
              <w:rPr>
                <w:b/>
              </w:rPr>
              <w:br/>
            </w:r>
            <w:r w:rsidRPr="00992CFE"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992CFE">
              <w:instrText xml:space="preserve"> FORMTEXT </w:instrText>
            </w:r>
            <w:r w:rsidRPr="00992CFE">
              <w:fldChar w:fldCharType="separate"/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rPr>
                <w:noProof/>
              </w:rPr>
              <w:t> </w:t>
            </w:r>
            <w:r w:rsidRPr="00992CFE">
              <w:fldChar w:fldCharType="end"/>
            </w:r>
            <w:r w:rsidRPr="00992CFE">
              <w:br/>
            </w:r>
          </w:p>
        </w:tc>
      </w:tr>
    </w:tbl>
    <w:p w:rsidR="0010302A" w:rsidRPr="00992CFE" w:rsidRDefault="0010302A">
      <w:pPr>
        <w:widowControl w:val="0"/>
        <w:tabs>
          <w:tab w:val="left" w:pos="0"/>
        </w:tabs>
        <w:ind w:left="4320"/>
        <w:rPr>
          <w:sz w:val="16"/>
        </w:rPr>
      </w:pPr>
    </w:p>
    <w:p w:rsidR="0010302A" w:rsidRPr="00992CFE" w:rsidRDefault="0010302A">
      <w:pPr>
        <w:widowControl w:val="0"/>
        <w:tabs>
          <w:tab w:val="left" w:pos="0"/>
        </w:tabs>
        <w:rPr>
          <w:b/>
          <w:sz w:val="24"/>
        </w:rPr>
      </w:pPr>
      <w:r w:rsidRPr="00992CFE">
        <w:rPr>
          <w:u w:val="single"/>
        </w:rPr>
        <w:br/>
      </w:r>
      <w:r w:rsidRPr="00992CFE">
        <w:rPr>
          <w:b/>
          <w:sz w:val="24"/>
        </w:rPr>
        <w:t>VII.</w:t>
      </w:r>
      <w:r w:rsidR="00E6460F" w:rsidRPr="00992CFE">
        <w:rPr>
          <w:b/>
          <w:sz w:val="24"/>
        </w:rPr>
        <w:t xml:space="preserve"> </w:t>
      </w:r>
      <w:r w:rsidRPr="00992CFE">
        <w:rPr>
          <w:b/>
          <w:sz w:val="24"/>
        </w:rPr>
        <w:t>Justification and Explanation for Credit if Retained.</w:t>
      </w:r>
      <w:r w:rsidR="00E6460F" w:rsidRPr="00992CFE">
        <w:rPr>
          <w:b/>
          <w:sz w:val="24"/>
        </w:rPr>
        <w:t xml:space="preserve"> </w:t>
      </w:r>
      <w:r w:rsidRPr="00992CFE">
        <w:rPr>
          <w:b/>
          <w:sz w:val="24"/>
        </w:rPr>
        <w:br/>
      </w:r>
    </w:p>
    <w:tbl>
      <w:tblPr>
        <w:tblW w:w="0" w:type="auto"/>
        <w:tblInd w:w="120" w:type="dxa"/>
        <w:tblBorders>
          <w:top w:val="double" w:sz="6" w:space="0" w:color="000000"/>
          <w:left w:val="double" w:sz="6" w:space="0" w:color="000000"/>
          <w:bottom w:val="double" w:sz="6" w:space="0" w:color="000000"/>
          <w:right w:val="double" w:sz="6" w:space="0" w:color="000000"/>
        </w:tblBorders>
        <w:tblLayout w:type="fixed"/>
        <w:tblCellMar>
          <w:left w:w="120" w:type="dxa"/>
          <w:right w:w="120" w:type="dxa"/>
        </w:tblCellMar>
        <w:tblLook w:val="0000" w:firstRow="0" w:lastRow="0" w:firstColumn="0" w:lastColumn="0" w:noHBand="0" w:noVBand="0"/>
      </w:tblPr>
      <w:tblGrid>
        <w:gridCol w:w="10080"/>
      </w:tblGrid>
      <w:tr w:rsidR="0010302A" w:rsidRPr="00992CFE">
        <w:trPr>
          <w:tblHeader/>
        </w:trPr>
        <w:tc>
          <w:tcPr>
            <w:tcW w:w="10080" w:type="dxa"/>
          </w:tcPr>
          <w:p w:rsidR="0010302A" w:rsidRPr="00700D48" w:rsidRDefault="0010302A">
            <w:pPr>
              <w:widowControl w:val="0"/>
              <w:tabs>
                <w:tab w:val="left" w:pos="0"/>
              </w:tabs>
            </w:pPr>
            <w:r w:rsidRPr="00992CFE">
              <w:rPr>
                <w:b/>
                <w:sz w:val="24"/>
              </w:rPr>
              <w:br/>
            </w:r>
            <w:r w:rsidRPr="00700D48">
              <w:fldChar w:fldCharType="begin">
                <w:ffData>
                  <w:name w:val="Text2"/>
                  <w:enabled/>
                  <w:calcOnExit w:val="0"/>
                  <w:textInput/>
                </w:ffData>
              </w:fldChar>
            </w:r>
            <w:bookmarkStart w:id="14" w:name="Text2"/>
            <w:r w:rsidRPr="00700D48">
              <w:instrText xml:space="preserve"> FORMTEXT </w:instrText>
            </w:r>
            <w:r w:rsidRPr="00700D48">
              <w:fldChar w:fldCharType="separate"/>
            </w:r>
            <w:r w:rsidRPr="00700D48">
              <w:rPr>
                <w:noProof/>
              </w:rPr>
              <w:t> </w:t>
            </w:r>
            <w:r w:rsidRPr="00700D48">
              <w:rPr>
                <w:noProof/>
              </w:rPr>
              <w:t> </w:t>
            </w:r>
            <w:r w:rsidRPr="00700D48">
              <w:rPr>
                <w:noProof/>
              </w:rPr>
              <w:t> </w:t>
            </w:r>
            <w:r w:rsidRPr="00700D48">
              <w:rPr>
                <w:noProof/>
              </w:rPr>
              <w:t> </w:t>
            </w:r>
            <w:r w:rsidRPr="00700D48">
              <w:rPr>
                <w:noProof/>
              </w:rPr>
              <w:t> </w:t>
            </w:r>
            <w:r w:rsidRPr="00700D48">
              <w:fldChar w:fldCharType="end"/>
            </w:r>
            <w:bookmarkEnd w:id="14"/>
            <w:r w:rsidRPr="00700D48">
              <w:br/>
            </w:r>
          </w:p>
        </w:tc>
      </w:tr>
    </w:tbl>
    <w:p w:rsidR="0010302A" w:rsidRPr="00992CFE" w:rsidRDefault="0010302A">
      <w:pPr>
        <w:widowControl w:val="0"/>
        <w:tabs>
          <w:tab w:val="left" w:pos="0"/>
        </w:tabs>
        <w:rPr>
          <w:b/>
        </w:rPr>
      </w:pPr>
    </w:p>
    <w:p w:rsidR="0010302A" w:rsidRPr="00992CFE" w:rsidRDefault="0010302A" w:rsidP="0010302A">
      <w:pPr>
        <w:widowControl w:val="0"/>
        <w:tabs>
          <w:tab w:val="left" w:pos="0"/>
        </w:tabs>
        <w:jc w:val="center"/>
        <w:rPr>
          <w:b/>
          <w:sz w:val="22"/>
          <w:szCs w:val="22"/>
        </w:rPr>
      </w:pPr>
      <w:r w:rsidRPr="00992CFE">
        <w:rPr>
          <w:sz w:val="16"/>
        </w:rPr>
        <w:br w:type="page"/>
      </w:r>
      <w:r w:rsidRPr="00992CFE">
        <w:rPr>
          <w:b/>
          <w:sz w:val="22"/>
          <w:szCs w:val="22"/>
        </w:rPr>
        <w:lastRenderedPageBreak/>
        <w:t>TABULATION OF VALUES (continued)</w:t>
      </w:r>
    </w:p>
    <w:p w:rsidR="0010302A" w:rsidRPr="00992CFE" w:rsidRDefault="0010302A">
      <w:pPr>
        <w:widowControl w:val="0"/>
        <w:tabs>
          <w:tab w:val="left" w:pos="0"/>
        </w:tabs>
        <w:rPr>
          <w:sz w:val="16"/>
        </w:rPr>
      </w:pPr>
    </w:p>
    <w:p w:rsidR="00B8280D" w:rsidRPr="00992CFE" w:rsidRDefault="0010302A" w:rsidP="006F0629">
      <w:pPr>
        <w:widowControl w:val="0"/>
        <w:rPr>
          <w:sz w:val="16"/>
        </w:rPr>
      </w:pPr>
      <w:r w:rsidRPr="00992CFE">
        <w:rPr>
          <w:b/>
          <w:sz w:val="24"/>
        </w:rPr>
        <w:t xml:space="preserve"> </w:t>
      </w:r>
    </w:p>
    <w:tbl>
      <w:tblPr>
        <w:tblW w:w="10189" w:type="dxa"/>
        <w:tblLayout w:type="fixed"/>
        <w:tblLook w:val="0000" w:firstRow="0" w:lastRow="0" w:firstColumn="0" w:lastColumn="0" w:noHBand="0" w:noVBand="0"/>
      </w:tblPr>
      <w:tblGrid>
        <w:gridCol w:w="2898"/>
        <w:gridCol w:w="3420"/>
        <w:gridCol w:w="3871"/>
      </w:tblGrid>
      <w:tr w:rsidR="00B622D4" w:rsidRPr="00992CFE">
        <w:tc>
          <w:tcPr>
            <w:tcW w:w="2898" w:type="dxa"/>
          </w:tcPr>
          <w:p w:rsidR="00B622D4" w:rsidRPr="00BB3B90" w:rsidRDefault="00B622D4" w:rsidP="00B622D4">
            <w:pPr>
              <w:widowControl w:val="0"/>
              <w:spacing w:line="360" w:lineRule="auto"/>
            </w:pPr>
            <w:r w:rsidRPr="00BB3B90">
              <w:t>Parcel: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9"/>
                  <w:enabled/>
                  <w:calcOnExit w:val="0"/>
                  <w:textInput/>
                </w:ffData>
              </w:fldChar>
            </w:r>
            <w:bookmarkStart w:id="15" w:name="Text9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15"/>
          </w:p>
        </w:tc>
        <w:tc>
          <w:tcPr>
            <w:tcW w:w="3420" w:type="dxa"/>
          </w:tcPr>
          <w:p w:rsidR="00B622D4" w:rsidRPr="00BB3B90" w:rsidRDefault="00B622D4" w:rsidP="00B622D4">
            <w:pPr>
              <w:widowControl w:val="0"/>
              <w:spacing w:line="360" w:lineRule="auto"/>
            </w:pPr>
            <w:r w:rsidRPr="00BB3B90">
              <w:t>Highway: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10"/>
                  <w:enabled/>
                  <w:calcOnExit w:val="0"/>
                  <w:textInput/>
                </w:ffData>
              </w:fldChar>
            </w:r>
            <w:bookmarkStart w:id="16" w:name="Text10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16"/>
          </w:p>
        </w:tc>
        <w:tc>
          <w:tcPr>
            <w:tcW w:w="3871" w:type="dxa"/>
          </w:tcPr>
          <w:p w:rsidR="00B622D4" w:rsidRPr="00BB3B90" w:rsidRDefault="00B622D4" w:rsidP="00B622D4">
            <w:pPr>
              <w:widowControl w:val="0"/>
              <w:spacing w:line="360" w:lineRule="auto"/>
              <w:rPr>
                <w:b/>
              </w:rPr>
            </w:pPr>
            <w:r w:rsidRPr="00BB3B90">
              <w:t>ROW CSJ:</w:t>
            </w:r>
            <w:r w:rsidR="000079F2" w:rsidRPr="00BB3B90">
              <w:t xml:space="preserve"> </w:t>
            </w:r>
            <w:r w:rsidR="000079F2" w:rsidRPr="00BB3B90">
              <w:fldChar w:fldCharType="begin">
                <w:ffData>
                  <w:name w:val="Text11"/>
                  <w:enabled/>
                  <w:calcOnExit w:val="0"/>
                  <w:textInput/>
                </w:ffData>
              </w:fldChar>
            </w:r>
            <w:bookmarkStart w:id="17" w:name="Text11"/>
            <w:r w:rsidR="000079F2" w:rsidRPr="00BB3B90">
              <w:instrText xml:space="preserve"> FORMTEXT </w:instrText>
            </w:r>
            <w:r w:rsidR="000079F2" w:rsidRPr="00BB3B90">
              <w:fldChar w:fldCharType="separate"/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rPr>
                <w:noProof/>
              </w:rPr>
              <w:t> </w:t>
            </w:r>
            <w:r w:rsidR="000079F2" w:rsidRPr="00BB3B90">
              <w:fldChar w:fldCharType="end"/>
            </w:r>
            <w:bookmarkEnd w:id="17"/>
          </w:p>
        </w:tc>
      </w:tr>
    </w:tbl>
    <w:p w:rsidR="0010302A" w:rsidRPr="00DD74F2" w:rsidRDefault="0010302A" w:rsidP="006F0629">
      <w:pPr>
        <w:widowControl w:val="0"/>
        <w:rPr>
          <w:sz w:val="16"/>
        </w:rPr>
      </w:pPr>
      <w:r w:rsidRPr="00992CFE">
        <w:rPr>
          <w:sz w:val="16"/>
        </w:rPr>
        <w:br/>
      </w:r>
      <w:r w:rsidRPr="00992CFE">
        <w:rPr>
          <w:vanish/>
          <w:sz w:val="16"/>
        </w:rPr>
        <w:br/>
      </w:r>
      <w:r w:rsidRPr="00992CFE">
        <w:rPr>
          <w:b/>
          <w:sz w:val="24"/>
        </w:rPr>
        <w:t>VIII.</w:t>
      </w:r>
      <w:r w:rsidR="00E6460F" w:rsidRPr="00992CFE">
        <w:rPr>
          <w:b/>
          <w:sz w:val="24"/>
        </w:rPr>
        <w:t xml:space="preserve"> </w:t>
      </w:r>
      <w:r w:rsidRPr="00992CFE">
        <w:rPr>
          <w:b/>
          <w:sz w:val="24"/>
        </w:rPr>
        <w:t>Conditions</w:t>
      </w:r>
      <w:r w:rsidRPr="00992CFE">
        <w:rPr>
          <w:b/>
          <w:sz w:val="24"/>
        </w:rPr>
        <w:br/>
      </w:r>
      <w:r w:rsidRPr="00992CFE">
        <w:rPr>
          <w:b/>
          <w:sz w:val="16"/>
        </w:rPr>
        <w:br/>
      </w:r>
      <w:r w:rsidRPr="00992CFE">
        <w:rPr>
          <w:sz w:val="18"/>
        </w:rPr>
        <w:t>Values for signs, if any, are applicable only if sign owner has compensable interest.</w:t>
      </w:r>
      <w:r w:rsidRPr="00992CFE">
        <w:rPr>
          <w:sz w:val="18"/>
        </w:rPr>
        <w:br/>
        <w:t>Fencing is applicable only to actual cost or lump sum fencing on 90-10 Right of Way projects and State cost participation in fences to be in accordance with State’s Right of Way Manual.</w:t>
      </w:r>
      <w:r w:rsidRPr="00992CFE">
        <w:rPr>
          <w:sz w:val="18"/>
        </w:rPr>
        <w:br/>
        <w:t>The values indicated hereon have been approved on the basis that all improvements within the taking will be acquired in the name of the State through negotiation.</w:t>
      </w:r>
      <w:r w:rsidRPr="00992CFE">
        <w:rPr>
          <w:sz w:val="18"/>
        </w:rPr>
        <w:br/>
      </w:r>
      <w:r w:rsidRPr="00992CFE">
        <w:rPr>
          <w:b/>
          <w:sz w:val="24"/>
        </w:rPr>
        <w:br/>
        <w:t>IX.</w:t>
      </w:r>
      <w:r w:rsidR="004330F3">
        <w:rPr>
          <w:b/>
          <w:sz w:val="24"/>
        </w:rPr>
        <w:t xml:space="preserve"> </w:t>
      </w:r>
      <w:r w:rsidRPr="00992CFE">
        <w:rPr>
          <w:b/>
          <w:sz w:val="24"/>
        </w:rPr>
        <w:t>Reviewing Appraisers’ Statements</w:t>
      </w:r>
      <w:r w:rsidRPr="00992CFE">
        <w:rPr>
          <w:b/>
          <w:sz w:val="24"/>
        </w:rPr>
        <w:br/>
      </w:r>
      <w:r w:rsidRPr="00992CFE">
        <w:rPr>
          <w:b/>
          <w:sz w:val="16"/>
        </w:rPr>
        <w:br/>
      </w:r>
      <w:r w:rsidRPr="00535E13">
        <w:rPr>
          <w:b/>
        </w:rPr>
        <w:t>Reviewing Appraiser’s Statement</w:t>
      </w:r>
      <w:r w:rsidRPr="00535E13">
        <w:rPr>
          <w:b/>
        </w:rPr>
        <w:br/>
      </w:r>
      <w:r w:rsidRPr="00535E13">
        <w:rPr>
          <w:b/>
          <w:sz w:val="16"/>
        </w:rPr>
        <w:br/>
      </w:r>
      <w:r w:rsidR="00C537DD" w:rsidRPr="00C537DD">
        <w:rPr>
          <w:sz w:val="18"/>
        </w:rPr>
        <w:t>It is my opinion that the appraiser’s report for this parcel appears adequately supported and in compliance with all appropriate appraisal standards, laws, and regulations, and I recommend this appraisal for use by the appropriate Agency Official and his/her assigns.</w:t>
      </w:r>
      <w:r w:rsidR="00C537DD">
        <w:rPr>
          <w:sz w:val="18"/>
        </w:rPr>
        <w:t xml:space="preserve"> </w:t>
      </w:r>
      <w:r w:rsidR="00E6460F" w:rsidRPr="00535E13">
        <w:rPr>
          <w:sz w:val="18"/>
        </w:rPr>
        <w:t xml:space="preserve"> </w:t>
      </w:r>
      <w:r w:rsidRPr="00535E13">
        <w:rPr>
          <w:sz w:val="18"/>
        </w:rPr>
        <w:t>I have no direct or indirect present or contemplated future personal interest in such property or in any benefit from the acquisition of the parcel.</w:t>
      </w:r>
      <w:r w:rsidR="00E6460F" w:rsidRPr="00535E13">
        <w:rPr>
          <w:sz w:val="18"/>
        </w:rPr>
        <w:t xml:space="preserve"> </w:t>
      </w:r>
      <w:r w:rsidRPr="00535E13">
        <w:rPr>
          <w:sz w:val="18"/>
        </w:rPr>
        <w:t xml:space="preserve">To the best of my knowledge, the value does not include any items </w:t>
      </w:r>
      <w:r w:rsidR="00C537DD">
        <w:rPr>
          <w:sz w:val="18"/>
        </w:rPr>
        <w:t>that</w:t>
      </w:r>
      <w:r w:rsidRPr="00535E13">
        <w:rPr>
          <w:sz w:val="18"/>
        </w:rPr>
        <w:t xml:space="preserve"> are </w:t>
      </w:r>
      <w:r w:rsidR="00E6460F" w:rsidRPr="00535E13">
        <w:rPr>
          <w:sz w:val="18"/>
        </w:rPr>
        <w:t xml:space="preserve">not </w:t>
      </w:r>
      <w:r w:rsidRPr="00535E13">
        <w:rPr>
          <w:sz w:val="18"/>
        </w:rPr>
        <w:t>compensable under State law</w:t>
      </w:r>
      <w:r w:rsidR="00E6460F" w:rsidRPr="00535E13">
        <w:rPr>
          <w:sz w:val="18"/>
        </w:rPr>
        <w:t>.</w:t>
      </w:r>
      <w:r w:rsidRPr="00535E13">
        <w:rPr>
          <w:sz w:val="18"/>
        </w:rPr>
        <w:br/>
      </w:r>
      <w:r w:rsidRPr="00535E13">
        <w:rPr>
          <w:b/>
          <w:sz w:val="18"/>
        </w:rPr>
        <w:br/>
      </w:r>
      <w:r w:rsidRPr="00535E13">
        <w:rPr>
          <w:b/>
          <w:sz w:val="18"/>
        </w:rPr>
        <w:br/>
      </w:r>
      <w:r w:rsidR="00E6460F" w:rsidRPr="00535E13">
        <w:rPr>
          <w:sz w:val="18"/>
          <w:u w:val="single"/>
        </w:rPr>
        <w:t xml:space="preserve">                                                               </w:t>
      </w:r>
      <w:r w:rsidRPr="00535E13">
        <w:rPr>
          <w:sz w:val="18"/>
          <w:u w:val="single"/>
        </w:rPr>
        <w:t xml:space="preserve"> </w:t>
      </w:r>
      <w:r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Pr="00535E13">
        <w:rPr>
          <w:sz w:val="18"/>
          <w:u w:val="single"/>
        </w:rPr>
        <w:br/>
      </w:r>
      <w:r w:rsidRPr="00535E13">
        <w:rPr>
          <w:sz w:val="18"/>
        </w:rPr>
        <w:t>Reviewing Appraiser</w:t>
      </w:r>
      <w:r w:rsidRPr="00535E13">
        <w:rPr>
          <w:sz w:val="18"/>
        </w:rPr>
        <w:tab/>
      </w:r>
      <w:r w:rsidRPr="00535E13">
        <w:rPr>
          <w:sz w:val="18"/>
        </w:rPr>
        <w:tab/>
      </w:r>
      <w:r w:rsidRPr="00535E13">
        <w:rPr>
          <w:sz w:val="18"/>
        </w:rPr>
        <w:tab/>
      </w:r>
      <w:r w:rsidRPr="00535E13">
        <w:rPr>
          <w:sz w:val="18"/>
        </w:rPr>
        <w:tab/>
      </w:r>
      <w:r w:rsidRPr="00535E13">
        <w:rPr>
          <w:sz w:val="18"/>
        </w:rPr>
        <w:tab/>
        <w:t>Date</w:t>
      </w:r>
      <w:r w:rsidRPr="00535E13">
        <w:rPr>
          <w:sz w:val="18"/>
        </w:rPr>
        <w:br/>
      </w:r>
      <w:r w:rsidRPr="00535E13">
        <w:rPr>
          <w:b/>
          <w:sz w:val="18"/>
        </w:rPr>
        <w:br/>
      </w:r>
      <w:r w:rsidRPr="00535E13">
        <w:rPr>
          <w:b/>
          <w:sz w:val="18"/>
        </w:rPr>
        <w:br/>
      </w:r>
      <w:r w:rsidR="00E6460F" w:rsidRPr="00535E13">
        <w:rPr>
          <w:sz w:val="18"/>
          <w:u w:val="single"/>
        </w:rPr>
        <w:t xml:space="preserve">                                                               </w:t>
      </w:r>
      <w:r w:rsidRPr="00535E13">
        <w:rPr>
          <w:sz w:val="18"/>
          <w:u w:val="single"/>
        </w:rPr>
        <w:tab/>
      </w:r>
      <w:r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Pr="00535E13">
        <w:rPr>
          <w:sz w:val="18"/>
          <w:u w:val="single"/>
        </w:rPr>
        <w:t xml:space="preserve"> </w:t>
      </w:r>
      <w:r w:rsidR="00E6460F" w:rsidRPr="00535E13">
        <w:rPr>
          <w:sz w:val="18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="00E6460F" w:rsidRPr="00535E13">
        <w:rPr>
          <w:sz w:val="18"/>
          <w:u w:val="single"/>
        </w:rPr>
        <w:tab/>
      </w:r>
      <w:r w:rsidRPr="00535E13">
        <w:rPr>
          <w:sz w:val="18"/>
          <w:u w:val="single"/>
        </w:rPr>
        <w:br/>
      </w:r>
      <w:r w:rsidRPr="00535E13">
        <w:rPr>
          <w:sz w:val="18"/>
        </w:rPr>
        <w:t>Contract</w:t>
      </w:r>
      <w:r w:rsidR="00E6460F" w:rsidRPr="00535E13">
        <w:rPr>
          <w:sz w:val="18"/>
        </w:rPr>
        <w:t xml:space="preserve"> </w:t>
      </w:r>
      <w:r w:rsidRPr="00535E13">
        <w:rPr>
          <w:sz w:val="18"/>
        </w:rPr>
        <w:t>Reviewing Appraiser</w:t>
      </w:r>
      <w:r w:rsidR="00DD74F2">
        <w:rPr>
          <w:sz w:val="18"/>
        </w:rPr>
        <w:t xml:space="preserve"> (if applicable)</w:t>
      </w:r>
      <w:r w:rsidRPr="00535E13">
        <w:rPr>
          <w:sz w:val="18"/>
        </w:rPr>
        <w:tab/>
      </w:r>
      <w:r w:rsidRPr="00535E13">
        <w:rPr>
          <w:sz w:val="18"/>
        </w:rPr>
        <w:tab/>
      </w:r>
      <w:r w:rsidRPr="00535E13">
        <w:rPr>
          <w:sz w:val="18"/>
        </w:rPr>
        <w:tab/>
        <w:t>Date</w:t>
      </w:r>
      <w:r w:rsidRPr="00535E13">
        <w:rPr>
          <w:b/>
          <w:sz w:val="18"/>
        </w:rPr>
        <w:br/>
      </w:r>
      <w:r w:rsidRPr="00535E13">
        <w:rPr>
          <w:b/>
          <w:sz w:val="16"/>
        </w:rPr>
        <w:br/>
      </w:r>
      <w:r w:rsidR="00E6460F" w:rsidRPr="00992CFE">
        <w:rPr>
          <w:sz w:val="18"/>
        </w:rPr>
        <w:t xml:space="preserve"> </w:t>
      </w:r>
      <w:r w:rsidRPr="00992CFE">
        <w:rPr>
          <w:sz w:val="18"/>
        </w:rPr>
        <w:t xml:space="preserve"> </w:t>
      </w:r>
      <w:r w:rsidRPr="00992CFE">
        <w:rPr>
          <w:sz w:val="18"/>
        </w:rPr>
        <w:br/>
      </w:r>
      <w:r w:rsidRPr="00992CFE">
        <w:rPr>
          <w:sz w:val="18"/>
          <w:u w:val="single"/>
        </w:rPr>
        <w:tab/>
      </w:r>
      <w:r w:rsidR="00E6460F" w:rsidRPr="00992CFE">
        <w:rPr>
          <w:sz w:val="18"/>
          <w:u w:val="single"/>
        </w:rPr>
        <w:t xml:space="preserve">                                                        </w:t>
      </w:r>
      <w:r w:rsidRPr="00992CFE">
        <w:rPr>
          <w:sz w:val="18"/>
          <w:u w:val="single"/>
        </w:rPr>
        <w:t xml:space="preserve"> </w:t>
      </w:r>
      <w:r w:rsidRPr="00992CFE">
        <w:rPr>
          <w:sz w:val="18"/>
          <w:u w:val="single"/>
        </w:rPr>
        <w:tab/>
      </w:r>
      <w:r w:rsidR="00E6460F" w:rsidRPr="00992CFE">
        <w:rPr>
          <w:sz w:val="18"/>
          <w:u w:val="single"/>
        </w:rPr>
        <w:tab/>
      </w:r>
      <w:r w:rsidR="00E6460F" w:rsidRPr="00992CFE">
        <w:rPr>
          <w:sz w:val="18"/>
        </w:rPr>
        <w:tab/>
      </w:r>
      <w:r w:rsidR="00E6460F" w:rsidRPr="00992CFE">
        <w:rPr>
          <w:sz w:val="18"/>
          <w:u w:val="single"/>
        </w:rPr>
        <w:tab/>
      </w:r>
      <w:r w:rsidR="00E6460F" w:rsidRPr="00992CFE">
        <w:rPr>
          <w:sz w:val="18"/>
          <w:u w:val="single"/>
        </w:rPr>
        <w:tab/>
      </w:r>
      <w:r w:rsidR="00E6460F" w:rsidRPr="00992CFE">
        <w:rPr>
          <w:sz w:val="18"/>
          <w:u w:val="single"/>
        </w:rPr>
        <w:tab/>
      </w:r>
      <w:r w:rsidR="00E6460F" w:rsidRPr="00992CFE">
        <w:rPr>
          <w:sz w:val="18"/>
          <w:u w:val="single"/>
        </w:rPr>
        <w:tab/>
      </w:r>
      <w:r w:rsidR="00CC0EF9">
        <w:rPr>
          <w:sz w:val="18"/>
          <w:u w:val="single"/>
        </w:rPr>
        <w:tab/>
      </w:r>
      <w:r w:rsidRPr="00992CFE">
        <w:rPr>
          <w:b/>
          <w:sz w:val="18"/>
          <w:u w:val="single"/>
        </w:rPr>
        <w:br/>
      </w:r>
      <w:r w:rsidRPr="00992CFE">
        <w:rPr>
          <w:sz w:val="18"/>
        </w:rPr>
        <w:t>Division</w:t>
      </w:r>
      <w:r w:rsidR="00E6460F" w:rsidRPr="00992CFE">
        <w:rPr>
          <w:sz w:val="18"/>
        </w:rPr>
        <w:t xml:space="preserve"> </w:t>
      </w:r>
      <w:r w:rsidRPr="00992CFE">
        <w:rPr>
          <w:sz w:val="18"/>
        </w:rPr>
        <w:t>Reviewing Appraiser</w:t>
      </w:r>
      <w:r w:rsidR="00C34CE7">
        <w:rPr>
          <w:sz w:val="18"/>
        </w:rPr>
        <w:t xml:space="preserve"> (if applicable)</w:t>
      </w:r>
      <w:r w:rsidRPr="00992CFE">
        <w:rPr>
          <w:sz w:val="18"/>
        </w:rPr>
        <w:tab/>
      </w:r>
      <w:r w:rsidRPr="00992CFE">
        <w:rPr>
          <w:sz w:val="18"/>
        </w:rPr>
        <w:tab/>
      </w:r>
      <w:r w:rsidRPr="00992CFE">
        <w:rPr>
          <w:sz w:val="18"/>
        </w:rPr>
        <w:tab/>
        <w:t>Date</w:t>
      </w:r>
      <w:r w:rsidRPr="00992CFE">
        <w:rPr>
          <w:b/>
          <w:sz w:val="18"/>
        </w:rPr>
        <w:br/>
      </w:r>
      <w:r w:rsidRPr="00992CFE">
        <w:rPr>
          <w:sz w:val="18"/>
        </w:rPr>
        <w:br/>
      </w:r>
      <w:r w:rsidRPr="00992CFE">
        <w:rPr>
          <w:sz w:val="18"/>
        </w:rPr>
        <w:br/>
      </w:r>
      <w:r w:rsidRPr="00992CFE">
        <w:rPr>
          <w:b/>
          <w:sz w:val="24"/>
        </w:rPr>
        <w:t>X.</w:t>
      </w:r>
      <w:r w:rsidR="00E6460F" w:rsidRPr="00992CFE">
        <w:rPr>
          <w:b/>
          <w:sz w:val="24"/>
        </w:rPr>
        <w:t xml:space="preserve"> </w:t>
      </w:r>
      <w:r w:rsidRPr="00992CFE">
        <w:rPr>
          <w:b/>
          <w:sz w:val="24"/>
        </w:rPr>
        <w:t>Approval of Values</w:t>
      </w:r>
      <w:r w:rsidRPr="00992CFE">
        <w:rPr>
          <w:sz w:val="18"/>
        </w:rPr>
        <w:br/>
      </w:r>
    </w:p>
    <w:p w:rsidR="0010302A" w:rsidRDefault="0010302A">
      <w:pPr>
        <w:widowControl w:val="0"/>
        <w:rPr>
          <w:vanish/>
          <w:sz w:val="24"/>
        </w:rPr>
      </w:pPr>
      <w:r w:rsidRPr="00992CFE">
        <w:rPr>
          <w:sz w:val="18"/>
        </w:rPr>
        <w:br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  <w:t xml:space="preserve"> </w:t>
      </w:r>
      <w:r w:rsidRPr="00992CFE">
        <w:rPr>
          <w:sz w:val="18"/>
        </w:rPr>
        <w:br/>
        <w:t>County/City Representative</w:t>
      </w:r>
      <w:r w:rsidRPr="00992CFE">
        <w:rPr>
          <w:sz w:val="18"/>
        </w:rPr>
        <w:tab/>
      </w:r>
      <w:r w:rsidRPr="00992CFE">
        <w:rPr>
          <w:sz w:val="18"/>
        </w:rPr>
        <w:tab/>
      </w:r>
      <w:r w:rsidRPr="00992CFE">
        <w:rPr>
          <w:sz w:val="18"/>
        </w:rPr>
        <w:tab/>
      </w:r>
      <w:r w:rsidRPr="00992CFE">
        <w:rPr>
          <w:sz w:val="18"/>
        </w:rPr>
        <w:tab/>
      </w:r>
      <w:r w:rsidRPr="00992CFE">
        <w:rPr>
          <w:sz w:val="18"/>
        </w:rPr>
        <w:tab/>
        <w:t xml:space="preserve"> Date</w:t>
      </w:r>
      <w:r w:rsidRPr="00992CFE">
        <w:rPr>
          <w:sz w:val="18"/>
        </w:rPr>
        <w:br/>
      </w:r>
      <w:r w:rsidRPr="00992CFE">
        <w:rPr>
          <w:sz w:val="18"/>
        </w:rPr>
        <w:br/>
      </w:r>
      <w:r w:rsidRPr="00992CFE">
        <w:rPr>
          <w:sz w:val="18"/>
        </w:rPr>
        <w:br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</w:r>
      <w:r w:rsidRPr="00992CFE">
        <w:rPr>
          <w:sz w:val="18"/>
          <w:u w:val="single"/>
        </w:rPr>
        <w:tab/>
        <w:t xml:space="preserve"> </w:t>
      </w:r>
      <w:r w:rsidRPr="00992CFE">
        <w:rPr>
          <w:b/>
          <w:sz w:val="18"/>
        </w:rPr>
        <w:br/>
      </w:r>
      <w:r w:rsidR="000908EF">
        <w:rPr>
          <w:sz w:val="18"/>
        </w:rPr>
        <w:t>ROW Staff Representative</w:t>
      </w:r>
      <w:r w:rsidR="000908EF">
        <w:rPr>
          <w:sz w:val="18"/>
        </w:rPr>
        <w:tab/>
      </w:r>
      <w:r w:rsidRPr="00992CFE">
        <w:rPr>
          <w:sz w:val="18"/>
        </w:rPr>
        <w:tab/>
      </w:r>
      <w:r w:rsidRPr="00992CFE">
        <w:rPr>
          <w:sz w:val="18"/>
        </w:rPr>
        <w:tab/>
      </w:r>
      <w:r w:rsidRPr="00992CFE">
        <w:rPr>
          <w:sz w:val="18"/>
        </w:rPr>
        <w:tab/>
      </w:r>
      <w:r w:rsidRPr="00992CFE">
        <w:rPr>
          <w:sz w:val="18"/>
        </w:rPr>
        <w:tab/>
        <w:t>Date</w:t>
      </w:r>
      <w:r>
        <w:rPr>
          <w:sz w:val="18"/>
        </w:rPr>
        <w:t xml:space="preserve"> </w:t>
      </w:r>
      <w:r>
        <w:rPr>
          <w:sz w:val="18"/>
        </w:rPr>
        <w:tab/>
      </w:r>
      <w:bookmarkEnd w:id="7"/>
    </w:p>
    <w:sectPr w:rsidR="0010302A" w:rsidSect="00342949">
      <w:headerReference w:type="default" r:id="rId9"/>
      <w:headerReference w:type="first" r:id="rId10"/>
      <w:endnotePr>
        <w:numFmt w:val="decimal"/>
      </w:endnotePr>
      <w:pgSz w:w="12240" w:h="15840" w:code="1"/>
      <w:pgMar w:top="1080" w:right="1080" w:bottom="1080" w:left="1080" w:header="720" w:footer="720" w:gutter="0"/>
      <w:cols w:space="720"/>
      <w:noEndnote/>
      <w:titlePg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802351" w:rsidRDefault="00802351">
      <w:r>
        <w:separator/>
      </w:r>
    </w:p>
  </w:endnote>
  <w:endnote w:type="continuationSeparator" w:id="0">
    <w:p w:rsidR="00802351" w:rsidRDefault="0080235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</w:fonts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802351" w:rsidRDefault="00802351">
      <w:r>
        <w:separator/>
      </w:r>
    </w:p>
  </w:footnote>
  <w:footnote w:type="continuationSeparator" w:id="0">
    <w:p w:rsidR="00802351" w:rsidRDefault="00802351"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925C43" w:rsidRPr="00DE1070" w:rsidRDefault="00DE1070" w:rsidP="00342949">
    <w:pPr>
      <w:widowControl w:val="0"/>
      <w:tabs>
        <w:tab w:val="left" w:pos="-720"/>
        <w:tab w:val="left" w:pos="0"/>
        <w:tab w:val="left" w:pos="360"/>
        <w:tab w:val="left" w:pos="720"/>
        <w:tab w:val="left" w:pos="1080"/>
        <w:tab w:val="left" w:pos="1440"/>
        <w:tab w:val="left" w:pos="1800"/>
        <w:tab w:val="left" w:pos="2160"/>
        <w:tab w:val="left" w:pos="2520"/>
        <w:tab w:val="left" w:pos="2880"/>
        <w:tab w:val="left" w:pos="3240"/>
        <w:tab w:val="left" w:pos="3600"/>
        <w:tab w:val="left" w:pos="3960"/>
        <w:tab w:val="left" w:pos="4320"/>
        <w:tab w:val="left" w:pos="4680"/>
        <w:tab w:val="left" w:pos="5040"/>
        <w:tab w:val="left" w:pos="5400"/>
        <w:tab w:val="left" w:pos="5760"/>
        <w:tab w:val="left" w:pos="6120"/>
        <w:tab w:val="left" w:pos="6480"/>
        <w:tab w:val="left" w:pos="6840"/>
        <w:tab w:val="left" w:pos="7200"/>
        <w:tab w:val="left" w:pos="7560"/>
        <w:tab w:val="left" w:pos="7920"/>
        <w:tab w:val="left" w:pos="8280"/>
        <w:tab w:val="left" w:pos="8640"/>
        <w:tab w:val="left" w:pos="9000"/>
        <w:tab w:val="left" w:pos="9360"/>
        <w:tab w:val="left" w:pos="9720"/>
        <w:tab w:val="left" w:pos="10080"/>
      </w:tabs>
      <w:rPr>
        <w:rFonts w:ascii="Arial" w:hAnsi="Arial" w:cs="Arial"/>
        <w:sz w:val="14"/>
        <w:szCs w:val="14"/>
      </w:rPr>
    </w:pPr>
    <w:r w:rsidRPr="00DE1070">
      <w:rPr>
        <w:rFonts w:ascii="Arial" w:hAnsi="Arial" w:cs="Arial"/>
        <w:sz w:val="14"/>
        <w:szCs w:val="14"/>
      </w:rPr>
      <w:t xml:space="preserve">Form </w:t>
    </w:r>
    <w:r w:rsidR="00925C43" w:rsidRPr="00DE1070">
      <w:rPr>
        <w:rFonts w:ascii="Arial" w:hAnsi="Arial" w:cs="Arial"/>
        <w:sz w:val="14"/>
        <w:szCs w:val="14"/>
      </w:rPr>
      <w:t>ROW-A-10</w:t>
    </w:r>
  </w:p>
  <w:p w:rsidR="00413D78" w:rsidRPr="00DE1070" w:rsidRDefault="00535E13" w:rsidP="00342949">
    <w:pPr>
      <w:widowControl w:val="0"/>
      <w:tabs>
        <w:tab w:val="left" w:pos="-720"/>
        <w:tab w:val="left" w:pos="0"/>
        <w:tab w:val="left" w:pos="360"/>
        <w:tab w:val="left" w:pos="720"/>
        <w:tab w:val="left" w:pos="1080"/>
        <w:tab w:val="left" w:pos="1440"/>
        <w:tab w:val="left" w:pos="1800"/>
        <w:tab w:val="left" w:pos="2160"/>
        <w:tab w:val="left" w:pos="2520"/>
        <w:tab w:val="left" w:pos="2880"/>
        <w:tab w:val="left" w:pos="3240"/>
        <w:tab w:val="left" w:pos="3600"/>
        <w:tab w:val="left" w:pos="3960"/>
        <w:tab w:val="left" w:pos="4320"/>
        <w:tab w:val="left" w:pos="4680"/>
        <w:tab w:val="left" w:pos="5040"/>
        <w:tab w:val="left" w:pos="5400"/>
        <w:tab w:val="left" w:pos="5760"/>
        <w:tab w:val="left" w:pos="6120"/>
        <w:tab w:val="left" w:pos="6480"/>
        <w:tab w:val="left" w:pos="6840"/>
        <w:tab w:val="left" w:pos="7200"/>
        <w:tab w:val="left" w:pos="7560"/>
        <w:tab w:val="left" w:pos="7920"/>
        <w:tab w:val="left" w:pos="8280"/>
        <w:tab w:val="left" w:pos="8640"/>
        <w:tab w:val="left" w:pos="9000"/>
        <w:tab w:val="left" w:pos="9360"/>
        <w:tab w:val="left" w:pos="9720"/>
        <w:tab w:val="left" w:pos="10080"/>
      </w:tabs>
      <w:rPr>
        <w:rFonts w:ascii="Arial" w:hAnsi="Arial" w:cs="Arial"/>
        <w:sz w:val="14"/>
        <w:szCs w:val="14"/>
      </w:rPr>
    </w:pPr>
    <w:r w:rsidRPr="00DE1070">
      <w:rPr>
        <w:rFonts w:ascii="Arial" w:hAnsi="Arial" w:cs="Arial"/>
        <w:sz w:val="14"/>
        <w:szCs w:val="14"/>
      </w:rPr>
      <w:t>(</w:t>
    </w:r>
    <w:r w:rsidR="00413D78" w:rsidRPr="00DE1070">
      <w:rPr>
        <w:rFonts w:ascii="Arial" w:hAnsi="Arial" w:cs="Arial"/>
        <w:sz w:val="14"/>
        <w:szCs w:val="14"/>
      </w:rPr>
      <w:t xml:space="preserve">Rev. </w:t>
    </w:r>
    <w:r w:rsidR="00762660">
      <w:rPr>
        <w:rFonts w:ascii="Arial" w:hAnsi="Arial" w:cs="Arial"/>
        <w:sz w:val="14"/>
        <w:szCs w:val="14"/>
      </w:rPr>
      <w:t>0</w:t>
    </w:r>
    <w:r w:rsidR="0066035D">
      <w:rPr>
        <w:rFonts w:ascii="Arial" w:hAnsi="Arial" w:cs="Arial"/>
        <w:sz w:val="14"/>
        <w:szCs w:val="14"/>
      </w:rPr>
      <w:t>9/16</w:t>
    </w:r>
    <w:r w:rsidRPr="00DE1070">
      <w:rPr>
        <w:rFonts w:ascii="Arial" w:hAnsi="Arial" w:cs="Arial"/>
        <w:sz w:val="14"/>
        <w:szCs w:val="14"/>
      </w:rPr>
      <w:t>)</w:t>
    </w:r>
  </w:p>
  <w:p w:rsidR="00925C43" w:rsidRPr="00DE1070" w:rsidRDefault="00925C43" w:rsidP="00342949">
    <w:pPr>
      <w:widowControl w:val="0"/>
      <w:tabs>
        <w:tab w:val="left" w:pos="-720"/>
        <w:tab w:val="left" w:pos="0"/>
        <w:tab w:val="left" w:pos="360"/>
        <w:tab w:val="left" w:pos="720"/>
        <w:tab w:val="left" w:pos="1080"/>
        <w:tab w:val="left" w:pos="1440"/>
        <w:tab w:val="left" w:pos="1800"/>
        <w:tab w:val="left" w:pos="2160"/>
        <w:tab w:val="left" w:pos="2520"/>
        <w:tab w:val="left" w:pos="2880"/>
        <w:tab w:val="left" w:pos="3240"/>
        <w:tab w:val="left" w:pos="3600"/>
        <w:tab w:val="left" w:pos="3960"/>
        <w:tab w:val="left" w:pos="4320"/>
        <w:tab w:val="left" w:pos="4680"/>
        <w:tab w:val="left" w:pos="5040"/>
        <w:tab w:val="left" w:pos="5400"/>
        <w:tab w:val="left" w:pos="5760"/>
        <w:tab w:val="left" w:pos="6120"/>
        <w:tab w:val="left" w:pos="6480"/>
        <w:tab w:val="left" w:pos="6840"/>
        <w:tab w:val="left" w:pos="7200"/>
        <w:tab w:val="left" w:pos="7560"/>
        <w:tab w:val="left" w:pos="7920"/>
        <w:tab w:val="left" w:pos="8280"/>
        <w:tab w:val="left" w:pos="8640"/>
        <w:tab w:val="left" w:pos="9000"/>
        <w:tab w:val="left" w:pos="9360"/>
        <w:tab w:val="left" w:pos="9720"/>
        <w:tab w:val="left" w:pos="10080"/>
      </w:tabs>
      <w:rPr>
        <w:rFonts w:ascii="Arial" w:hAnsi="Arial" w:cs="Arial"/>
        <w:sz w:val="14"/>
        <w:szCs w:val="14"/>
      </w:rPr>
    </w:pPr>
    <w:r w:rsidRPr="00DE1070">
      <w:rPr>
        <w:rFonts w:ascii="Arial" w:hAnsi="Arial" w:cs="Arial"/>
        <w:sz w:val="14"/>
        <w:szCs w:val="14"/>
      </w:rPr>
      <w:t xml:space="preserve">Page </w:t>
    </w:r>
    <w:r w:rsidRPr="00DE1070">
      <w:rPr>
        <w:rStyle w:val="PageNumber"/>
        <w:rFonts w:ascii="Arial" w:hAnsi="Arial" w:cs="Arial"/>
        <w:sz w:val="14"/>
        <w:szCs w:val="14"/>
      </w:rPr>
      <w:fldChar w:fldCharType="begin"/>
    </w:r>
    <w:r w:rsidRPr="00DE1070">
      <w:rPr>
        <w:rStyle w:val="PageNumber"/>
        <w:rFonts w:ascii="Arial" w:hAnsi="Arial" w:cs="Arial"/>
        <w:sz w:val="14"/>
        <w:szCs w:val="14"/>
      </w:rPr>
      <w:instrText xml:space="preserve"> PAGE </w:instrText>
    </w:r>
    <w:r w:rsidRPr="00DE1070">
      <w:rPr>
        <w:rStyle w:val="PageNumber"/>
        <w:rFonts w:ascii="Arial" w:hAnsi="Arial" w:cs="Arial"/>
        <w:sz w:val="14"/>
        <w:szCs w:val="14"/>
      </w:rPr>
      <w:fldChar w:fldCharType="separate"/>
    </w:r>
    <w:r w:rsidR="00E725F2">
      <w:rPr>
        <w:rStyle w:val="PageNumber"/>
        <w:rFonts w:ascii="Arial" w:hAnsi="Arial" w:cs="Arial"/>
        <w:noProof/>
        <w:sz w:val="14"/>
        <w:szCs w:val="14"/>
      </w:rPr>
      <w:t>5</w:t>
    </w:r>
    <w:r w:rsidRPr="00DE1070">
      <w:rPr>
        <w:rStyle w:val="PageNumber"/>
        <w:rFonts w:ascii="Arial" w:hAnsi="Arial" w:cs="Arial"/>
        <w:sz w:val="14"/>
        <w:szCs w:val="14"/>
      </w:rPr>
      <w:fldChar w:fldCharType="end"/>
    </w:r>
    <w:r w:rsidRPr="00DE1070">
      <w:rPr>
        <w:rFonts w:ascii="Arial" w:hAnsi="Arial" w:cs="Arial"/>
        <w:sz w:val="14"/>
        <w:szCs w:val="14"/>
      </w:rPr>
      <w:t xml:space="preserve"> of </w:t>
    </w:r>
    <w:r w:rsidRPr="00DE1070">
      <w:rPr>
        <w:rStyle w:val="PageNumber"/>
        <w:rFonts w:ascii="Arial" w:hAnsi="Arial" w:cs="Arial"/>
        <w:sz w:val="14"/>
        <w:szCs w:val="14"/>
      </w:rPr>
      <w:fldChar w:fldCharType="begin"/>
    </w:r>
    <w:r w:rsidRPr="00DE1070">
      <w:rPr>
        <w:rStyle w:val="PageNumber"/>
        <w:rFonts w:ascii="Arial" w:hAnsi="Arial" w:cs="Arial"/>
        <w:sz w:val="14"/>
        <w:szCs w:val="14"/>
      </w:rPr>
      <w:instrText xml:space="preserve"> NUMPAGES </w:instrText>
    </w:r>
    <w:r w:rsidRPr="00DE1070">
      <w:rPr>
        <w:rStyle w:val="PageNumber"/>
        <w:rFonts w:ascii="Arial" w:hAnsi="Arial" w:cs="Arial"/>
        <w:sz w:val="14"/>
        <w:szCs w:val="14"/>
      </w:rPr>
      <w:fldChar w:fldCharType="separate"/>
    </w:r>
    <w:r w:rsidR="00E725F2">
      <w:rPr>
        <w:rStyle w:val="PageNumber"/>
        <w:rFonts w:ascii="Arial" w:hAnsi="Arial" w:cs="Arial"/>
        <w:noProof/>
        <w:sz w:val="14"/>
        <w:szCs w:val="14"/>
      </w:rPr>
      <w:t>5</w:t>
    </w:r>
    <w:r w:rsidRPr="00DE1070">
      <w:rPr>
        <w:rStyle w:val="PageNumber"/>
        <w:rFonts w:ascii="Arial" w:hAnsi="Arial" w:cs="Arial"/>
        <w:sz w:val="14"/>
        <w:szCs w:val="14"/>
      </w:rPr>
      <w:fldChar w:fldCharType="end"/>
    </w:r>
  </w:p>
  <w:p w:rsidR="00925C43" w:rsidRPr="00342949" w:rsidRDefault="00925C43">
    <w:pPr>
      <w:pStyle w:val="Header"/>
      <w:rPr>
        <w:sz w:val="16"/>
        <w:szCs w:val="16"/>
      </w:rPr>
    </w:pPr>
  </w:p>
</w:hdr>
</file>

<file path=word/header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925C43" w:rsidRPr="003A2EC5" w:rsidRDefault="00117A6F" w:rsidP="00342949">
    <w:pPr>
      <w:widowControl w:val="0"/>
      <w:tabs>
        <w:tab w:val="left" w:pos="-720"/>
        <w:tab w:val="left" w:pos="0"/>
        <w:tab w:val="left" w:pos="360"/>
        <w:tab w:val="left" w:pos="720"/>
        <w:tab w:val="left" w:pos="1080"/>
        <w:tab w:val="left" w:pos="1440"/>
        <w:tab w:val="left" w:pos="1800"/>
        <w:tab w:val="left" w:pos="2160"/>
        <w:tab w:val="left" w:pos="2520"/>
        <w:tab w:val="left" w:pos="2880"/>
        <w:tab w:val="left" w:pos="3240"/>
        <w:tab w:val="left" w:pos="3600"/>
        <w:tab w:val="left" w:pos="3960"/>
        <w:tab w:val="left" w:pos="4320"/>
        <w:tab w:val="left" w:pos="4680"/>
        <w:tab w:val="left" w:pos="5040"/>
        <w:tab w:val="left" w:pos="5400"/>
        <w:tab w:val="left" w:pos="5760"/>
        <w:tab w:val="left" w:pos="6120"/>
        <w:tab w:val="left" w:pos="6480"/>
        <w:tab w:val="left" w:pos="6840"/>
        <w:tab w:val="left" w:pos="7200"/>
        <w:tab w:val="left" w:pos="7560"/>
        <w:tab w:val="left" w:pos="7920"/>
        <w:tab w:val="left" w:pos="8280"/>
        <w:tab w:val="left" w:pos="8640"/>
        <w:tab w:val="left" w:pos="9000"/>
        <w:tab w:val="left" w:pos="9360"/>
        <w:tab w:val="left" w:pos="9720"/>
        <w:tab w:val="left" w:pos="10080"/>
      </w:tabs>
      <w:rPr>
        <w:sz w:val="16"/>
        <w:szCs w:val="16"/>
      </w:rPr>
    </w:pPr>
    <w:r>
      <w:rPr>
        <w:noProof/>
        <w:sz w:val="16"/>
        <w:szCs w:val="16"/>
      </w:rPr>
      <w:drawing>
        <wp:inline distT="0" distB="0" distL="0" distR="0" wp14:anchorId="545B581E" wp14:editId="4F505109">
          <wp:extent cx="790575" cy="545224"/>
          <wp:effectExtent l="0" t="0" r="0" b="7620"/>
          <wp:docPr id="3" name="Pictur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Black3lineLOGO_TxDOT_REG_1inchHT.p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91714" cy="54601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:rsidR="00925C43" w:rsidRPr="00DE1070" w:rsidRDefault="00DE1070" w:rsidP="00342949">
    <w:pPr>
      <w:widowControl w:val="0"/>
      <w:tabs>
        <w:tab w:val="left" w:pos="-720"/>
        <w:tab w:val="left" w:pos="0"/>
        <w:tab w:val="left" w:pos="360"/>
        <w:tab w:val="left" w:pos="720"/>
        <w:tab w:val="left" w:pos="1080"/>
        <w:tab w:val="left" w:pos="1440"/>
        <w:tab w:val="left" w:pos="1800"/>
        <w:tab w:val="left" w:pos="2160"/>
        <w:tab w:val="left" w:pos="2520"/>
        <w:tab w:val="left" w:pos="2880"/>
        <w:tab w:val="left" w:pos="3240"/>
        <w:tab w:val="left" w:pos="3600"/>
        <w:tab w:val="left" w:pos="3960"/>
        <w:tab w:val="left" w:pos="4320"/>
        <w:tab w:val="left" w:pos="4680"/>
        <w:tab w:val="left" w:pos="5040"/>
        <w:tab w:val="left" w:pos="5400"/>
        <w:tab w:val="left" w:pos="5760"/>
        <w:tab w:val="left" w:pos="6120"/>
        <w:tab w:val="left" w:pos="6480"/>
        <w:tab w:val="left" w:pos="6840"/>
        <w:tab w:val="left" w:pos="7200"/>
        <w:tab w:val="left" w:pos="7560"/>
        <w:tab w:val="left" w:pos="7920"/>
        <w:tab w:val="left" w:pos="8280"/>
        <w:tab w:val="left" w:pos="8640"/>
        <w:tab w:val="left" w:pos="9000"/>
        <w:tab w:val="left" w:pos="9360"/>
        <w:tab w:val="left" w:pos="9720"/>
        <w:tab w:val="left" w:pos="10080"/>
      </w:tabs>
      <w:rPr>
        <w:rFonts w:ascii="Arial" w:hAnsi="Arial" w:cs="Arial"/>
        <w:sz w:val="14"/>
        <w:szCs w:val="14"/>
      </w:rPr>
    </w:pPr>
    <w:r w:rsidRPr="00DE1070">
      <w:rPr>
        <w:rFonts w:ascii="Arial" w:hAnsi="Arial" w:cs="Arial"/>
        <w:sz w:val="14"/>
        <w:szCs w:val="14"/>
      </w:rPr>
      <w:t xml:space="preserve">Form </w:t>
    </w:r>
    <w:r w:rsidR="00925C43" w:rsidRPr="00DE1070">
      <w:rPr>
        <w:rFonts w:ascii="Arial" w:hAnsi="Arial" w:cs="Arial"/>
        <w:sz w:val="14"/>
        <w:szCs w:val="14"/>
      </w:rPr>
      <w:t>ROW-A-10</w:t>
    </w:r>
  </w:p>
  <w:p w:rsidR="00925C43" w:rsidRPr="00DE1070" w:rsidRDefault="00535E13" w:rsidP="00342949">
    <w:pPr>
      <w:widowControl w:val="0"/>
      <w:tabs>
        <w:tab w:val="left" w:pos="-720"/>
        <w:tab w:val="left" w:pos="0"/>
        <w:tab w:val="left" w:pos="360"/>
        <w:tab w:val="left" w:pos="720"/>
        <w:tab w:val="left" w:pos="1080"/>
        <w:tab w:val="left" w:pos="1440"/>
        <w:tab w:val="left" w:pos="1800"/>
        <w:tab w:val="left" w:pos="2160"/>
        <w:tab w:val="left" w:pos="2520"/>
        <w:tab w:val="left" w:pos="2880"/>
        <w:tab w:val="left" w:pos="3240"/>
        <w:tab w:val="left" w:pos="3600"/>
        <w:tab w:val="left" w:pos="3960"/>
        <w:tab w:val="left" w:pos="4320"/>
        <w:tab w:val="left" w:pos="4680"/>
        <w:tab w:val="left" w:pos="5040"/>
        <w:tab w:val="left" w:pos="5400"/>
        <w:tab w:val="left" w:pos="5760"/>
        <w:tab w:val="left" w:pos="6120"/>
        <w:tab w:val="left" w:pos="6480"/>
        <w:tab w:val="left" w:pos="6840"/>
        <w:tab w:val="left" w:pos="7200"/>
        <w:tab w:val="left" w:pos="7560"/>
        <w:tab w:val="left" w:pos="7920"/>
        <w:tab w:val="left" w:pos="8280"/>
        <w:tab w:val="left" w:pos="8640"/>
        <w:tab w:val="left" w:pos="9000"/>
        <w:tab w:val="left" w:pos="9360"/>
        <w:tab w:val="left" w:pos="9720"/>
        <w:tab w:val="left" w:pos="10080"/>
      </w:tabs>
      <w:rPr>
        <w:rFonts w:ascii="Arial" w:hAnsi="Arial" w:cs="Arial"/>
        <w:sz w:val="14"/>
        <w:szCs w:val="14"/>
      </w:rPr>
    </w:pPr>
    <w:r w:rsidRPr="00DE1070">
      <w:rPr>
        <w:rFonts w:ascii="Arial" w:hAnsi="Arial" w:cs="Arial"/>
        <w:sz w:val="14"/>
        <w:szCs w:val="14"/>
      </w:rPr>
      <w:t>(</w:t>
    </w:r>
    <w:r w:rsidR="00413D78" w:rsidRPr="00DE1070">
      <w:rPr>
        <w:rFonts w:ascii="Arial" w:hAnsi="Arial" w:cs="Arial"/>
        <w:sz w:val="14"/>
        <w:szCs w:val="14"/>
      </w:rPr>
      <w:t xml:space="preserve">Rev. </w:t>
    </w:r>
    <w:r w:rsidR="00700D48" w:rsidRPr="00DE1070">
      <w:rPr>
        <w:rFonts w:ascii="Arial" w:hAnsi="Arial" w:cs="Arial"/>
        <w:sz w:val="14"/>
        <w:szCs w:val="14"/>
      </w:rPr>
      <w:t>0</w:t>
    </w:r>
    <w:r w:rsidR="0066035D">
      <w:rPr>
        <w:rFonts w:ascii="Arial" w:hAnsi="Arial" w:cs="Arial"/>
        <w:sz w:val="14"/>
        <w:szCs w:val="14"/>
      </w:rPr>
      <w:t>9/16</w:t>
    </w:r>
    <w:r w:rsidRPr="00DE1070">
      <w:rPr>
        <w:rFonts w:ascii="Arial" w:hAnsi="Arial" w:cs="Arial"/>
        <w:sz w:val="14"/>
        <w:szCs w:val="14"/>
      </w:rPr>
      <w:t>)</w:t>
    </w:r>
    <w:r w:rsidR="00925C43" w:rsidRPr="00DE1070">
      <w:rPr>
        <w:rFonts w:ascii="Arial" w:hAnsi="Arial" w:cs="Arial"/>
        <w:sz w:val="14"/>
        <w:szCs w:val="14"/>
      </w:rPr>
      <w:t xml:space="preserve"> </w:t>
    </w:r>
  </w:p>
  <w:p w:rsidR="00925C43" w:rsidRPr="00DE1070" w:rsidRDefault="00925C43" w:rsidP="00342949">
    <w:pPr>
      <w:widowControl w:val="0"/>
      <w:tabs>
        <w:tab w:val="left" w:pos="-720"/>
        <w:tab w:val="left" w:pos="0"/>
        <w:tab w:val="left" w:pos="360"/>
        <w:tab w:val="left" w:pos="720"/>
        <w:tab w:val="left" w:pos="1080"/>
        <w:tab w:val="left" w:pos="1440"/>
        <w:tab w:val="left" w:pos="1800"/>
        <w:tab w:val="left" w:pos="2160"/>
        <w:tab w:val="left" w:pos="2520"/>
        <w:tab w:val="left" w:pos="2880"/>
        <w:tab w:val="left" w:pos="3240"/>
        <w:tab w:val="left" w:pos="3600"/>
        <w:tab w:val="left" w:pos="3960"/>
        <w:tab w:val="left" w:pos="4320"/>
        <w:tab w:val="left" w:pos="4680"/>
        <w:tab w:val="left" w:pos="5040"/>
        <w:tab w:val="left" w:pos="5400"/>
        <w:tab w:val="left" w:pos="5760"/>
        <w:tab w:val="left" w:pos="6120"/>
        <w:tab w:val="left" w:pos="6480"/>
        <w:tab w:val="left" w:pos="6840"/>
        <w:tab w:val="left" w:pos="7200"/>
        <w:tab w:val="left" w:pos="7560"/>
        <w:tab w:val="left" w:pos="7920"/>
        <w:tab w:val="left" w:pos="8280"/>
        <w:tab w:val="left" w:pos="8640"/>
        <w:tab w:val="left" w:pos="9000"/>
        <w:tab w:val="left" w:pos="9360"/>
        <w:tab w:val="left" w:pos="9720"/>
        <w:tab w:val="left" w:pos="10080"/>
      </w:tabs>
      <w:rPr>
        <w:rFonts w:ascii="Arial" w:hAnsi="Arial" w:cs="Arial"/>
        <w:sz w:val="14"/>
        <w:szCs w:val="14"/>
      </w:rPr>
    </w:pPr>
    <w:r w:rsidRPr="00DE1070">
      <w:rPr>
        <w:rFonts w:ascii="Arial" w:hAnsi="Arial" w:cs="Arial"/>
        <w:sz w:val="14"/>
        <w:szCs w:val="14"/>
      </w:rPr>
      <w:t xml:space="preserve">Page </w:t>
    </w:r>
    <w:r w:rsidRPr="00DE1070">
      <w:rPr>
        <w:rStyle w:val="PageNumber"/>
        <w:rFonts w:ascii="Arial" w:hAnsi="Arial" w:cs="Arial"/>
        <w:sz w:val="14"/>
        <w:szCs w:val="14"/>
      </w:rPr>
      <w:fldChar w:fldCharType="begin"/>
    </w:r>
    <w:r w:rsidRPr="00DE1070">
      <w:rPr>
        <w:rStyle w:val="PageNumber"/>
        <w:rFonts w:ascii="Arial" w:hAnsi="Arial" w:cs="Arial"/>
        <w:sz w:val="14"/>
        <w:szCs w:val="14"/>
      </w:rPr>
      <w:instrText xml:space="preserve"> PAGE </w:instrText>
    </w:r>
    <w:r w:rsidRPr="00DE1070">
      <w:rPr>
        <w:rStyle w:val="PageNumber"/>
        <w:rFonts w:ascii="Arial" w:hAnsi="Arial" w:cs="Arial"/>
        <w:sz w:val="14"/>
        <w:szCs w:val="14"/>
      </w:rPr>
      <w:fldChar w:fldCharType="separate"/>
    </w:r>
    <w:r w:rsidR="00E725F2">
      <w:rPr>
        <w:rStyle w:val="PageNumber"/>
        <w:rFonts w:ascii="Arial" w:hAnsi="Arial" w:cs="Arial"/>
        <w:noProof/>
        <w:sz w:val="14"/>
        <w:szCs w:val="14"/>
      </w:rPr>
      <w:t>1</w:t>
    </w:r>
    <w:r w:rsidRPr="00DE1070">
      <w:rPr>
        <w:rStyle w:val="PageNumber"/>
        <w:rFonts w:ascii="Arial" w:hAnsi="Arial" w:cs="Arial"/>
        <w:sz w:val="14"/>
        <w:szCs w:val="14"/>
      </w:rPr>
      <w:fldChar w:fldCharType="end"/>
    </w:r>
    <w:r w:rsidRPr="00DE1070">
      <w:rPr>
        <w:rFonts w:ascii="Arial" w:hAnsi="Arial" w:cs="Arial"/>
        <w:sz w:val="14"/>
        <w:szCs w:val="14"/>
      </w:rPr>
      <w:t xml:space="preserve"> of </w:t>
    </w:r>
    <w:r w:rsidRPr="00DE1070">
      <w:rPr>
        <w:rStyle w:val="PageNumber"/>
        <w:rFonts w:ascii="Arial" w:hAnsi="Arial" w:cs="Arial"/>
        <w:sz w:val="14"/>
        <w:szCs w:val="14"/>
      </w:rPr>
      <w:fldChar w:fldCharType="begin"/>
    </w:r>
    <w:r w:rsidRPr="00DE1070">
      <w:rPr>
        <w:rStyle w:val="PageNumber"/>
        <w:rFonts w:ascii="Arial" w:hAnsi="Arial" w:cs="Arial"/>
        <w:sz w:val="14"/>
        <w:szCs w:val="14"/>
      </w:rPr>
      <w:instrText xml:space="preserve"> NUMPAGES </w:instrText>
    </w:r>
    <w:r w:rsidRPr="00DE1070">
      <w:rPr>
        <w:rStyle w:val="PageNumber"/>
        <w:rFonts w:ascii="Arial" w:hAnsi="Arial" w:cs="Arial"/>
        <w:sz w:val="14"/>
        <w:szCs w:val="14"/>
      </w:rPr>
      <w:fldChar w:fldCharType="separate"/>
    </w:r>
    <w:r w:rsidR="00E725F2">
      <w:rPr>
        <w:rStyle w:val="PageNumber"/>
        <w:rFonts w:ascii="Arial" w:hAnsi="Arial" w:cs="Arial"/>
        <w:noProof/>
        <w:sz w:val="14"/>
        <w:szCs w:val="14"/>
      </w:rPr>
      <w:t>5</w:t>
    </w:r>
    <w:r w:rsidRPr="00DE1070">
      <w:rPr>
        <w:rStyle w:val="PageNumber"/>
        <w:rFonts w:ascii="Arial" w:hAnsi="Arial" w:cs="Arial"/>
        <w:sz w:val="14"/>
        <w:szCs w:val="14"/>
      </w:rPr>
      <w:fldChar w:fldCharType="end"/>
    </w:r>
  </w:p>
  <w:p w:rsidR="00925C43" w:rsidRPr="00342949" w:rsidRDefault="00925C43" w:rsidP="00342949">
    <w:pPr>
      <w:pStyle w:val="Header"/>
    </w:pP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3CD5092C"/>
    <w:multiLevelType w:val="singleLevel"/>
    <w:tmpl w:val="FDFE951E"/>
    <w:lvl w:ilvl="0">
      <w:start w:val="5"/>
      <w:numFmt w:val="upperRoman"/>
      <w:lvlText w:val="%1. "/>
      <w:legacy w:legacy="1" w:legacySpace="0" w:legacyIndent="360"/>
      <w:lvlJc w:val="left"/>
      <w:pPr>
        <w:ind w:left="360" w:hanging="360"/>
      </w:pPr>
      <w:rPr>
        <w:rFonts w:ascii="Times New Roman" w:hAnsi="Times New Roman" w:hint="default"/>
        <w:b/>
        <w:i w:val="0"/>
        <w:sz w:val="24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embedTrueTypeFonts/>
  <w:saveSubsetFonts/>
  <w:mirrorMargin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ocumentProtection w:edit="forms" w:enforcement="1"/>
  <w:defaultTabStop w:val="720"/>
  <w:doNotHyphenateCaps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11265"/>
  </w:hdrShapeDefaults>
  <w:footnotePr>
    <w:footnote w:id="-1"/>
    <w:footnote w:id="0"/>
  </w:footnotePr>
  <w:endnotePr>
    <w:numFmt w:val="decimal"/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342949"/>
    <w:rsid w:val="00005DA4"/>
    <w:rsid w:val="000079F2"/>
    <w:rsid w:val="000336A9"/>
    <w:rsid w:val="00060CCD"/>
    <w:rsid w:val="00062FA6"/>
    <w:rsid w:val="000655B4"/>
    <w:rsid w:val="00083D72"/>
    <w:rsid w:val="00085A00"/>
    <w:rsid w:val="000908EF"/>
    <w:rsid w:val="0010302A"/>
    <w:rsid w:val="00113130"/>
    <w:rsid w:val="00117A6F"/>
    <w:rsid w:val="00163F8F"/>
    <w:rsid w:val="00191CD1"/>
    <w:rsid w:val="00194C1D"/>
    <w:rsid w:val="001F0126"/>
    <w:rsid w:val="00252A05"/>
    <w:rsid w:val="002859F7"/>
    <w:rsid w:val="002D4B04"/>
    <w:rsid w:val="00342949"/>
    <w:rsid w:val="00350F52"/>
    <w:rsid w:val="00377F0A"/>
    <w:rsid w:val="003C7C15"/>
    <w:rsid w:val="003D1AFB"/>
    <w:rsid w:val="003D7DBC"/>
    <w:rsid w:val="003E7D32"/>
    <w:rsid w:val="00413D78"/>
    <w:rsid w:val="004252B0"/>
    <w:rsid w:val="004330F3"/>
    <w:rsid w:val="00456919"/>
    <w:rsid w:val="004C6B5B"/>
    <w:rsid w:val="004D721F"/>
    <w:rsid w:val="004F56CC"/>
    <w:rsid w:val="004F6947"/>
    <w:rsid w:val="00523924"/>
    <w:rsid w:val="00527F3E"/>
    <w:rsid w:val="00535E13"/>
    <w:rsid w:val="005C3DD8"/>
    <w:rsid w:val="005D7C98"/>
    <w:rsid w:val="005D7F18"/>
    <w:rsid w:val="00635C11"/>
    <w:rsid w:val="006601A3"/>
    <w:rsid w:val="0066035D"/>
    <w:rsid w:val="00666C9D"/>
    <w:rsid w:val="006817C6"/>
    <w:rsid w:val="00692BF5"/>
    <w:rsid w:val="006A53FF"/>
    <w:rsid w:val="006F0629"/>
    <w:rsid w:val="00700D48"/>
    <w:rsid w:val="00704F9D"/>
    <w:rsid w:val="00705640"/>
    <w:rsid w:val="007061E6"/>
    <w:rsid w:val="007161E2"/>
    <w:rsid w:val="00762660"/>
    <w:rsid w:val="0078072B"/>
    <w:rsid w:val="007A2CC9"/>
    <w:rsid w:val="00802351"/>
    <w:rsid w:val="00802C1C"/>
    <w:rsid w:val="0080394E"/>
    <w:rsid w:val="00896CAA"/>
    <w:rsid w:val="008A06F9"/>
    <w:rsid w:val="008C4549"/>
    <w:rsid w:val="00925C43"/>
    <w:rsid w:val="00992CFE"/>
    <w:rsid w:val="009B14E3"/>
    <w:rsid w:val="00A036E5"/>
    <w:rsid w:val="00A660DA"/>
    <w:rsid w:val="00A86A7C"/>
    <w:rsid w:val="00AB7724"/>
    <w:rsid w:val="00AF5B91"/>
    <w:rsid w:val="00B54F56"/>
    <w:rsid w:val="00B622D4"/>
    <w:rsid w:val="00B8280D"/>
    <w:rsid w:val="00BB3B90"/>
    <w:rsid w:val="00BF4D8F"/>
    <w:rsid w:val="00C34CE7"/>
    <w:rsid w:val="00C537DD"/>
    <w:rsid w:val="00C751E5"/>
    <w:rsid w:val="00C75837"/>
    <w:rsid w:val="00CC0EF9"/>
    <w:rsid w:val="00D23E80"/>
    <w:rsid w:val="00D536E0"/>
    <w:rsid w:val="00D55DCC"/>
    <w:rsid w:val="00D84AF9"/>
    <w:rsid w:val="00DB0D55"/>
    <w:rsid w:val="00DC51BD"/>
    <w:rsid w:val="00DD4C94"/>
    <w:rsid w:val="00DD74F2"/>
    <w:rsid w:val="00DE1070"/>
    <w:rsid w:val="00DE7A1A"/>
    <w:rsid w:val="00DF0818"/>
    <w:rsid w:val="00E20D20"/>
    <w:rsid w:val="00E4295F"/>
    <w:rsid w:val="00E6460F"/>
    <w:rsid w:val="00E725F2"/>
    <w:rsid w:val="00E75785"/>
    <w:rsid w:val="00EE088C"/>
    <w:rsid w:val="00F22966"/>
    <w:rsid w:val="00F937C0"/>
    <w:rsid w:val="00FA0D32"/>
    <w:rsid w:val="00FA7F18"/>
    <w:rsid w:val="00FB6E11"/>
    <w:rsid w:val="00FE149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1265"/>
    <o:shapelayout v:ext="edit">
      <o:idmap v:ext="edit" data="1"/>
    </o:shapelayout>
  </w:shapeDefaults>
  <w:decimalSymbol w:val="."/>
  <w:listSeparator w:val=",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267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caption" w:semiHidden="1" w:unhideWhenUsed="1" w:qFormat="1"/>
    <w:lsdException w:name="Title" w:qFormat="1"/>
    <w:lsdException w:name="Subtitle" w:qFormat="1"/>
    <w:lsdException w:name="Strong" w:qFormat="1"/>
    <w:lsdException w:name="Emphasis" w:qFormat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</w:latentStyles>
  <w:style w:type="paragraph" w:default="1" w:styleId="Normal">
    <w:name w:val="Normal"/>
    <w:qFormat/>
    <w:rsid w:val="009B14E3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FootnoteReference">
    <w:name w:val="footnote reference"/>
    <w:basedOn w:val="DefaultParagraphFont"/>
    <w:semiHidden/>
  </w:style>
  <w:style w:type="paragraph" w:styleId="Header">
    <w:name w:val="header"/>
    <w:basedOn w:val="Normal"/>
    <w:pPr>
      <w:tabs>
        <w:tab w:val="center" w:pos="4320"/>
        <w:tab w:val="right" w:pos="8640"/>
      </w:tabs>
    </w:pPr>
  </w:style>
  <w:style w:type="paragraph" w:styleId="Footer">
    <w:name w:val="footer"/>
    <w:basedOn w:val="Normal"/>
    <w:pPr>
      <w:tabs>
        <w:tab w:val="center" w:pos="4320"/>
        <w:tab w:val="right" w:pos="8640"/>
      </w:tabs>
    </w:pPr>
  </w:style>
  <w:style w:type="paragraph" w:styleId="BodyText">
    <w:name w:val="Body Text"/>
    <w:basedOn w:val="Normal"/>
    <w:pPr>
      <w:widowControl w:val="0"/>
      <w:tabs>
        <w:tab w:val="left" w:pos="0"/>
      </w:tabs>
    </w:pPr>
    <w:rPr>
      <w:sz w:val="14"/>
    </w:rPr>
  </w:style>
  <w:style w:type="character" w:styleId="PageNumber">
    <w:name w:val="page number"/>
    <w:basedOn w:val="DefaultParagraphFont"/>
    <w:rsid w:val="00342949"/>
  </w:style>
  <w:style w:type="paragraph" w:styleId="BalloonText">
    <w:name w:val="Balloon Text"/>
    <w:basedOn w:val="Normal"/>
    <w:semiHidden/>
    <w:rsid w:val="0078072B"/>
    <w:rPr>
      <w:rFonts w:ascii="Tahoma" w:hAnsi="Tahoma" w:cs="Tahoma"/>
      <w:sz w:val="16"/>
      <w:szCs w:val="16"/>
    </w:rPr>
  </w:style>
  <w:style w:type="character" w:styleId="Hyperlink">
    <w:name w:val="Hyperlink"/>
    <w:rsid w:val="00527F3E"/>
    <w:rPr>
      <w:color w:val="0000FF"/>
      <w:u w:val="single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267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caption" w:semiHidden="1" w:unhideWhenUsed="1" w:qFormat="1"/>
    <w:lsdException w:name="Title" w:qFormat="1"/>
    <w:lsdException w:name="Subtitle" w:qFormat="1"/>
    <w:lsdException w:name="Strong" w:qFormat="1"/>
    <w:lsdException w:name="Emphasis" w:qFormat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</w:latentStyles>
  <w:style w:type="paragraph" w:default="1" w:styleId="Normal">
    <w:name w:val="Normal"/>
    <w:qFormat/>
    <w:rsid w:val="009B14E3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FootnoteReference">
    <w:name w:val="footnote reference"/>
    <w:basedOn w:val="DefaultParagraphFont"/>
    <w:semiHidden/>
  </w:style>
  <w:style w:type="paragraph" w:styleId="Header">
    <w:name w:val="header"/>
    <w:basedOn w:val="Normal"/>
    <w:pPr>
      <w:tabs>
        <w:tab w:val="center" w:pos="4320"/>
        <w:tab w:val="right" w:pos="8640"/>
      </w:tabs>
    </w:pPr>
  </w:style>
  <w:style w:type="paragraph" w:styleId="Footer">
    <w:name w:val="footer"/>
    <w:basedOn w:val="Normal"/>
    <w:pPr>
      <w:tabs>
        <w:tab w:val="center" w:pos="4320"/>
        <w:tab w:val="right" w:pos="8640"/>
      </w:tabs>
    </w:pPr>
  </w:style>
  <w:style w:type="paragraph" w:styleId="BodyText">
    <w:name w:val="Body Text"/>
    <w:basedOn w:val="Normal"/>
    <w:pPr>
      <w:widowControl w:val="0"/>
      <w:tabs>
        <w:tab w:val="left" w:pos="0"/>
      </w:tabs>
    </w:pPr>
    <w:rPr>
      <w:sz w:val="14"/>
    </w:rPr>
  </w:style>
  <w:style w:type="character" w:styleId="PageNumber">
    <w:name w:val="page number"/>
    <w:basedOn w:val="DefaultParagraphFont"/>
    <w:rsid w:val="00342949"/>
  </w:style>
  <w:style w:type="paragraph" w:styleId="BalloonText">
    <w:name w:val="Balloon Text"/>
    <w:basedOn w:val="Normal"/>
    <w:semiHidden/>
    <w:rsid w:val="0078072B"/>
    <w:rPr>
      <w:rFonts w:ascii="Tahoma" w:hAnsi="Tahoma" w:cs="Tahoma"/>
      <w:sz w:val="16"/>
      <w:szCs w:val="16"/>
    </w:rPr>
  </w:style>
  <w:style w:type="character" w:styleId="Hyperlink">
    <w:name w:val="Hyperlink"/>
    <w:rsid w:val="00527F3E"/>
    <w:rPr>
      <w:color w:val="0000FF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customXml" Target="../customXml/item2.xml"/><Relationship Id="rId3" Type="http://schemas.openxmlformats.org/officeDocument/2006/relationships/styles" Target="styles.xml"/><Relationship Id="rId7" Type="http://schemas.openxmlformats.org/officeDocument/2006/relationships/footnotes" Target="footnotes.xml"/><Relationship Id="rId12" Type="http://schemas.openxmlformats.org/officeDocument/2006/relationships/theme" Target="theme/theme1.xml"/><Relationship Id="rId2" Type="http://schemas.openxmlformats.org/officeDocument/2006/relationships/numbering" Target="numbering.xml"/><Relationship Id="rId16" Type="http://schemas.openxmlformats.org/officeDocument/2006/relationships/customXml" Target="../customXml/item5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fontTable" Target="fontTable.xml"/><Relationship Id="rId5" Type="http://schemas.openxmlformats.org/officeDocument/2006/relationships/settings" Target="settings.xml"/><Relationship Id="rId15" Type="http://schemas.openxmlformats.org/officeDocument/2006/relationships/customXml" Target="../customXml/item4.xml"/><Relationship Id="rId10" Type="http://schemas.openxmlformats.org/officeDocument/2006/relationships/header" Target="header2.xml"/><Relationship Id="rId4" Type="http://schemas.microsoft.com/office/2007/relationships/stylesWithEffects" Target="stylesWithEffects.xml"/><Relationship Id="rId9" Type="http://schemas.openxmlformats.org/officeDocument/2006/relationships/header" Target="header1.xml"/><Relationship Id="rId14" Type="http://schemas.openxmlformats.org/officeDocument/2006/relationships/customXml" Target="../customXml/item3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D95B6D76C2FDD4D85B5F30E78CAA69A" ma:contentTypeVersion="67" ma:contentTypeDescription="Create a new document." ma:contentTypeScope="" ma:versionID="e84d89fa4919091a642efe4ab031f76a">
  <xsd:schema xmlns:xsd="http://www.w3.org/2001/XMLSchema" xmlns:xs="http://www.w3.org/2001/XMLSchema" xmlns:p="http://schemas.microsoft.com/office/2006/metadata/properties" xmlns:ns2="515352fc-4bfb-4416-a00c-6833a8a01107" xmlns:ns3="29c41450-9770-47fb-a9e1-dd2b1eca6028" targetNamespace="http://schemas.microsoft.com/office/2006/metadata/properties" ma:root="true" ma:fieldsID="55cce656905330efdfd297ee3566fc88" ns2:_="" ns3:_="">
    <xsd:import namespace="515352fc-4bfb-4416-a00c-6833a8a01107"/>
    <xsd:import namespace="29c41450-9770-47fb-a9e1-dd2b1eca602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2:SharedWithUsers" minOccurs="0"/>
                <xsd:element ref="ns2:SharedWithDetails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5352fc-4bfb-4416-a00c-6833a8a01107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c41450-9770-47fb-a9e1-dd2b1eca602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515352fc-4bfb-4416-a00c-6833a8a01107">2CQQKEH6ZJYR-945898380-748</_dlc_DocId>
    <_dlc_DocIdUrl xmlns="515352fc-4bfb-4416-a00c-6833a8a01107">
      <Url>https://txdot.sharepoint.com/sites/division-itd/imd/applications/Plan-Admin-ENT-Systems/_layouts/15/DocIdRedir.aspx?ID=2CQQKEH6ZJYR-945898380-748</Url>
      <Description>2CQQKEH6ZJYR-945898380-748</Description>
    </_dlc_DocIdUrl>
  </documentManagement>
</p:properties>
</file>

<file path=customXml/itemProps1.xml><?xml version="1.0" encoding="utf-8"?>
<ds:datastoreItem xmlns:ds="http://schemas.openxmlformats.org/officeDocument/2006/customXml" ds:itemID="{AD9D8518-5461-43D0-AC9F-A70AF18007CA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0FEC695E-84A6-4168-BAD9-E1EE2F07B6A5}"/>
</file>

<file path=customXml/itemProps3.xml><?xml version="1.0" encoding="utf-8"?>
<ds:datastoreItem xmlns:ds="http://schemas.openxmlformats.org/officeDocument/2006/customXml" ds:itemID="{60B69C6A-C6AE-45B0-95E9-12A206962384}"/>
</file>

<file path=customXml/itemProps4.xml><?xml version="1.0" encoding="utf-8"?>
<ds:datastoreItem xmlns:ds="http://schemas.openxmlformats.org/officeDocument/2006/customXml" ds:itemID="{4C680251-680F-4290-91C0-41545AAC89C6}"/>
</file>

<file path=customXml/itemProps5.xml><?xml version="1.0" encoding="utf-8"?>
<ds:datastoreItem xmlns:ds="http://schemas.openxmlformats.org/officeDocument/2006/customXml" ds:itemID="{761D8FF0-33A4-4AF3-BA3C-917BE10F5428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5</Pages>
  <Words>969</Words>
  <Characters>5527</Characters>
  <Application>Microsoft Office Word</Application>
  <DocSecurity>0</DocSecurity>
  <Lines>46</Lines>
  <Paragraphs>12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Tabulation of Values</vt:lpstr>
    </vt:vector>
  </TitlesOfParts>
  <Manager>Hilda Correa</Manager>
  <Company>TxDOT</Company>
  <LinksUpToDate>false</LinksUpToDate>
  <CharactersWithSpaces>6484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Tabulation of Values</dc:title>
  <dc:subject>Appraisal</dc:subject>
  <dc:creator>Mikail Davenport</dc:creator>
  <cp:lastModifiedBy>TxDOT</cp:lastModifiedBy>
  <cp:revision>3</cp:revision>
  <cp:lastPrinted>2013-01-08T21:07:00Z</cp:lastPrinted>
  <dcterms:created xsi:type="dcterms:W3CDTF">2016-09-08T16:07:00Z</dcterms:created>
  <dcterms:modified xsi:type="dcterms:W3CDTF">2016-09-08T16:07:00Z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0x0101003D95B6D76C2FDD4D85B5F30E78CAA69A</vt:lpwstr>
  </property>
  <property fmtid="{D5CDD505-2E9C-101B-9397-08002B2CF9AE}" pid="3" name="_dlc_DocIdItemGuid">
    <vt:lpwstr>36c265fa-b2dd-4e2f-a54c-bf13f70c7faf</vt:lpwstr>
  </property>
</Properties>
</file>