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39.xml" ContentType="application/vnd.openxmlformats-officedocument.presentationml.tags+xml"/>
  <Override PartName="/ppt/notesSlides/notesSlide27.xml" ContentType="application/vnd.openxmlformats-officedocument.presentationml.notesSlide+xml"/>
  <Override PartName="/ppt/tags/tag40.xml" ContentType="application/vnd.openxmlformats-officedocument.presentationml.tags+xml"/>
  <Override PartName="/ppt/notesSlides/notesSlide28.xml" ContentType="application/vnd.openxmlformats-officedocument.presentationml.notesSlide+xml"/>
  <Override PartName="/ppt/tags/tag41.xml" ContentType="application/vnd.openxmlformats-officedocument.presentationml.tags+xml"/>
  <Override PartName="/ppt/notesSlides/notesSlide29.xml" ContentType="application/vnd.openxmlformats-officedocument.presentationml.notesSlide+xml"/>
  <Override PartName="/ppt/tags/tag42.xml" ContentType="application/vnd.openxmlformats-officedocument.presentationml.tags+xml"/>
  <Override PartName="/ppt/notesSlides/notesSlide30.xml" ContentType="application/vnd.openxmlformats-officedocument.presentationml.notesSlide+xml"/>
  <Override PartName="/ppt/tags/tag43.xml" ContentType="application/vnd.openxmlformats-officedocument.presentationml.tags+xml"/>
  <Override PartName="/ppt/notesSlides/notesSlide31.xml" ContentType="application/vnd.openxmlformats-officedocument.presentationml.notesSlide+xml"/>
  <Override PartName="/ppt/tags/tag44.xml" ContentType="application/vnd.openxmlformats-officedocument.presentationml.tags+xml"/>
  <Override PartName="/ppt/notesSlides/notesSlide32.xml" ContentType="application/vnd.openxmlformats-officedocument.presentationml.notesSlide+xml"/>
  <Override PartName="/ppt/tags/tag45.xml" ContentType="application/vnd.openxmlformats-officedocument.presentationml.tags+xml"/>
  <Override PartName="/ppt/notesSlides/notesSlide33.xml" ContentType="application/vnd.openxmlformats-officedocument.presentationml.notesSlide+xml"/>
  <Override PartName="/ppt/tags/tag46.xml" ContentType="application/vnd.openxmlformats-officedocument.presentationml.tags+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84" r:id="rId1"/>
    <p:sldMasterId id="2147483705" r:id="rId2"/>
    <p:sldMasterId id="2147483699" r:id="rId3"/>
  </p:sldMasterIdLst>
  <p:notesMasterIdLst>
    <p:notesMasterId r:id="rId42"/>
  </p:notesMasterIdLst>
  <p:sldIdLst>
    <p:sldId id="269" r:id="rId4"/>
    <p:sldId id="301" r:id="rId5"/>
    <p:sldId id="266" r:id="rId6"/>
    <p:sldId id="1494" r:id="rId7"/>
    <p:sldId id="289" r:id="rId8"/>
    <p:sldId id="1509" r:id="rId9"/>
    <p:sldId id="292" r:id="rId10"/>
    <p:sldId id="291" r:id="rId11"/>
    <p:sldId id="296" r:id="rId12"/>
    <p:sldId id="293" r:id="rId13"/>
    <p:sldId id="498" r:id="rId14"/>
    <p:sldId id="294" r:id="rId15"/>
    <p:sldId id="295" r:id="rId16"/>
    <p:sldId id="484" r:id="rId17"/>
    <p:sldId id="284" r:id="rId18"/>
    <p:sldId id="314" r:id="rId19"/>
    <p:sldId id="313" r:id="rId20"/>
    <p:sldId id="298" r:id="rId21"/>
    <p:sldId id="485" r:id="rId22"/>
    <p:sldId id="297" r:id="rId23"/>
    <p:sldId id="487" r:id="rId24"/>
    <p:sldId id="486" r:id="rId25"/>
    <p:sldId id="1489" r:id="rId26"/>
    <p:sldId id="299" r:id="rId27"/>
    <p:sldId id="1510" r:id="rId28"/>
    <p:sldId id="1490" r:id="rId29"/>
    <p:sldId id="1512" r:id="rId30"/>
    <p:sldId id="439" r:id="rId31"/>
    <p:sldId id="1499" r:id="rId32"/>
    <p:sldId id="1511" r:id="rId33"/>
    <p:sldId id="496" r:id="rId34"/>
    <p:sldId id="497" r:id="rId35"/>
    <p:sldId id="1495" r:id="rId36"/>
    <p:sldId id="1496" r:id="rId37"/>
    <p:sldId id="1497" r:id="rId38"/>
    <p:sldId id="1508" r:id="rId39"/>
    <p:sldId id="1505" r:id="rId40"/>
    <p:sldId id="1504" r:id="rId41"/>
  </p:sldIdLst>
  <p:sldSz cx="9144000" cy="5148263"/>
  <p:notesSz cx="9144000" cy="6858000"/>
  <p:embeddedFontLst>
    <p:embeddedFont>
      <p:font typeface="Barlow Condensed Medium" panose="00000606000000000000" pitchFamily="2" charset="0"/>
      <p:regular r:id="rId43"/>
      <p:italic r:id="rId44"/>
    </p:embeddedFont>
    <p:embeddedFont>
      <p:font typeface="Franklin Gothic Book" panose="020B0503020102020204" pitchFamily="34" charset="0"/>
      <p:regular r:id="rId45"/>
      <p:italic r:id="rId46"/>
    </p:embeddedFont>
    <p:embeddedFont>
      <p:font typeface="Franklin Gothic Demi" panose="020B0703020102020204" pitchFamily="34" charset="0"/>
      <p:regular r:id="rId47"/>
      <p:italic r:id="rId48"/>
    </p:embeddedFont>
    <p:embeddedFont>
      <p:font typeface="Verdana" panose="020B0604030504040204" pitchFamily="34" charset="0"/>
      <p:regular r:id="rId49"/>
      <p:bold r:id="rId50"/>
      <p:italic r:id="rId51"/>
      <p:boldItalic r:id="rId52"/>
    </p:embeddedFont>
    <p:embeddedFont>
      <p:font typeface="Verdana Bold" panose="020B0804030504040204" pitchFamily="34" charset="0"/>
      <p:bold r:id="rId53"/>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800"/>
    <a:srgbClr val="D20000"/>
    <a:srgbClr val="006BA8"/>
    <a:srgbClr val="005000"/>
    <a:srgbClr val="0056A9"/>
    <a:srgbClr val="F2F2F2"/>
    <a:srgbClr val="F5F5F5"/>
    <a:srgbClr val="F0F0F0"/>
    <a:srgbClr val="DADEE5"/>
    <a:srgbClr val="333F4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4556" autoAdjust="0"/>
    <p:restoredTop sz="66518" autoAdjust="0"/>
  </p:normalViewPr>
  <p:slideViewPr>
    <p:cSldViewPr snapToGrid="0">
      <p:cViewPr>
        <p:scale>
          <a:sx n="106" d="100"/>
          <a:sy n="106" d="100"/>
        </p:scale>
        <p:origin x="1284" y="690"/>
      </p:cViewPr>
      <p:guideLst/>
    </p:cSldViewPr>
  </p:slideViewPr>
  <p:outlineViewPr>
    <p:cViewPr>
      <p:scale>
        <a:sx n="33" d="100"/>
        <a:sy n="33" d="100"/>
      </p:scale>
      <p:origin x="0" y="-2826"/>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 r:id="rId17" collapse="1"/>
      <p:sld r:id="rId18" collapse="1"/>
      <p:sld r:id="rId19" collapse="1"/>
      <p:sld r:id="rId20" collapse="1"/>
      <p:sld r:id="rId21" collapse="1"/>
      <p:sld r:id="rId22" collapse="1"/>
      <p:sld r:id="rId23" collapse="1"/>
      <p:sld r:id="rId24" collapse="1"/>
      <p:sld r:id="rId25" collapse="1"/>
      <p:sld r:id="rId26" collapse="1"/>
      <p:sld r:id="rId27" collapse="1"/>
      <p:sld r:id="rId28" collapse="1"/>
    </p:sldLst>
  </p:outlineViewPr>
  <p:notesTextViewPr>
    <p:cViewPr>
      <p:scale>
        <a:sx n="3" d="2"/>
        <a:sy n="3" d="2"/>
      </p:scale>
      <p:origin x="0" y="0"/>
    </p:cViewPr>
  </p:notesTextViewPr>
  <p:notesViewPr>
    <p:cSldViewPr snapToGrid="0">
      <p:cViewPr varScale="1">
        <p:scale>
          <a:sx n="108" d="100"/>
          <a:sy n="108" d="100"/>
        </p:scale>
        <p:origin x="504" y="1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notesMaster" Target="notesMasters/notesMaster1.xml"/><Relationship Id="rId47" Type="http://schemas.openxmlformats.org/officeDocument/2006/relationships/font" Target="fonts/font5.fntdata"/><Relationship Id="rId50" Type="http://schemas.openxmlformats.org/officeDocument/2006/relationships/font" Target="fonts/font8.fntdata"/><Relationship Id="rId55"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font" Target="fonts/font4.fntdata"/><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font" Target="fonts/font3.fntdata"/><Relationship Id="rId53" Type="http://schemas.openxmlformats.org/officeDocument/2006/relationships/font" Target="fonts/font11.fntdata"/><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font" Target="fonts/font7.fntdata"/><Relationship Id="rId57"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font" Target="fonts/font2.fntdata"/><Relationship Id="rId52" Type="http://schemas.openxmlformats.org/officeDocument/2006/relationships/font" Target="fonts/font10.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font" Target="fonts/font1.fntdata"/><Relationship Id="rId48" Type="http://schemas.openxmlformats.org/officeDocument/2006/relationships/font" Target="fonts/font6.fntdata"/><Relationship Id="rId56"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font" Target="fonts/font9.fntdata"/><Relationship Id="rId3" Type="http://schemas.openxmlformats.org/officeDocument/2006/relationships/slideMaster" Target="slideMasters/slideMaster3.xml"/></Relationships>
</file>

<file path=ppt/_rels/viewProps.xml.rels><?xml version="1.0" encoding="UTF-8" standalone="yes"?>
<Relationships xmlns="http://schemas.openxmlformats.org/package/2006/relationships"><Relationship Id="rId8" Type="http://schemas.openxmlformats.org/officeDocument/2006/relationships/slide" Target="slides/slide9.xml"/><Relationship Id="rId13" Type="http://schemas.openxmlformats.org/officeDocument/2006/relationships/slide" Target="slides/slide14.xml"/><Relationship Id="rId18" Type="http://schemas.openxmlformats.org/officeDocument/2006/relationships/slide" Target="slides/slide19.xml"/><Relationship Id="rId26" Type="http://schemas.openxmlformats.org/officeDocument/2006/relationships/slide" Target="slides/slide36.xml"/><Relationship Id="rId3" Type="http://schemas.openxmlformats.org/officeDocument/2006/relationships/slide" Target="slides/slide3.xml"/><Relationship Id="rId21" Type="http://schemas.openxmlformats.org/officeDocument/2006/relationships/slide" Target="slides/slide22.xml"/><Relationship Id="rId7" Type="http://schemas.openxmlformats.org/officeDocument/2006/relationships/slide" Target="slides/slide8.xml"/><Relationship Id="rId12" Type="http://schemas.openxmlformats.org/officeDocument/2006/relationships/slide" Target="slides/slide13.xml"/><Relationship Id="rId17" Type="http://schemas.openxmlformats.org/officeDocument/2006/relationships/slide" Target="slides/slide18.xml"/><Relationship Id="rId25" Type="http://schemas.openxmlformats.org/officeDocument/2006/relationships/slide" Target="slides/slide27.xml"/><Relationship Id="rId2" Type="http://schemas.openxmlformats.org/officeDocument/2006/relationships/slide" Target="slides/slide2.xml"/><Relationship Id="rId16" Type="http://schemas.openxmlformats.org/officeDocument/2006/relationships/slide" Target="slides/slide17.xml"/><Relationship Id="rId20" Type="http://schemas.openxmlformats.org/officeDocument/2006/relationships/slide" Target="slides/slide21.xml"/><Relationship Id="rId1" Type="http://schemas.openxmlformats.org/officeDocument/2006/relationships/slide" Target="slides/slide1.xml"/><Relationship Id="rId6" Type="http://schemas.openxmlformats.org/officeDocument/2006/relationships/slide" Target="slides/slide7.xml"/><Relationship Id="rId11" Type="http://schemas.openxmlformats.org/officeDocument/2006/relationships/slide" Target="slides/slide12.xml"/><Relationship Id="rId24" Type="http://schemas.openxmlformats.org/officeDocument/2006/relationships/slide" Target="slides/slide26.xml"/><Relationship Id="rId5" Type="http://schemas.openxmlformats.org/officeDocument/2006/relationships/slide" Target="slides/slide6.xml"/><Relationship Id="rId15" Type="http://schemas.openxmlformats.org/officeDocument/2006/relationships/slide" Target="slides/slide16.xml"/><Relationship Id="rId23" Type="http://schemas.openxmlformats.org/officeDocument/2006/relationships/slide" Target="slides/slide25.xml"/><Relationship Id="rId28" Type="http://schemas.openxmlformats.org/officeDocument/2006/relationships/slide" Target="slides/slide38.xml"/><Relationship Id="rId10" Type="http://schemas.openxmlformats.org/officeDocument/2006/relationships/slide" Target="slides/slide11.xml"/><Relationship Id="rId19" Type="http://schemas.openxmlformats.org/officeDocument/2006/relationships/slide" Target="slides/slide20.xml"/><Relationship Id="rId4" Type="http://schemas.openxmlformats.org/officeDocument/2006/relationships/slide" Target="slides/slide5.xml"/><Relationship Id="rId9" Type="http://schemas.openxmlformats.org/officeDocument/2006/relationships/slide" Target="slides/slide10.xml"/><Relationship Id="rId14" Type="http://schemas.openxmlformats.org/officeDocument/2006/relationships/slide" Target="slides/slide15.xml"/><Relationship Id="rId22" Type="http://schemas.openxmlformats.org/officeDocument/2006/relationships/slide" Target="slides/slide24.xml"/><Relationship Id="rId27"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r>
              <a:rPr lang="en-US" dirty="0"/>
              <a:t>September 8, 2025</a:t>
            </a:r>
          </a:p>
        </p:txBody>
      </p:sp>
      <p:sp>
        <p:nvSpPr>
          <p:cNvPr id="4" name="Slide Image Placeholder 3"/>
          <p:cNvSpPr>
            <a:spLocks noGrp="1" noRot="1" noChangeAspect="1"/>
          </p:cNvSpPr>
          <p:nvPr>
            <p:ph type="sldImg" idx="2"/>
          </p:nvPr>
        </p:nvSpPr>
        <p:spPr>
          <a:xfrm>
            <a:off x="2516188" y="857250"/>
            <a:ext cx="4111625" cy="2314575"/>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731C783B-4AC7-F543-9503-53DDD025DBBC}" type="slidenum">
              <a:rPr lang="en-US" smtClean="0"/>
              <a:t>‹#›</a:t>
            </a:fld>
            <a:endParaRPr lang="en-US" dirty="0"/>
          </a:p>
        </p:txBody>
      </p:sp>
    </p:spTree>
    <p:extLst>
      <p:ext uri="{BB962C8B-B14F-4D97-AF65-F5344CB8AC3E}">
        <p14:creationId xmlns:p14="http://schemas.microsoft.com/office/powerpoint/2010/main" val="1721958823"/>
      </p:ext>
    </p:extLst>
  </p:cSld>
  <p:clrMap bg1="lt1" tx1="dk1" bg2="lt2" tx2="dk2" accent1="accent1" accent2="accent2" accent3="accent3" accent4="accent4" accent5="accent5" accent6="accent6" hlink="hlink" folHlink="folHlink"/>
  <p:notesStyle>
    <a:lvl1pPr marL="0" algn="l" defTabSz="685983" rtl="0" eaLnBrk="1" latinLnBrk="0" hangingPunct="1">
      <a:defRPr sz="900" kern="1200">
        <a:solidFill>
          <a:schemeClr val="tx1"/>
        </a:solidFill>
        <a:latin typeface="+mn-lt"/>
        <a:ea typeface="+mn-ea"/>
        <a:cs typeface="+mn-cs"/>
      </a:defRPr>
    </a:lvl1pPr>
    <a:lvl2pPr marL="342991" algn="l" defTabSz="685983" rtl="0" eaLnBrk="1" latinLnBrk="0" hangingPunct="1">
      <a:defRPr sz="900" kern="1200">
        <a:solidFill>
          <a:schemeClr val="tx1"/>
        </a:solidFill>
        <a:latin typeface="+mn-lt"/>
        <a:ea typeface="+mn-ea"/>
        <a:cs typeface="+mn-cs"/>
      </a:defRPr>
    </a:lvl2pPr>
    <a:lvl3pPr marL="685983" algn="l" defTabSz="685983" rtl="0" eaLnBrk="1" latinLnBrk="0" hangingPunct="1">
      <a:defRPr sz="900" kern="1200">
        <a:solidFill>
          <a:schemeClr val="tx1"/>
        </a:solidFill>
        <a:latin typeface="+mn-lt"/>
        <a:ea typeface="+mn-ea"/>
        <a:cs typeface="+mn-cs"/>
      </a:defRPr>
    </a:lvl3pPr>
    <a:lvl4pPr marL="1028974" algn="l" defTabSz="685983" rtl="0" eaLnBrk="1" latinLnBrk="0" hangingPunct="1">
      <a:defRPr sz="900" kern="1200">
        <a:solidFill>
          <a:schemeClr val="tx1"/>
        </a:solidFill>
        <a:latin typeface="+mn-lt"/>
        <a:ea typeface="+mn-ea"/>
        <a:cs typeface="+mn-cs"/>
      </a:defRPr>
    </a:lvl4pPr>
    <a:lvl5pPr marL="1371966" algn="l" defTabSz="685983" rtl="0" eaLnBrk="1" latinLnBrk="0" hangingPunct="1">
      <a:defRPr sz="900" kern="1200">
        <a:solidFill>
          <a:schemeClr val="tx1"/>
        </a:solidFill>
        <a:latin typeface="+mn-lt"/>
        <a:ea typeface="+mn-ea"/>
        <a:cs typeface="+mn-cs"/>
      </a:defRPr>
    </a:lvl5pPr>
    <a:lvl6pPr marL="1714957" algn="l" defTabSz="685983" rtl="0" eaLnBrk="1" latinLnBrk="0" hangingPunct="1">
      <a:defRPr sz="900" kern="1200">
        <a:solidFill>
          <a:schemeClr val="tx1"/>
        </a:solidFill>
        <a:latin typeface="+mn-lt"/>
        <a:ea typeface="+mn-ea"/>
        <a:cs typeface="+mn-cs"/>
      </a:defRPr>
    </a:lvl6pPr>
    <a:lvl7pPr marL="2057949" algn="l" defTabSz="685983" rtl="0" eaLnBrk="1" latinLnBrk="0" hangingPunct="1">
      <a:defRPr sz="900" kern="1200">
        <a:solidFill>
          <a:schemeClr val="tx1"/>
        </a:solidFill>
        <a:latin typeface="+mn-lt"/>
        <a:ea typeface="+mn-ea"/>
        <a:cs typeface="+mn-cs"/>
      </a:defRPr>
    </a:lvl7pPr>
    <a:lvl8pPr marL="2400940" algn="l" defTabSz="685983" rtl="0" eaLnBrk="1" latinLnBrk="0" hangingPunct="1">
      <a:defRPr sz="900" kern="1200">
        <a:solidFill>
          <a:schemeClr val="tx1"/>
        </a:solidFill>
        <a:latin typeface="+mn-lt"/>
        <a:ea typeface="+mn-ea"/>
        <a:cs typeface="+mn-cs"/>
      </a:defRPr>
    </a:lvl8pPr>
    <a:lvl9pPr marL="2743932" algn="l" defTabSz="685983"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Welcome, everyone, to today's Pre-RFP meeting. </a:t>
            </a:r>
          </a:p>
          <a:p>
            <a:r>
              <a:rPr lang="en-US" dirty="0"/>
              <a:t>My name is Allison Kurwitz. I am the Procurement Engineer with the PEPS Central Service Center assigned to this Bryan SL 1853 CEI (Madisonville Relief Route) procurement. </a:t>
            </a:r>
          </a:p>
          <a:p>
            <a:r>
              <a:rPr lang="en-US" dirty="0"/>
              <a:t>This procurement will follow the federal with interview process. </a:t>
            </a:r>
          </a:p>
          <a:p>
            <a:r>
              <a:rPr lang="en-US" dirty="0"/>
              <a:t>It is part of the PEPS FY 27 Wave 1 procurements.</a:t>
            </a:r>
          </a:p>
          <a:p>
            <a:endParaRPr lang="en-US" dirty="0"/>
          </a:p>
        </p:txBody>
      </p:sp>
      <p:sp>
        <p:nvSpPr>
          <p:cNvPr id="4" name="Slide Number Placeholder 3"/>
          <p:cNvSpPr>
            <a:spLocks noGrp="1"/>
          </p:cNvSpPr>
          <p:nvPr>
            <p:ph type="sldNum" sz="quarter" idx="5"/>
          </p:nvPr>
        </p:nvSpPr>
        <p:spPr/>
        <p:txBody>
          <a:bodyPr/>
          <a:lstStyle/>
          <a:p>
            <a:fld id="{731C783B-4AC7-F543-9503-53DDD025DBBC}" type="slidenum">
              <a:rPr lang="en-US" smtClean="0"/>
              <a:t>1</a:t>
            </a:fld>
            <a:endParaRPr lang="en-US" dirty="0"/>
          </a:p>
        </p:txBody>
      </p:sp>
    </p:spTree>
    <p:extLst>
      <p:ext uri="{BB962C8B-B14F-4D97-AF65-F5344CB8AC3E}">
        <p14:creationId xmlns:p14="http://schemas.microsoft.com/office/powerpoint/2010/main" val="26264193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685983" rtl="0" eaLnBrk="1" fontAlgn="auto" latinLnBrk="0" hangingPunct="1">
              <a:lnSpc>
                <a:spcPct val="100000"/>
              </a:lnSpc>
              <a:spcBef>
                <a:spcPts val="0"/>
              </a:spcBef>
              <a:spcAft>
                <a:spcPts val="0"/>
              </a:spcAft>
              <a:buClrTx/>
              <a:buSzTx/>
              <a:buFontTx/>
              <a:buNone/>
              <a:tabLst/>
              <a:defRPr/>
            </a:pPr>
            <a:r>
              <a:rPr lang="en-US" dirty="0"/>
              <a:t>You may provide teaming information in the chat, such as name, firm representing, prime or sub, specialty, whether looking to team, etc. </a:t>
            </a:r>
          </a:p>
          <a:p>
            <a:pPr marL="0" marR="0" lvl="0" indent="0" algn="l" defTabSz="685983" rtl="0" eaLnBrk="1" fontAlgn="auto" latinLnBrk="0" hangingPunct="1">
              <a:lnSpc>
                <a:spcPct val="100000"/>
              </a:lnSpc>
              <a:spcBef>
                <a:spcPts val="0"/>
              </a:spcBef>
              <a:spcAft>
                <a:spcPts val="0"/>
              </a:spcAft>
              <a:buClrTx/>
              <a:buSzTx/>
              <a:buFontTx/>
              <a:buNone/>
              <a:tabLst/>
              <a:defRPr/>
            </a:pPr>
            <a:r>
              <a:rPr lang="en-US" dirty="0"/>
              <a:t>Teaming information will not be posted. Only attendance list with email addresses of attendees.</a:t>
            </a:r>
          </a:p>
          <a:p>
            <a:endParaRPr lang="en-US" dirty="0"/>
          </a:p>
        </p:txBody>
      </p:sp>
      <p:sp>
        <p:nvSpPr>
          <p:cNvPr id="4" name="Slide Number Placeholder 3"/>
          <p:cNvSpPr>
            <a:spLocks noGrp="1"/>
          </p:cNvSpPr>
          <p:nvPr>
            <p:ph type="sldNum" sz="quarter" idx="5"/>
          </p:nvPr>
        </p:nvSpPr>
        <p:spPr/>
        <p:txBody>
          <a:bodyPr/>
          <a:lstStyle/>
          <a:p>
            <a:fld id="{731C783B-4AC7-F543-9503-53DDD025DBBC}" type="slidenum">
              <a:rPr lang="en-US" smtClean="0"/>
              <a:t>2</a:t>
            </a:fld>
            <a:endParaRPr lang="en-US" dirty="0"/>
          </a:p>
        </p:txBody>
      </p:sp>
    </p:spTree>
    <p:extLst>
      <p:ext uri="{BB962C8B-B14F-4D97-AF65-F5344CB8AC3E}">
        <p14:creationId xmlns:p14="http://schemas.microsoft.com/office/powerpoint/2010/main" val="30109161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31C783B-4AC7-F543-9503-53DDD025DBBC}" type="slidenum">
              <a:rPr lang="en-US" smtClean="0"/>
              <a:t>3</a:t>
            </a:fld>
            <a:endParaRPr lang="en-US" dirty="0"/>
          </a:p>
        </p:txBody>
      </p:sp>
    </p:spTree>
    <p:extLst>
      <p:ext uri="{BB962C8B-B14F-4D97-AF65-F5344CB8AC3E}">
        <p14:creationId xmlns:p14="http://schemas.microsoft.com/office/powerpoint/2010/main" val="30703936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rPr>
              <a:t>We can do our part by designing and building safer roadways and by being responsible drivers.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rPr>
              <a:t>Drive with kindness and courtesy to make every mile a safe one.</a:t>
            </a:r>
          </a:p>
        </p:txBody>
      </p:sp>
      <p:sp>
        <p:nvSpPr>
          <p:cNvPr id="4" name="Slide Number Placeholder 3"/>
          <p:cNvSpPr>
            <a:spLocks noGrp="1"/>
          </p:cNvSpPr>
          <p:nvPr>
            <p:ph type="sldNum" sz="quarter" idx="5"/>
          </p:nvPr>
        </p:nvSpPr>
        <p:spPr/>
        <p:txBody>
          <a:bodyPr/>
          <a:lstStyle/>
          <a:p>
            <a:fld id="{731C783B-4AC7-F543-9503-53DDD025DBBC}" type="slidenum">
              <a:rPr lang="en-US" smtClean="0"/>
              <a:t>4</a:t>
            </a:fld>
            <a:endParaRPr lang="en-US" dirty="0"/>
          </a:p>
        </p:txBody>
      </p:sp>
    </p:spTree>
    <p:extLst>
      <p:ext uri="{BB962C8B-B14F-4D97-AF65-F5344CB8AC3E}">
        <p14:creationId xmlns:p14="http://schemas.microsoft.com/office/powerpoint/2010/main" val="10905072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Now to introduce the PEPS Staff and Presenter for this procurement. </a:t>
            </a:r>
          </a:p>
          <a:p>
            <a:pPr marL="0" marR="0" lvl="0" indent="0" algn="l" defTabSz="685983" rtl="0" eaLnBrk="1" fontAlgn="auto" latinLnBrk="0" hangingPunct="1">
              <a:lnSpc>
                <a:spcPct val="100000"/>
              </a:lnSpc>
              <a:spcBef>
                <a:spcPts val="0"/>
              </a:spcBef>
              <a:spcAft>
                <a:spcPts val="0"/>
              </a:spcAft>
              <a:buClrTx/>
              <a:buSzTx/>
              <a:buFontTx/>
              <a:buNone/>
              <a:tabLst/>
              <a:defRPr/>
            </a:pPr>
            <a:r>
              <a:rPr lang="en-US" dirty="0"/>
              <a:t>These are the individuals with the PEPS Central service center that will be assisting with procuring this contract for the Bryan District. </a:t>
            </a:r>
          </a:p>
          <a:p>
            <a:pPr marL="0" marR="0" lvl="0" indent="0" algn="l" defTabSz="685983" rtl="0" eaLnBrk="1" fontAlgn="auto" latinLnBrk="0" hangingPunct="1">
              <a:lnSpc>
                <a:spcPct val="100000"/>
              </a:lnSpc>
              <a:spcBef>
                <a:spcPts val="0"/>
              </a:spcBef>
              <a:spcAft>
                <a:spcPts val="0"/>
              </a:spcAft>
              <a:buClrTx/>
              <a:buSzTx/>
              <a:buFontTx/>
              <a:buNone/>
              <a:tabLst/>
              <a:defRPr/>
            </a:pPr>
            <a:r>
              <a:rPr lang="en-US" dirty="0"/>
              <a:t>I will be overseeing the overall procurement process. Cindy Barajas will process the contract once it’s awarded.</a:t>
            </a:r>
          </a:p>
          <a:p>
            <a:r>
              <a:rPr lang="en-US" dirty="0"/>
              <a:t>There are three Consultant Selection Team (CST) members who are from the Bryan District.</a:t>
            </a:r>
          </a:p>
          <a:p>
            <a:pPr marL="0" marR="0" lvl="0" indent="0" algn="l" defTabSz="685983" rtl="0" eaLnBrk="1" fontAlgn="auto" latinLnBrk="0" hangingPunct="1">
              <a:lnSpc>
                <a:spcPct val="100000"/>
              </a:lnSpc>
              <a:spcBef>
                <a:spcPts val="0"/>
              </a:spcBef>
              <a:spcAft>
                <a:spcPts val="0"/>
              </a:spcAft>
              <a:buClrTx/>
              <a:buSzTx/>
              <a:buFontTx/>
              <a:buNone/>
              <a:tabLst/>
              <a:defRPr/>
            </a:pPr>
            <a:r>
              <a:rPr lang="en-US" dirty="0"/>
              <a:t>If you need information, please contact me or Jaime Vela.</a:t>
            </a:r>
          </a:p>
        </p:txBody>
      </p:sp>
      <p:sp>
        <p:nvSpPr>
          <p:cNvPr id="4" name="Slide Number Placeholder 3"/>
          <p:cNvSpPr>
            <a:spLocks noGrp="1"/>
          </p:cNvSpPr>
          <p:nvPr>
            <p:ph type="sldNum" sz="quarter" idx="5"/>
          </p:nvPr>
        </p:nvSpPr>
        <p:spPr/>
        <p:txBody>
          <a:bodyPr/>
          <a:lstStyle/>
          <a:p>
            <a:fld id="{731C783B-4AC7-F543-9503-53DDD025DBBC}" type="slidenum">
              <a:rPr lang="en-US" smtClean="0"/>
              <a:t>5</a:t>
            </a:fld>
            <a:endParaRPr lang="en-US" dirty="0"/>
          </a:p>
        </p:txBody>
      </p:sp>
    </p:spTree>
    <p:extLst>
      <p:ext uri="{BB962C8B-B14F-4D97-AF65-F5344CB8AC3E}">
        <p14:creationId xmlns:p14="http://schemas.microsoft.com/office/powerpoint/2010/main" val="15233345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0ACCC-BDB9-3EE0-E960-759724C8C7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99445B-CECF-00E0-CBFC-88202300C23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C1C7E9B-7EEC-8E64-5AC4-492BB840C0C9}"/>
              </a:ext>
            </a:extLst>
          </p:cNvPr>
          <p:cNvSpPr>
            <a:spLocks noGrp="1"/>
          </p:cNvSpPr>
          <p:nvPr>
            <p:ph type="body" idx="1"/>
          </p:nvPr>
        </p:nvSpPr>
        <p:spPr/>
        <p:txBody>
          <a:bodyPr/>
          <a:lstStyle/>
          <a:p>
            <a:pPr marL="0" marR="0" lvl="0" indent="0" algn="l" defTabSz="685983" rtl="0" eaLnBrk="1" fontAlgn="auto" latinLnBrk="0" hangingPunct="1">
              <a:lnSpc>
                <a:spcPct val="100000"/>
              </a:lnSpc>
              <a:spcBef>
                <a:spcPts val="0"/>
              </a:spcBef>
              <a:spcAft>
                <a:spcPts val="0"/>
              </a:spcAft>
              <a:buClrTx/>
              <a:buSzTx/>
              <a:buFontTx/>
              <a:buNone/>
              <a:tabLst/>
              <a:defRPr/>
            </a:pPr>
            <a:r>
              <a:rPr lang="en-US" dirty="0"/>
              <a:t>The urban and rural districts highlighted in blue are those supported by the Central PEPS Service Center. </a:t>
            </a:r>
          </a:p>
          <a:p>
            <a:endParaRPr lang="en-US" dirty="0"/>
          </a:p>
          <a:p>
            <a:pPr marL="0" marR="0" lvl="0" indent="0" algn="l" defTabSz="685983" rtl="0" eaLnBrk="1" fontAlgn="auto" latinLnBrk="0" hangingPunct="1">
              <a:lnSpc>
                <a:spcPct val="100000"/>
              </a:lnSpc>
              <a:spcBef>
                <a:spcPts val="0"/>
              </a:spcBef>
              <a:spcAft>
                <a:spcPts val="0"/>
              </a:spcAft>
              <a:buClrTx/>
              <a:buSzTx/>
              <a:buFontTx/>
              <a:buNone/>
              <a:tabLst/>
              <a:defRPr/>
            </a:pPr>
            <a:r>
              <a:rPr lang="en-US" dirty="0"/>
              <a:t>To serve the contracting needs of the department, PEPS has eight service centers located across the state.  The service centers works with the districts and divisions to provide advice and oversight throughout the planning, selection, negotiation and contract management processes.  Meanwhile the support centers provide specific functions in support of the service centers and of PEPS Division. </a:t>
            </a:r>
          </a:p>
          <a:p>
            <a:endParaRPr lang="en-US" dirty="0"/>
          </a:p>
        </p:txBody>
      </p:sp>
      <p:sp>
        <p:nvSpPr>
          <p:cNvPr id="4" name="Slide Number Placeholder 3">
            <a:extLst>
              <a:ext uri="{FF2B5EF4-FFF2-40B4-BE49-F238E27FC236}">
                <a16:creationId xmlns:a16="http://schemas.microsoft.com/office/drawing/2014/main" id="{A44867ED-9064-2197-944F-FDDE867CFD28}"/>
              </a:ext>
            </a:extLst>
          </p:cNvPr>
          <p:cNvSpPr>
            <a:spLocks noGrp="1"/>
          </p:cNvSpPr>
          <p:nvPr>
            <p:ph type="sldNum" sz="quarter" idx="5"/>
          </p:nvPr>
        </p:nvSpPr>
        <p:spPr/>
        <p:txBody>
          <a:bodyPr/>
          <a:lstStyle/>
          <a:p>
            <a:fld id="{731C783B-4AC7-F543-9503-53DDD025DBBC}" type="slidenum">
              <a:rPr lang="en-US" smtClean="0"/>
              <a:t>6</a:t>
            </a:fld>
            <a:endParaRPr lang="en-US" dirty="0"/>
          </a:p>
        </p:txBody>
      </p:sp>
    </p:spTree>
    <p:extLst>
      <p:ext uri="{BB962C8B-B14F-4D97-AF65-F5344CB8AC3E}">
        <p14:creationId xmlns:p14="http://schemas.microsoft.com/office/powerpoint/2010/main" val="11574380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Do not contact the Bryan District during the procurement process, but you may contact PEPS with questions.</a:t>
            </a:r>
          </a:p>
          <a:p>
            <a:pPr marL="171450" indent="-171450">
              <a:buFont typeface="Arial" panose="020B0604020202020204" pitchFamily="34" charset="0"/>
              <a:buChar char="•"/>
            </a:pPr>
            <a:r>
              <a:rPr lang="en-US" dirty="0"/>
              <a:t>Communication is one-way during this presentation.</a:t>
            </a:r>
          </a:p>
          <a:p>
            <a:pPr marL="171450" indent="-171450">
              <a:buFont typeface="Arial" panose="020B0604020202020204" pitchFamily="34" charset="0"/>
              <a:buChar char="•"/>
            </a:pPr>
            <a:r>
              <a:rPr lang="en-US" dirty="0"/>
              <a:t>This meeting will include a brief overview of the procurement process and the SL 1853 project as applicable to the procurement.</a:t>
            </a:r>
          </a:p>
          <a:p>
            <a:pPr marL="171450" indent="-171450">
              <a:buFont typeface="Arial" panose="020B0604020202020204" pitchFamily="34" charset="0"/>
              <a:buChar char="•"/>
            </a:pPr>
            <a:r>
              <a:rPr lang="en-US" dirty="0"/>
              <a:t>This meeting is for informational purposes only. The advertised RFP will provide the requirements that will dictate this contract procurement process.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This presentation, list of attendees, questions and responses will be posted online.  </a:t>
            </a:r>
            <a:endParaRPr lang="en-US" dirty="0">
              <a:solidFill>
                <a:srgbClr val="FF0000"/>
              </a:solidFill>
              <a:highlight>
                <a:srgbClr val="FFFF00"/>
              </a:highlight>
            </a:endParaRPr>
          </a:p>
          <a:p>
            <a:pPr marL="171450" indent="-171450">
              <a:buFont typeface="Arial" panose="020B0604020202020204" pitchFamily="34" charset="0"/>
              <a:buChar char="•"/>
            </a:pPr>
            <a:r>
              <a:rPr lang="en-US" dirty="0"/>
              <a:t>You can contact me with questions after this meeting, and I’ll respond to your emails.</a:t>
            </a:r>
          </a:p>
          <a:p>
            <a:endParaRPr lang="en-US" dirty="0"/>
          </a:p>
        </p:txBody>
      </p:sp>
      <p:sp>
        <p:nvSpPr>
          <p:cNvPr id="4" name="Slide Number Placeholder 3"/>
          <p:cNvSpPr>
            <a:spLocks noGrp="1"/>
          </p:cNvSpPr>
          <p:nvPr>
            <p:ph type="sldNum" sz="quarter" idx="5"/>
          </p:nvPr>
        </p:nvSpPr>
        <p:spPr/>
        <p:txBody>
          <a:bodyPr/>
          <a:lstStyle/>
          <a:p>
            <a:fld id="{731C783B-4AC7-F543-9503-53DDD025DBBC}" type="slidenum">
              <a:rPr lang="en-US" smtClean="0"/>
              <a:t>7</a:t>
            </a:fld>
            <a:endParaRPr lang="en-US" dirty="0"/>
          </a:p>
        </p:txBody>
      </p:sp>
    </p:spTree>
    <p:extLst>
      <p:ext uri="{BB962C8B-B14F-4D97-AF65-F5344CB8AC3E}">
        <p14:creationId xmlns:p14="http://schemas.microsoft.com/office/powerpoint/2010/main" val="35909063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This Solicitation is for one specific deliverable contract with work authorizations. It will follow the Federal Process with Interviews.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 Disadvantage Business Enterprise (DBE) Goal is 0% and information will be provided in the RFP.</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Solicitation will be posted in the TxDOT Procurement Portal (Euna Solutions), and providers will use the TxDOT Procurement Portal to submit responses.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 Proposal Evaluation will be used to make the Short List for interviews.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 Interview Evaluation will be used to make the selection. </a:t>
            </a:r>
          </a:p>
          <a:p>
            <a:endParaRPr lang="en-US" dirty="0"/>
          </a:p>
        </p:txBody>
      </p:sp>
      <p:sp>
        <p:nvSpPr>
          <p:cNvPr id="4" name="Slide Number Placeholder 3"/>
          <p:cNvSpPr>
            <a:spLocks noGrp="1"/>
          </p:cNvSpPr>
          <p:nvPr>
            <p:ph type="sldNum" sz="quarter" idx="5"/>
          </p:nvPr>
        </p:nvSpPr>
        <p:spPr/>
        <p:txBody>
          <a:bodyPr/>
          <a:lstStyle/>
          <a:p>
            <a:fld id="{731C783B-4AC7-F543-9503-53DDD025DBBC}" type="slidenum">
              <a:rPr lang="en-US" smtClean="0"/>
              <a:t>9</a:t>
            </a:fld>
            <a:endParaRPr lang="en-US" dirty="0"/>
          </a:p>
        </p:txBody>
      </p:sp>
    </p:spTree>
    <p:extLst>
      <p:ext uri="{BB962C8B-B14F-4D97-AF65-F5344CB8AC3E}">
        <p14:creationId xmlns:p14="http://schemas.microsoft.com/office/powerpoint/2010/main" val="33826182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My goal is to post the request for proposal </a:t>
            </a:r>
            <a:r>
              <a:rPr lang="en-US" dirty="0">
                <a:highlight>
                  <a:srgbClr val="FFFF00"/>
                </a:highlight>
              </a:rPr>
              <a:t>about September 18th</a:t>
            </a:r>
            <a:r>
              <a:rPr lang="en-US" dirty="0"/>
              <a:t>. The RFP will be posted in the Procurement Portal. The 95</a:t>
            </a:r>
            <a:r>
              <a:rPr lang="en-US" dirty="0">
                <a:solidFill>
                  <a:srgbClr val="FF0000"/>
                </a:solidFill>
                <a:highlight>
                  <a:srgbClr val="FFFF00"/>
                </a:highlight>
              </a:rPr>
              <a:t>%</a:t>
            </a:r>
            <a:r>
              <a:rPr lang="en-US" dirty="0"/>
              <a:t> plans will be available with the RFP.</a:t>
            </a:r>
          </a:p>
          <a:p>
            <a:pPr marL="171450" indent="-171450">
              <a:buFont typeface="Arial" panose="020B0604020202020204" pitchFamily="34" charset="0"/>
              <a:buChar char="•"/>
            </a:pPr>
            <a:r>
              <a:rPr lang="en-US" dirty="0"/>
              <a:t>Euna Solutions is a procurement portal that will allow you to view business opportunities and submit provider response packages digitally.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 RFP will have specific instructions for your submittal.  Follow the RFP as outlined in the document to avoid any disqualifications.  Please read it carefully.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If you want to review the files that you uploaded as part of your submission, you may use Euna Solutions to navigate to the Submissions page and then use the download button for the document that you want to review. Refer to the FAQ. Can also click “Help” button or email questions to PEPS_COE_Process@txdot.gov </a:t>
            </a:r>
          </a:p>
          <a:p>
            <a:endParaRPr lang="en-US" dirty="0"/>
          </a:p>
        </p:txBody>
      </p:sp>
      <p:sp>
        <p:nvSpPr>
          <p:cNvPr id="4" name="Slide Number Placeholder 3"/>
          <p:cNvSpPr>
            <a:spLocks noGrp="1"/>
          </p:cNvSpPr>
          <p:nvPr>
            <p:ph type="sldNum" sz="quarter" idx="5"/>
          </p:nvPr>
        </p:nvSpPr>
        <p:spPr/>
        <p:txBody>
          <a:bodyPr/>
          <a:lstStyle/>
          <a:p>
            <a:fld id="{731C783B-4AC7-F543-9503-53DDD025DBBC}" type="slidenum">
              <a:rPr lang="en-US" smtClean="0"/>
              <a:t>10</a:t>
            </a:fld>
            <a:endParaRPr lang="en-US" dirty="0"/>
          </a:p>
        </p:txBody>
      </p:sp>
    </p:spTree>
    <p:extLst>
      <p:ext uri="{BB962C8B-B14F-4D97-AF65-F5344CB8AC3E}">
        <p14:creationId xmlns:p14="http://schemas.microsoft.com/office/powerpoint/2010/main" val="40990624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RFP will be advertised on the Euna Portal (used to be named Bonfire)</a:t>
            </a:r>
          </a:p>
          <a:p>
            <a:r>
              <a:rPr lang="en-US" dirty="0"/>
              <a:t>Link to the portal is on this page.</a:t>
            </a:r>
          </a:p>
          <a:p>
            <a:r>
              <a:rPr lang="en-US" dirty="0"/>
              <a:t>Check out the two helpful links put out by PEPS_COE,  are included on this page:</a:t>
            </a:r>
          </a:p>
          <a:p>
            <a:r>
              <a:rPr lang="en-US" dirty="0"/>
              <a:t>Euna Procurement frequently asked questions, as well as the </a:t>
            </a:r>
          </a:p>
          <a:p>
            <a:r>
              <a:rPr lang="en-US" dirty="0"/>
              <a:t>Electronic submittals presentation presented by PEPS COE </a:t>
            </a:r>
          </a:p>
          <a:p>
            <a:endParaRPr lang="en-US" dirty="0"/>
          </a:p>
        </p:txBody>
      </p:sp>
      <p:sp>
        <p:nvSpPr>
          <p:cNvPr id="4" name="Slide Number Placeholder 3"/>
          <p:cNvSpPr>
            <a:spLocks noGrp="1"/>
          </p:cNvSpPr>
          <p:nvPr>
            <p:ph type="sldNum" sz="quarter" idx="5"/>
          </p:nvPr>
        </p:nvSpPr>
        <p:spPr/>
        <p:txBody>
          <a:bodyPr/>
          <a:lstStyle/>
          <a:p>
            <a:fld id="{731C783B-4AC7-F543-9503-53DDD025DBBC}" type="slidenum">
              <a:rPr lang="en-US" smtClean="0"/>
              <a:t>11</a:t>
            </a:fld>
            <a:endParaRPr lang="en-US" dirty="0"/>
          </a:p>
        </p:txBody>
      </p:sp>
    </p:spTree>
    <p:extLst>
      <p:ext uri="{BB962C8B-B14F-4D97-AF65-F5344CB8AC3E}">
        <p14:creationId xmlns:p14="http://schemas.microsoft.com/office/powerpoint/2010/main" val="24944121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RFP Screening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Refer to the Proposal Screening Checklist on txdot.gov .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 RFPs will first be screened.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Proposal Evaluation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 CST members will individually score the proposals.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 proposal scoring will be evaluated on a scale of 1 to 5 per criteria.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 individual scores are consolidated to determine the short-listed consultants.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 three highest scoring providers will be short listed to advance to interviews.</a:t>
            </a:r>
          </a:p>
          <a:p>
            <a:endParaRPr lang="en-US" dirty="0"/>
          </a:p>
        </p:txBody>
      </p:sp>
      <p:sp>
        <p:nvSpPr>
          <p:cNvPr id="4" name="Slide Number Placeholder 3"/>
          <p:cNvSpPr>
            <a:spLocks noGrp="1"/>
          </p:cNvSpPr>
          <p:nvPr>
            <p:ph type="sldNum" sz="quarter" idx="5"/>
          </p:nvPr>
        </p:nvSpPr>
        <p:spPr/>
        <p:txBody>
          <a:bodyPr/>
          <a:lstStyle/>
          <a:p>
            <a:fld id="{731C783B-4AC7-F543-9503-53DDD025DBBC}" type="slidenum">
              <a:rPr lang="en-US" smtClean="0"/>
              <a:t>12</a:t>
            </a:fld>
            <a:endParaRPr lang="en-US" dirty="0"/>
          </a:p>
        </p:txBody>
      </p:sp>
    </p:spTree>
    <p:extLst>
      <p:ext uri="{BB962C8B-B14F-4D97-AF65-F5344CB8AC3E}">
        <p14:creationId xmlns:p14="http://schemas.microsoft.com/office/powerpoint/2010/main" val="36646595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Interview:</a:t>
            </a:r>
          </a:p>
          <a:p>
            <a:pPr marL="171450" indent="-171450">
              <a:buFont typeface="Arial" panose="020B0604020202020204" pitchFamily="34" charset="0"/>
              <a:buChar char="•"/>
            </a:pPr>
            <a:r>
              <a:rPr lang="en-US" dirty="0"/>
              <a:t>The shortlisted firms will be interviewed. Those firms will receive an email with instructions and the ICG it will outline the scheduled interview time and date, interview agenda process, interview presentation topics and scoring criteria.</a:t>
            </a:r>
          </a:p>
          <a:p>
            <a:pPr marL="171450" indent="-171450">
              <a:buFont typeface="Arial" panose="020B0604020202020204" pitchFamily="34" charset="0"/>
              <a:buChar char="•"/>
            </a:pPr>
            <a:r>
              <a:rPr lang="en-US" dirty="0"/>
              <a:t>Project Manager and Task Leaders for work categories defined in the RFP are required to attend the interview.</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Interviews will consist of Provider presentations and follow-up questions and answer session.</a:t>
            </a:r>
          </a:p>
          <a:p>
            <a:pPr marL="171450" indent="-171450">
              <a:buFont typeface="Arial" panose="020B0604020202020204" pitchFamily="34" charset="0"/>
              <a:buChar char="•"/>
            </a:pPr>
            <a:r>
              <a:rPr lang="en-US" dirty="0"/>
              <a:t>The final selection will be based on interview scores</a:t>
            </a:r>
          </a:p>
          <a:p>
            <a:pPr marL="171450" indent="-171450">
              <a:buFont typeface="Arial" panose="020B0604020202020204" pitchFamily="34" charset="0"/>
              <a:buChar char="•"/>
            </a:pPr>
            <a:r>
              <a:rPr lang="en-US" sz="1100" kern="1200" dirty="0">
                <a:solidFill>
                  <a:srgbClr val="000000"/>
                </a:solidFill>
                <a:effectLst/>
                <a:latin typeface="Calibri" panose="020F0502020204030204" pitchFamily="34" charset="0"/>
                <a:ea typeface="+mn-ea"/>
              </a:rPr>
              <a:t>We are planning for in-person interviews for this procurement. All interviews for a procurement must be held using the same format: if one is virtual, they must all be virtual. If an in-person interview is scheduled, all participants must be in-person. </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Negotiations:</a:t>
            </a:r>
          </a:p>
          <a:p>
            <a:pPr marL="171450" indent="-171450">
              <a:buFont typeface="Arial" panose="020B0604020202020204" pitchFamily="34" charset="0"/>
              <a:buChar char="•"/>
            </a:pPr>
            <a:r>
              <a:rPr lang="en-US" dirty="0"/>
              <a:t>For the winning firms, unit costs, ODEs and labor classifications will be coordinated with the Procurement Engineer. </a:t>
            </a:r>
          </a:p>
          <a:p>
            <a:pPr marL="171450" indent="-171450">
              <a:buFont typeface="Arial" panose="020B0604020202020204" pitchFamily="34" charset="0"/>
              <a:buChar char="•"/>
            </a:pPr>
            <a:r>
              <a:rPr lang="en-US" dirty="0"/>
              <a:t>Negotiated rates will be coordinated with PEPS Negotiations Service Center.</a:t>
            </a:r>
          </a:p>
          <a:p>
            <a:pPr marL="171450" marR="0" lvl="0" indent="-171450" algn="l" defTabSz="6859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Then you will negotiate scope, budget and work schedule with the Procurement Engineer and the Bryan District. The district, with assistance from the Procurement Engineer, will negotiate the level of effort.</a:t>
            </a:r>
          </a:p>
          <a:p>
            <a:pPr marL="171450" indent="-171450">
              <a:buFont typeface="Arial" panose="020B0604020202020204" pitchFamily="34" charset="0"/>
              <a:buChar char="•"/>
            </a:pPr>
            <a:r>
              <a:rPr lang="en-US" dirty="0"/>
              <a:t>Once all negotiations are final and documents are ready then we can execute the contract.</a:t>
            </a:r>
          </a:p>
          <a:p>
            <a:endParaRPr lang="en-US" dirty="0"/>
          </a:p>
        </p:txBody>
      </p:sp>
      <p:sp>
        <p:nvSpPr>
          <p:cNvPr id="4" name="Slide Number Placeholder 3"/>
          <p:cNvSpPr>
            <a:spLocks noGrp="1"/>
          </p:cNvSpPr>
          <p:nvPr>
            <p:ph type="sldNum" sz="quarter" idx="5"/>
          </p:nvPr>
        </p:nvSpPr>
        <p:spPr/>
        <p:txBody>
          <a:bodyPr/>
          <a:lstStyle/>
          <a:p>
            <a:fld id="{731C783B-4AC7-F543-9503-53DDD025DBBC}" type="slidenum">
              <a:rPr lang="en-US" smtClean="0"/>
              <a:t>13</a:t>
            </a:fld>
            <a:endParaRPr lang="en-US" dirty="0"/>
          </a:p>
        </p:txBody>
      </p:sp>
    </p:spTree>
    <p:extLst>
      <p:ext uri="{BB962C8B-B14F-4D97-AF65-F5344CB8AC3E}">
        <p14:creationId xmlns:p14="http://schemas.microsoft.com/office/powerpoint/2010/main" val="4756448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solidFill>
                  <a:srgbClr val="0A1B2B"/>
                </a:solidFill>
                <a:effectLst/>
                <a:latin typeface="Calibri" panose="020F0502020204030204" pitchFamily="34" charset="0"/>
                <a:ea typeface="Times New Roman" panose="02020603050405020304" pitchFamily="18" charset="0"/>
                <a:cs typeface="Calibri" panose="020F0502020204030204" pitchFamily="34" charset="0"/>
              </a:rPr>
              <a:t>PTC will be input to CCIS.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dirty="0">
              <a:solidFill>
                <a:srgbClr val="0A1B2B"/>
              </a:solidFill>
              <a:effectLst/>
              <a:latin typeface="Calibri" panose="020F0502020204030204" pitchFamily="34" charset="0"/>
              <a:ea typeface="Times New Roman" panose="02020603050405020304" pitchFamily="18"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solidFill>
                  <a:srgbClr val="0A1B2B"/>
                </a:solidFill>
                <a:effectLst/>
                <a:latin typeface="Calibri" panose="020F0502020204030204" pitchFamily="34" charset="0"/>
                <a:ea typeface="Times New Roman" panose="02020603050405020304" pitchFamily="18" charset="0"/>
                <a:cs typeface="Calibri" panose="020F0502020204030204" pitchFamily="34" charset="0"/>
              </a:rPr>
              <a:t>Task leaders must be pre-certified before RFP closing.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dirty="0">
              <a:solidFill>
                <a:srgbClr val="0A1B2B"/>
              </a:solidFill>
              <a:effectLst/>
              <a:latin typeface="Calibri" panose="020F0502020204030204" pitchFamily="34" charset="0"/>
              <a:ea typeface="Times New Roman" panose="02020603050405020304" pitchFamily="18"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solidFill>
                  <a:srgbClr val="0A1B2B"/>
                </a:solidFill>
                <a:effectLst/>
                <a:latin typeface="Calibri" panose="020F0502020204030204" pitchFamily="34" charset="0"/>
                <a:ea typeface="Times New Roman" panose="02020603050405020304" pitchFamily="18" charset="0"/>
                <a:cs typeface="Calibri" panose="020F0502020204030204" pitchFamily="34" charset="0"/>
              </a:rPr>
              <a:t>All firms providing Engineering &amp; Design services must be Administratively Qualified or determined eligible to use the federal safe harbor rate, before RFP closing date.</a:t>
            </a:r>
          </a:p>
          <a:p>
            <a:endParaRPr lang="en-US" dirty="0"/>
          </a:p>
        </p:txBody>
      </p:sp>
      <p:sp>
        <p:nvSpPr>
          <p:cNvPr id="4" name="Slide Number Placeholder 3"/>
          <p:cNvSpPr>
            <a:spLocks noGrp="1"/>
          </p:cNvSpPr>
          <p:nvPr>
            <p:ph type="sldNum" sz="quarter" idx="5"/>
          </p:nvPr>
        </p:nvSpPr>
        <p:spPr/>
        <p:txBody>
          <a:bodyPr/>
          <a:lstStyle/>
          <a:p>
            <a:fld id="{731C783B-4AC7-F543-9503-53DDD025DBBC}" type="slidenum">
              <a:rPr lang="en-US" smtClean="0"/>
              <a:t>14</a:t>
            </a:fld>
            <a:endParaRPr lang="en-US" dirty="0"/>
          </a:p>
        </p:txBody>
      </p:sp>
    </p:spTree>
    <p:extLst>
      <p:ext uri="{BB962C8B-B14F-4D97-AF65-F5344CB8AC3E}">
        <p14:creationId xmlns:p14="http://schemas.microsoft.com/office/powerpoint/2010/main" val="37914550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Subject to change. Refer to RFP for list and percentages.</a:t>
            </a:r>
          </a:p>
          <a:p>
            <a:endParaRPr lang="en-US" dirty="0"/>
          </a:p>
          <a:p>
            <a:r>
              <a:rPr lang="en-US" dirty="0"/>
              <a:t>The work categories groups:</a:t>
            </a:r>
          </a:p>
          <a:p>
            <a:r>
              <a:rPr lang="en-US" dirty="0"/>
              <a:t>Transportation Systems Planning – Public Involvement</a:t>
            </a:r>
          </a:p>
          <a:p>
            <a:r>
              <a:rPr lang="en-US" dirty="0"/>
              <a:t>Roadway Design – Constructability Review</a:t>
            </a:r>
          </a:p>
          <a:p>
            <a:r>
              <a:rPr lang="en-US" dirty="0"/>
              <a:t>Construction Management</a:t>
            </a:r>
          </a:p>
          <a:p>
            <a:endParaRPr lang="en-US" dirty="0"/>
          </a:p>
        </p:txBody>
      </p:sp>
      <p:sp>
        <p:nvSpPr>
          <p:cNvPr id="4" name="Slide Number Placeholder 3"/>
          <p:cNvSpPr>
            <a:spLocks noGrp="1"/>
          </p:cNvSpPr>
          <p:nvPr>
            <p:ph type="sldNum" sz="quarter" idx="5"/>
          </p:nvPr>
        </p:nvSpPr>
        <p:spPr/>
        <p:txBody>
          <a:bodyPr/>
          <a:lstStyle/>
          <a:p>
            <a:fld id="{731C783B-4AC7-F543-9503-53DDD025DBBC}" type="slidenum">
              <a:rPr lang="en-US" smtClean="0"/>
              <a:t>15</a:t>
            </a:fld>
            <a:endParaRPr lang="en-US" dirty="0"/>
          </a:p>
        </p:txBody>
      </p:sp>
    </p:spTree>
    <p:extLst>
      <p:ext uri="{BB962C8B-B14F-4D97-AF65-F5344CB8AC3E}">
        <p14:creationId xmlns:p14="http://schemas.microsoft.com/office/powerpoint/2010/main" val="10996188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Subject to change. Refer to RFP for list and percentages.</a:t>
            </a:r>
          </a:p>
          <a:p>
            <a:endParaRPr lang="en-US" dirty="0"/>
          </a:p>
          <a:p>
            <a:r>
              <a:rPr lang="en-US" dirty="0"/>
              <a:t>The work categories groups:</a:t>
            </a:r>
          </a:p>
          <a:p>
            <a:r>
              <a:rPr lang="en-US" dirty="0"/>
              <a:t>Construction Management</a:t>
            </a:r>
          </a:p>
          <a:p>
            <a:r>
              <a:rPr lang="en-US" dirty="0"/>
              <a:t>Material Inspection and Testing</a:t>
            </a:r>
          </a:p>
          <a:p>
            <a:r>
              <a:rPr lang="en-US" dirty="0"/>
              <a:t>Geotechnical Services</a:t>
            </a:r>
          </a:p>
          <a:p>
            <a:r>
              <a:rPr lang="en-US" dirty="0"/>
              <a:t>Surveying and Mapping</a:t>
            </a:r>
          </a:p>
          <a:p>
            <a:r>
              <a:rPr lang="en-US" dirty="0"/>
              <a:t>Utility Engineering</a:t>
            </a:r>
          </a:p>
          <a:p>
            <a:endParaRPr lang="en-US" dirty="0"/>
          </a:p>
        </p:txBody>
      </p:sp>
      <p:sp>
        <p:nvSpPr>
          <p:cNvPr id="4" name="Slide Number Placeholder 3"/>
          <p:cNvSpPr>
            <a:spLocks noGrp="1"/>
          </p:cNvSpPr>
          <p:nvPr>
            <p:ph type="sldNum" sz="quarter" idx="5"/>
          </p:nvPr>
        </p:nvSpPr>
        <p:spPr/>
        <p:txBody>
          <a:bodyPr/>
          <a:lstStyle/>
          <a:p>
            <a:fld id="{731C783B-4AC7-F543-9503-53DDD025DBBC}" type="slidenum">
              <a:rPr lang="en-US" smtClean="0"/>
              <a:t>16</a:t>
            </a:fld>
            <a:endParaRPr lang="en-US" dirty="0"/>
          </a:p>
        </p:txBody>
      </p:sp>
    </p:spTree>
    <p:extLst>
      <p:ext uri="{BB962C8B-B14F-4D97-AF65-F5344CB8AC3E}">
        <p14:creationId xmlns:p14="http://schemas.microsoft.com/office/powerpoint/2010/main" val="37461936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proposal scoring will be evaluated on a scale of 1 to 5 per criteria </a:t>
            </a:r>
          </a:p>
          <a:p>
            <a:pPr marL="171450" indent="-171450">
              <a:buFont typeface="Arial" panose="020B0604020202020204" pitchFamily="34" charset="0"/>
              <a:buChar char="•"/>
            </a:pPr>
            <a:r>
              <a:rPr lang="en-US" dirty="0"/>
              <a:t>There will be 4 criteria evaluated: Technical Approach, Project Manager’s Relevant Experience, </a:t>
            </a:r>
            <a:r>
              <a:rPr lang="en-US" b="0" dirty="0"/>
              <a:t>Project Planning and Management </a:t>
            </a:r>
            <a:r>
              <a:rPr lang="en-US" dirty="0"/>
              <a:t>and Key Staff Relevant Experience. Plus, the provider’s Past Performance Score for the proposal phase. The Past Performance Score is not included for interview scoring. </a:t>
            </a:r>
          </a:p>
          <a:p>
            <a:pPr marL="171450" indent="-171450">
              <a:buFont typeface="Arial" panose="020B0604020202020204" pitchFamily="34" charset="0"/>
              <a:buChar char="•"/>
            </a:pPr>
            <a:r>
              <a:rPr lang="en-US" dirty="0"/>
              <a:t>Refer to the RFP for the actual weighting percentages.</a:t>
            </a:r>
          </a:p>
        </p:txBody>
      </p:sp>
      <p:sp>
        <p:nvSpPr>
          <p:cNvPr id="4" name="Slide Number Placeholder 3"/>
          <p:cNvSpPr>
            <a:spLocks noGrp="1"/>
          </p:cNvSpPr>
          <p:nvPr>
            <p:ph type="sldNum" sz="quarter" idx="5"/>
          </p:nvPr>
        </p:nvSpPr>
        <p:spPr/>
        <p:txBody>
          <a:bodyPr/>
          <a:lstStyle/>
          <a:p>
            <a:fld id="{731C783B-4AC7-F543-9503-53DDD025DBBC}" type="slidenum">
              <a:rPr lang="en-US" smtClean="0"/>
              <a:t>17</a:t>
            </a:fld>
            <a:endParaRPr lang="en-US" dirty="0"/>
          </a:p>
        </p:txBody>
      </p:sp>
    </p:spTree>
    <p:extLst>
      <p:ext uri="{BB962C8B-B14F-4D97-AF65-F5344CB8AC3E}">
        <p14:creationId xmlns:p14="http://schemas.microsoft.com/office/powerpoint/2010/main" val="27216990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TxDOT will provide a clear detailed description of the scope of work, technical requirements and qualifications of consultants necessary for the services to be rendered.</a:t>
            </a:r>
          </a:p>
          <a:p>
            <a:r>
              <a:rPr lang="en-US" dirty="0"/>
              <a:t>Proposal Statement</a:t>
            </a:r>
          </a:p>
          <a:p>
            <a:r>
              <a:rPr lang="en-US" dirty="0"/>
              <a:t>Proposal Evaluation Criteria</a:t>
            </a:r>
          </a:p>
          <a:p>
            <a:r>
              <a:rPr lang="en-US" dirty="0"/>
              <a:t>Proposal Format</a:t>
            </a:r>
          </a:p>
          <a:p>
            <a:r>
              <a:rPr lang="en-US" dirty="0"/>
              <a:t>Proposal Schedule</a:t>
            </a:r>
          </a:p>
          <a:p>
            <a:endParaRPr lang="en-US" dirty="0"/>
          </a:p>
        </p:txBody>
      </p:sp>
      <p:sp>
        <p:nvSpPr>
          <p:cNvPr id="4" name="Slide Number Placeholder 3"/>
          <p:cNvSpPr>
            <a:spLocks noGrp="1"/>
          </p:cNvSpPr>
          <p:nvPr>
            <p:ph type="sldNum" sz="quarter" idx="5"/>
          </p:nvPr>
        </p:nvSpPr>
        <p:spPr/>
        <p:txBody>
          <a:bodyPr/>
          <a:lstStyle/>
          <a:p>
            <a:fld id="{731C783B-4AC7-F543-9503-53DDD025DBBC}" type="slidenum">
              <a:rPr lang="en-US" smtClean="0"/>
              <a:t>18</a:t>
            </a:fld>
            <a:endParaRPr lang="en-US" dirty="0"/>
          </a:p>
        </p:txBody>
      </p:sp>
    </p:spTree>
    <p:extLst>
      <p:ext uri="{BB962C8B-B14F-4D97-AF65-F5344CB8AC3E}">
        <p14:creationId xmlns:p14="http://schemas.microsoft.com/office/powerpoint/2010/main" val="16269639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31C783B-4AC7-F543-9503-53DDD025DBBC}" type="slidenum">
              <a:rPr lang="en-US" smtClean="0"/>
              <a:t>19</a:t>
            </a:fld>
            <a:endParaRPr lang="en-US" dirty="0"/>
          </a:p>
        </p:txBody>
      </p:sp>
    </p:spTree>
    <p:extLst>
      <p:ext uri="{BB962C8B-B14F-4D97-AF65-F5344CB8AC3E}">
        <p14:creationId xmlns:p14="http://schemas.microsoft.com/office/powerpoint/2010/main" val="36059540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685983" rtl="0" eaLnBrk="1" fontAlgn="auto" latinLnBrk="0" hangingPunct="1">
              <a:lnSpc>
                <a:spcPct val="100000"/>
              </a:lnSpc>
              <a:spcBef>
                <a:spcPts val="0"/>
              </a:spcBef>
              <a:spcAft>
                <a:spcPts val="0"/>
              </a:spcAft>
              <a:buClrTx/>
              <a:buSzTx/>
              <a:buFontTx/>
              <a:buNone/>
              <a:tabLst/>
              <a:defRPr/>
            </a:pPr>
            <a:r>
              <a:rPr lang="en-US" sz="900" dirty="0">
                <a:effectLst/>
                <a:latin typeface="Calibri" panose="020F0502020204030204" pitchFamily="34" charset="0"/>
                <a:ea typeface="Calibri" panose="020F0502020204030204" pitchFamily="34" charset="0"/>
              </a:rPr>
              <a:t>The listed Primes and Subs that have worked on the PS&amp;E contract for this project, have been identified as precluded from the current Bryan SL 1853 CEI procurement.</a:t>
            </a:r>
          </a:p>
          <a:p>
            <a:pPr marL="0" marR="0" lvl="0" indent="0" algn="l" defTabSz="685983" rtl="0" eaLnBrk="1" fontAlgn="auto" latinLnBrk="0" hangingPunct="1">
              <a:lnSpc>
                <a:spcPct val="100000"/>
              </a:lnSpc>
              <a:spcBef>
                <a:spcPts val="0"/>
              </a:spcBef>
              <a:spcAft>
                <a:spcPts val="0"/>
              </a:spcAft>
              <a:buClrTx/>
              <a:buSzTx/>
              <a:buFontTx/>
              <a:buNone/>
              <a:tabLst/>
              <a:defRPr/>
            </a:pPr>
            <a:r>
              <a:rPr lang="en-US" sz="900" dirty="0">
                <a:effectLst/>
                <a:latin typeface="Calibri" panose="020F0502020204030204" pitchFamily="34" charset="0"/>
                <a:ea typeface="Calibri" panose="020F0502020204030204" pitchFamily="34" charset="0"/>
              </a:rPr>
              <a:t>A Draft Preclusion Document will be posted with the Pre-RFP presentation. </a:t>
            </a:r>
          </a:p>
          <a:p>
            <a:pPr marL="0" marR="0" lvl="0" indent="0" algn="l" defTabSz="685983" rtl="0" eaLnBrk="1" fontAlgn="auto" latinLnBrk="0" hangingPunct="1">
              <a:lnSpc>
                <a:spcPct val="100000"/>
              </a:lnSpc>
              <a:spcBef>
                <a:spcPts val="0"/>
              </a:spcBef>
              <a:spcAft>
                <a:spcPts val="0"/>
              </a:spcAft>
              <a:buClrTx/>
              <a:buSzTx/>
              <a:buFontTx/>
              <a:buNone/>
              <a:tabLst/>
              <a:defRPr/>
            </a:pPr>
            <a:endParaRPr lang="en-US" sz="900" dirty="0">
              <a:effectLst/>
              <a:latin typeface="Calibri" panose="020F0502020204030204" pitchFamily="34" charset="0"/>
            </a:endParaRPr>
          </a:p>
          <a:p>
            <a:pPr marL="0" marR="0" lvl="0" indent="0" algn="l" defTabSz="685983" rtl="0" eaLnBrk="1" fontAlgn="auto" latinLnBrk="0" hangingPunct="1">
              <a:lnSpc>
                <a:spcPct val="100000"/>
              </a:lnSpc>
              <a:spcBef>
                <a:spcPts val="0"/>
              </a:spcBef>
              <a:spcAft>
                <a:spcPts val="0"/>
              </a:spcAft>
              <a:buClrTx/>
              <a:buSzTx/>
              <a:buFontTx/>
              <a:buNone/>
              <a:tabLst/>
              <a:defRPr/>
            </a:pPr>
            <a:r>
              <a:rPr lang="en-US" dirty="0"/>
              <a:t>Refer to the Request for Proposals posting in the TxDOT Procurement Portal for the final precluded list of firms. Some could change.</a:t>
            </a:r>
          </a:p>
          <a:p>
            <a:endParaRPr lang="en-US" dirty="0"/>
          </a:p>
        </p:txBody>
      </p:sp>
      <p:sp>
        <p:nvSpPr>
          <p:cNvPr id="4" name="Slide Number Placeholder 3"/>
          <p:cNvSpPr>
            <a:spLocks noGrp="1"/>
          </p:cNvSpPr>
          <p:nvPr>
            <p:ph type="sldNum" sz="quarter" idx="5"/>
          </p:nvPr>
        </p:nvSpPr>
        <p:spPr/>
        <p:txBody>
          <a:bodyPr/>
          <a:lstStyle/>
          <a:p>
            <a:fld id="{731C783B-4AC7-F543-9503-53DDD025DBBC}" type="slidenum">
              <a:rPr lang="en-US" smtClean="0"/>
              <a:t>20</a:t>
            </a:fld>
            <a:endParaRPr lang="en-US" dirty="0"/>
          </a:p>
        </p:txBody>
      </p:sp>
    </p:spTree>
    <p:extLst>
      <p:ext uri="{BB962C8B-B14F-4D97-AF65-F5344CB8AC3E}">
        <p14:creationId xmlns:p14="http://schemas.microsoft.com/office/powerpoint/2010/main" val="4623654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31C783B-4AC7-F543-9503-53DDD025DBBC}" type="slidenum">
              <a:rPr lang="en-US" smtClean="0"/>
              <a:t>21</a:t>
            </a:fld>
            <a:endParaRPr lang="en-US" dirty="0"/>
          </a:p>
        </p:txBody>
      </p:sp>
    </p:spTree>
    <p:extLst>
      <p:ext uri="{BB962C8B-B14F-4D97-AF65-F5344CB8AC3E}">
        <p14:creationId xmlns:p14="http://schemas.microsoft.com/office/powerpoint/2010/main" val="30810692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31C783B-4AC7-F543-9503-53DDD025DBBC}" type="slidenum">
              <a:rPr lang="en-US" smtClean="0"/>
              <a:t>22</a:t>
            </a:fld>
            <a:endParaRPr lang="en-US" dirty="0"/>
          </a:p>
        </p:txBody>
      </p:sp>
    </p:spTree>
    <p:extLst>
      <p:ext uri="{BB962C8B-B14F-4D97-AF65-F5344CB8AC3E}">
        <p14:creationId xmlns:p14="http://schemas.microsoft.com/office/powerpoint/2010/main" val="28700991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31C783B-4AC7-F543-9503-53DDD025DBBC}" type="slidenum">
              <a:rPr lang="en-US" smtClean="0"/>
              <a:t>23</a:t>
            </a:fld>
            <a:endParaRPr lang="en-US" dirty="0"/>
          </a:p>
        </p:txBody>
      </p:sp>
    </p:spTree>
    <p:extLst>
      <p:ext uri="{BB962C8B-B14F-4D97-AF65-F5344CB8AC3E}">
        <p14:creationId xmlns:p14="http://schemas.microsoft.com/office/powerpoint/2010/main" val="14661098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31C783B-4AC7-F543-9503-53DDD025DBBC}" type="slidenum">
              <a:rPr lang="en-US" smtClean="0"/>
              <a:t>24</a:t>
            </a:fld>
            <a:endParaRPr lang="en-US"/>
          </a:p>
        </p:txBody>
      </p:sp>
    </p:spTree>
    <p:extLst>
      <p:ext uri="{BB962C8B-B14F-4D97-AF65-F5344CB8AC3E}">
        <p14:creationId xmlns:p14="http://schemas.microsoft.com/office/powerpoint/2010/main" val="41305018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FEDA06-978D-13F9-C03D-3656400492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BEF158-E979-8517-5D53-B5600AEB727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3C28058-D10E-9D14-5943-C779546B198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BC21D4F-DA7A-93C3-453F-AA962AFBD78E}"/>
              </a:ext>
            </a:extLst>
          </p:cNvPr>
          <p:cNvSpPr>
            <a:spLocks noGrp="1"/>
          </p:cNvSpPr>
          <p:nvPr>
            <p:ph type="sldNum" sz="quarter" idx="5"/>
          </p:nvPr>
        </p:nvSpPr>
        <p:spPr/>
        <p:txBody>
          <a:bodyPr/>
          <a:lstStyle/>
          <a:p>
            <a:fld id="{731C783B-4AC7-F543-9503-53DDD025DBBC}" type="slidenum">
              <a:rPr lang="en-US" smtClean="0"/>
              <a:t>25</a:t>
            </a:fld>
            <a:endParaRPr lang="en-US"/>
          </a:p>
        </p:txBody>
      </p:sp>
    </p:spTree>
    <p:extLst>
      <p:ext uri="{BB962C8B-B14F-4D97-AF65-F5344CB8AC3E}">
        <p14:creationId xmlns:p14="http://schemas.microsoft.com/office/powerpoint/2010/main" val="26675164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685983" rtl="0" eaLnBrk="1" fontAlgn="auto" latinLnBrk="0" hangingPunct="1">
              <a:lnSpc>
                <a:spcPct val="100000"/>
              </a:lnSpc>
              <a:spcBef>
                <a:spcPts val="0"/>
              </a:spcBef>
              <a:spcAft>
                <a:spcPts val="0"/>
              </a:spcAft>
              <a:buClrTx/>
              <a:buSzTx/>
              <a:buFontTx/>
              <a:buNone/>
              <a:tabLst/>
              <a:defRPr/>
            </a:pPr>
            <a:endParaRPr lang="en-US" sz="900" kern="1200" dirty="0">
              <a:solidFill>
                <a:schemeClr val="tx1"/>
              </a:solidFill>
              <a:effectLst/>
              <a:latin typeface="+mn-lt"/>
              <a:ea typeface="Calibri"/>
              <a:cs typeface="Calibri"/>
            </a:endParaRPr>
          </a:p>
          <a:p>
            <a:r>
              <a:rPr lang="en-US" dirty="0"/>
              <a:t>Schematic and environmental complete. Environmentally cleared July 2023.</a:t>
            </a:r>
          </a:p>
        </p:txBody>
      </p:sp>
      <p:sp>
        <p:nvSpPr>
          <p:cNvPr id="4" name="Slide Number Placeholder 3"/>
          <p:cNvSpPr>
            <a:spLocks noGrp="1"/>
          </p:cNvSpPr>
          <p:nvPr>
            <p:ph type="sldNum" sz="quarter" idx="5"/>
          </p:nvPr>
        </p:nvSpPr>
        <p:spPr/>
        <p:txBody>
          <a:bodyPr/>
          <a:lstStyle/>
          <a:p>
            <a:fld id="{731C783B-4AC7-F543-9503-53DDD025DBBC}" type="slidenum">
              <a:rPr lang="en-US" smtClean="0"/>
              <a:t>26</a:t>
            </a:fld>
            <a:endParaRPr lang="en-US"/>
          </a:p>
        </p:txBody>
      </p:sp>
    </p:spTree>
    <p:extLst>
      <p:ext uri="{BB962C8B-B14F-4D97-AF65-F5344CB8AC3E}">
        <p14:creationId xmlns:p14="http://schemas.microsoft.com/office/powerpoint/2010/main" val="34465581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C744B6-4FAE-2E9D-B467-103CDE0604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8C3BDB-3867-1A4F-0DEC-7DAB30F02CB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45675EB-3040-44C7-37E6-4E95F2BD8F19}"/>
              </a:ext>
            </a:extLst>
          </p:cNvPr>
          <p:cNvSpPr>
            <a:spLocks noGrp="1"/>
          </p:cNvSpPr>
          <p:nvPr>
            <p:ph type="body" idx="1"/>
          </p:nvPr>
        </p:nvSpPr>
        <p:spPr/>
        <p:txBody>
          <a:bodyPr/>
          <a:lstStyle/>
          <a:p>
            <a:pPr marL="0" marR="0" lvl="0" indent="0" algn="l" defTabSz="685983" rtl="0" eaLnBrk="1" fontAlgn="auto" latinLnBrk="0" hangingPunct="1">
              <a:lnSpc>
                <a:spcPct val="100000"/>
              </a:lnSpc>
              <a:spcBef>
                <a:spcPts val="0"/>
              </a:spcBef>
              <a:spcAft>
                <a:spcPts val="0"/>
              </a:spcAft>
              <a:buClrTx/>
              <a:buSzTx/>
              <a:buFontTx/>
              <a:buNone/>
              <a:tabLst/>
              <a:defRPr/>
            </a:pPr>
            <a:endParaRPr lang="en-US" sz="900" kern="1200" dirty="0">
              <a:solidFill>
                <a:schemeClr val="tx1"/>
              </a:solidFill>
              <a:effectLst/>
              <a:latin typeface="+mn-lt"/>
              <a:ea typeface="Calibri"/>
              <a:cs typeface="Calibri"/>
            </a:endParaRPr>
          </a:p>
        </p:txBody>
      </p:sp>
      <p:sp>
        <p:nvSpPr>
          <p:cNvPr id="4" name="Slide Number Placeholder 3">
            <a:extLst>
              <a:ext uri="{FF2B5EF4-FFF2-40B4-BE49-F238E27FC236}">
                <a16:creationId xmlns:a16="http://schemas.microsoft.com/office/drawing/2014/main" id="{DE13446E-CF2F-507B-B125-BE1AB5F5E207}"/>
              </a:ext>
            </a:extLst>
          </p:cNvPr>
          <p:cNvSpPr>
            <a:spLocks noGrp="1"/>
          </p:cNvSpPr>
          <p:nvPr>
            <p:ph type="sldNum" sz="quarter" idx="5"/>
          </p:nvPr>
        </p:nvSpPr>
        <p:spPr/>
        <p:txBody>
          <a:bodyPr/>
          <a:lstStyle/>
          <a:p>
            <a:fld id="{731C783B-4AC7-F543-9503-53DDD025DBBC}" type="slidenum">
              <a:rPr lang="en-US" smtClean="0"/>
              <a:t>27</a:t>
            </a:fld>
            <a:endParaRPr lang="en-US"/>
          </a:p>
        </p:txBody>
      </p:sp>
    </p:spTree>
    <p:extLst>
      <p:ext uri="{BB962C8B-B14F-4D97-AF65-F5344CB8AC3E}">
        <p14:creationId xmlns:p14="http://schemas.microsoft.com/office/powerpoint/2010/main" val="36397430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chemeClr val="tx1">
                  <a:lumMod val="75000"/>
                  <a:lumOff val="25000"/>
                </a:schemeClr>
              </a:solidFill>
            </a:endParaRPr>
          </a:p>
          <a:p>
            <a:endParaRPr lang="en-US" dirty="0">
              <a:solidFill>
                <a:schemeClr val="tx1">
                  <a:lumMod val="75000"/>
                  <a:lumOff val="25000"/>
                </a:schemeClr>
              </a:solidFill>
            </a:endParaRPr>
          </a:p>
        </p:txBody>
      </p:sp>
    </p:spTree>
    <p:extLst>
      <p:ext uri="{BB962C8B-B14F-4D97-AF65-F5344CB8AC3E}">
        <p14:creationId xmlns:p14="http://schemas.microsoft.com/office/powerpoint/2010/main" val="24480053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EF4174-5B70-CE45-1B69-D58EBB71AC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F61836-9FE6-3699-1C40-12F80B59A2F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A815284-FD71-A112-CA6D-5017471E3A00}"/>
              </a:ext>
            </a:extLst>
          </p:cNvPr>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chemeClr val="tx1">
                  <a:lumMod val="75000"/>
                  <a:lumOff val="25000"/>
                </a:schemeClr>
              </a:solidFill>
            </a:endParaRPr>
          </a:p>
          <a:p>
            <a:endParaRPr lang="en-US" dirty="0">
              <a:solidFill>
                <a:schemeClr val="tx1">
                  <a:lumMod val="75000"/>
                  <a:lumOff val="25000"/>
                </a:schemeClr>
              </a:solidFill>
            </a:endParaRPr>
          </a:p>
        </p:txBody>
      </p:sp>
    </p:spTree>
    <p:extLst>
      <p:ext uri="{BB962C8B-B14F-4D97-AF65-F5344CB8AC3E}">
        <p14:creationId xmlns:p14="http://schemas.microsoft.com/office/powerpoint/2010/main" val="22207433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3CB235-BF65-EF17-9AC2-CB2596E405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46AF1D-532D-E17B-7F86-51528078987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48D532D-86E7-AEA9-4DB3-552CD7EF085D}"/>
              </a:ext>
            </a:extLst>
          </p:cNvPr>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chemeClr val="tx1">
                  <a:lumMod val="75000"/>
                  <a:lumOff val="25000"/>
                </a:schemeClr>
              </a:solidFill>
            </a:endParaRPr>
          </a:p>
          <a:p>
            <a:endParaRPr lang="en-US" dirty="0">
              <a:solidFill>
                <a:schemeClr val="tx1">
                  <a:lumMod val="75000"/>
                  <a:lumOff val="25000"/>
                </a:schemeClr>
              </a:solidFill>
            </a:endParaRPr>
          </a:p>
        </p:txBody>
      </p:sp>
    </p:spTree>
    <p:extLst>
      <p:ext uri="{BB962C8B-B14F-4D97-AF65-F5344CB8AC3E}">
        <p14:creationId xmlns:p14="http://schemas.microsoft.com/office/powerpoint/2010/main" val="77329490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3DD019-7043-6E7E-5063-9FC781A20D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121671-4646-14A1-6868-86A8DCD439C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F83C55E-F1FE-4214-FC61-5017BA73419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Discuss a little about the configuration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Tree>
    <p:extLst>
      <p:ext uri="{BB962C8B-B14F-4D97-AF65-F5344CB8AC3E}">
        <p14:creationId xmlns:p14="http://schemas.microsoft.com/office/powerpoint/2010/main" val="360895643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3A0A4A-3888-7D00-8E8C-8E3705F3EF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EDABFE-B781-50AA-6B48-5950D876FA9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B3E6CD3-900D-6D95-4CF8-F69EC354DC4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Discuss a little about the configuration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Tree>
    <p:extLst>
      <p:ext uri="{BB962C8B-B14F-4D97-AF65-F5344CB8AC3E}">
        <p14:creationId xmlns:p14="http://schemas.microsoft.com/office/powerpoint/2010/main" val="351389875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4E820B-12B2-21A0-528B-80BF654079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7AB03E-01A2-2C96-3A83-2ADEE11ED3B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4997292-3092-470E-26D9-444834AF1A5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Discuss a little about the configuration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Tree>
    <p:extLst>
      <p:ext uri="{BB962C8B-B14F-4D97-AF65-F5344CB8AC3E}">
        <p14:creationId xmlns:p14="http://schemas.microsoft.com/office/powerpoint/2010/main" val="274860208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DBE69-7F8F-DC0B-7B61-DD9975C656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93120A-A464-4D94-CCC3-1E196EDBB06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316AD2F-96CF-316A-1FE2-BE33394D33B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Discuss a little about the configuration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Tree>
    <p:extLst>
      <p:ext uri="{BB962C8B-B14F-4D97-AF65-F5344CB8AC3E}">
        <p14:creationId xmlns:p14="http://schemas.microsoft.com/office/powerpoint/2010/main" val="196672125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52601C-082E-6F37-B6AD-796E14ECC5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7A7C53-926E-18FE-97DF-CD4AEFA61B2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4108F12-0F1F-CF7A-5884-356D9DFF949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Discuss a little about the configuration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Tree>
    <p:extLst>
      <p:ext uri="{BB962C8B-B14F-4D97-AF65-F5344CB8AC3E}">
        <p14:creationId xmlns:p14="http://schemas.microsoft.com/office/powerpoint/2010/main" val="71257281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solidFill>
                  <a:srgbClr val="FF0000"/>
                </a:solidFill>
                <a:highlight>
                  <a:srgbClr val="FFFF00"/>
                </a:highlight>
              </a:rPr>
              <a:t>The deadline for questions is to allow questions and answers corresponding to this presentation to be posted.</a:t>
            </a:r>
          </a:p>
          <a:p>
            <a:r>
              <a:rPr lang="en-US" dirty="0">
                <a:solidFill>
                  <a:srgbClr val="FF0000"/>
                </a:solidFill>
                <a:highlight>
                  <a:srgbClr val="FFFF00"/>
                </a:highlight>
              </a:rPr>
              <a:t>There will be another opportunity after the RFP posting.</a:t>
            </a:r>
          </a:p>
          <a:p>
            <a:r>
              <a:rPr lang="en-US" dirty="0">
                <a:solidFill>
                  <a:srgbClr val="FF0000"/>
                </a:solidFill>
                <a:highlight>
                  <a:srgbClr val="FFFF00"/>
                </a:highlight>
              </a:rPr>
              <a:t>Look for postings in the TxDOT Procurement Portal</a:t>
            </a:r>
          </a:p>
          <a:p>
            <a:pPr marL="0" marR="0" lvl="0" indent="0" algn="l" defTabSz="685983" rtl="0" eaLnBrk="1" fontAlgn="auto" latinLnBrk="0" hangingPunct="1">
              <a:lnSpc>
                <a:spcPct val="100000"/>
              </a:lnSpc>
              <a:spcBef>
                <a:spcPts val="0"/>
              </a:spcBef>
              <a:spcAft>
                <a:spcPts val="0"/>
              </a:spcAft>
              <a:buClrTx/>
              <a:buSzTx/>
              <a:buFontTx/>
              <a:buNone/>
              <a:tabLst/>
              <a:defRPr/>
            </a:pPr>
            <a:r>
              <a:rPr lang="en-US" dirty="0">
                <a:solidFill>
                  <a:srgbClr val="FF0000"/>
                </a:solidFill>
                <a:highlight>
                  <a:srgbClr val="FFFF00"/>
                </a:highlight>
              </a:rPr>
              <a:t>RFP documents and any additional project documents (Schematic, environmental document, 95% plan set for Phase 1, and 90% plan set for Phase 2 &amp; 3) will be posted in Procurement Portal. </a:t>
            </a:r>
            <a:endParaRPr lang="en-US" dirty="0"/>
          </a:p>
          <a:p>
            <a:r>
              <a:rPr lang="en-US" dirty="0"/>
              <a:t>That is all for the Pre-RFP Presentation. Thank you all for joining!</a:t>
            </a:r>
          </a:p>
          <a:p>
            <a:r>
              <a:rPr lang="en-US" dirty="0"/>
              <a:t>Be safe and well</a:t>
            </a:r>
          </a:p>
          <a:p>
            <a:endParaRPr lang="en-US" dirty="0"/>
          </a:p>
        </p:txBody>
      </p:sp>
      <p:sp>
        <p:nvSpPr>
          <p:cNvPr id="4" name="Slide Number Placeholder 3"/>
          <p:cNvSpPr>
            <a:spLocks noGrp="1"/>
          </p:cNvSpPr>
          <p:nvPr>
            <p:ph type="sldNum" sz="quarter" idx="5"/>
          </p:nvPr>
        </p:nvSpPr>
        <p:spPr/>
        <p:txBody>
          <a:bodyPr/>
          <a:lstStyle/>
          <a:p>
            <a:fld id="{731C783B-4AC7-F543-9503-53DDD025DBBC}" type="slidenum">
              <a:rPr lang="en-US" smtClean="0"/>
              <a:t>38</a:t>
            </a:fld>
            <a:endParaRPr lang="en-US" dirty="0"/>
          </a:p>
        </p:txBody>
      </p:sp>
    </p:spTree>
    <p:extLst>
      <p:ext uri="{BB962C8B-B14F-4D97-AF65-F5344CB8AC3E}">
        <p14:creationId xmlns:p14="http://schemas.microsoft.com/office/powerpoint/2010/main" val="16634067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tm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WITH Image and Subtit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AF14AA4-436D-6C64-B544-ADC317BC64F4}"/>
              </a:ext>
            </a:extLst>
          </p:cNvPr>
          <p:cNvSpPr>
            <a:spLocks/>
          </p:cNvSpPr>
          <p:nvPr userDrawn="1"/>
        </p:nvSpPr>
        <p:spPr>
          <a:xfrm>
            <a:off x="-9145" y="3719938"/>
            <a:ext cx="9162288" cy="1436049"/>
          </a:xfrm>
          <a:prstGeom prst="rect">
            <a:avLst/>
          </a:prstGeom>
          <a:gradFill flip="none" rotWithShape="1">
            <a:gsLst>
              <a:gs pos="0">
                <a:srgbClr val="0057A8">
                  <a:lumMod val="61100"/>
                </a:srgbClr>
              </a:gs>
              <a:gs pos="100000">
                <a:srgbClr val="0057A8"/>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Arial" pitchFamily="34" charset="0"/>
              <a:cs typeface="Arial" pitchFamily="34" charset="0"/>
            </a:endParaRPr>
          </a:p>
        </p:txBody>
      </p:sp>
      <p:sp>
        <p:nvSpPr>
          <p:cNvPr id="2" name="Title 1"/>
          <p:cNvSpPr>
            <a:spLocks noGrp="1"/>
          </p:cNvSpPr>
          <p:nvPr>
            <p:ph type="ctrTitle"/>
          </p:nvPr>
        </p:nvSpPr>
        <p:spPr>
          <a:xfrm>
            <a:off x="457200" y="4039737"/>
            <a:ext cx="6665976" cy="475701"/>
          </a:xfrm>
          <a:prstGeom prst="rect">
            <a:avLst/>
          </a:prstGeom>
        </p:spPr>
        <p:txBody>
          <a:bodyPr wrap="none" lIns="0" tIns="0" rIns="0" bIns="0" anchor="b">
            <a:noAutofit/>
          </a:bodyPr>
          <a:lstStyle>
            <a:lvl1pPr algn="l">
              <a:lnSpc>
                <a:spcPct val="100000"/>
              </a:lnSpc>
              <a:defRPr sz="2400" b="1">
                <a:solidFill>
                  <a:schemeClr val="bg1"/>
                </a:solidFill>
              </a:defRPr>
            </a:lvl1pPr>
          </a:lstStyle>
          <a:p>
            <a:r>
              <a:rPr lang="en-US"/>
              <a:t>Click to edit Master title style</a:t>
            </a:r>
            <a:endParaRPr lang="en-US" dirty="0"/>
          </a:p>
        </p:txBody>
      </p:sp>
      <p:sp>
        <p:nvSpPr>
          <p:cNvPr id="3" name="Subtitle 2"/>
          <p:cNvSpPr>
            <a:spLocks noGrp="1"/>
          </p:cNvSpPr>
          <p:nvPr>
            <p:ph type="subTitle" idx="1"/>
          </p:nvPr>
        </p:nvSpPr>
        <p:spPr>
          <a:xfrm>
            <a:off x="457200" y="4537122"/>
            <a:ext cx="6665976" cy="228600"/>
          </a:xfrm>
          <a:prstGeom prst="rect">
            <a:avLst/>
          </a:prstGeom>
        </p:spPr>
        <p:txBody>
          <a:bodyPr wrap="none" lIns="0" tIns="0" rIns="0" bIns="0">
            <a:noAutofit/>
          </a:bodyPr>
          <a:lstStyle>
            <a:lvl1pPr marL="0" indent="0" algn="l">
              <a:lnSpc>
                <a:spcPct val="100000"/>
              </a:lnSpc>
              <a:buNone/>
              <a:defRPr sz="1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pic>
        <p:nvPicPr>
          <p:cNvPr id="8" name="Picture 7">
            <a:extLst>
              <a:ext uri="{FF2B5EF4-FFF2-40B4-BE49-F238E27FC236}">
                <a16:creationId xmlns:a16="http://schemas.microsoft.com/office/drawing/2014/main" id="{4BA7821B-A887-DC06-2115-588BAB4C78A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55842" y="3977239"/>
            <a:ext cx="968319" cy="625984"/>
          </a:xfrm>
          <a:prstGeom prst="rect">
            <a:avLst/>
          </a:prstGeom>
        </p:spPr>
      </p:pic>
      <p:sp>
        <p:nvSpPr>
          <p:cNvPr id="9" name="Subtitle 2">
            <a:extLst>
              <a:ext uri="{FF2B5EF4-FFF2-40B4-BE49-F238E27FC236}">
                <a16:creationId xmlns:a16="http://schemas.microsoft.com/office/drawing/2014/main" id="{0ADA73D4-6F66-7F18-E5F2-004660395239}"/>
              </a:ext>
            </a:extLst>
          </p:cNvPr>
          <p:cNvSpPr txBox="1">
            <a:spLocks/>
          </p:cNvSpPr>
          <p:nvPr userDrawn="1"/>
        </p:nvSpPr>
        <p:spPr>
          <a:xfrm>
            <a:off x="7250176" y="4728170"/>
            <a:ext cx="1436624" cy="170516"/>
          </a:xfrm>
          <a:prstGeom prst="rect">
            <a:avLst/>
          </a:prstGeom>
          <a:noFill/>
        </p:spPr>
        <p:txBody>
          <a:bodyPr vert="horz" wrap="none" lIns="0" tIns="0" rIns="0" bIns="0" rtlCol="0" anchor="b" anchorCtr="0">
            <a:noAutofit/>
          </a:bodyPr>
          <a:lstStyle>
            <a:lvl1pPr marL="0" indent="0" algn="l" defTabSz="914400" rtl="0" eaLnBrk="1" latinLnBrk="0" hangingPunct="1">
              <a:spcBef>
                <a:spcPts val="0"/>
              </a:spcBef>
              <a:spcAft>
                <a:spcPts val="600"/>
              </a:spcAft>
              <a:buClr>
                <a:srgbClr val="205588"/>
              </a:buClr>
              <a:buFont typeface="Wingdings" pitchFamily="2" charset="2"/>
              <a:buNone/>
              <a:defRPr kumimoji="0" lang="en-US" sz="2000" b="0" i="0" u="none" strike="noStrike" kern="1200" cap="none" spc="0" normalizeH="0" baseline="0" noProof="0" dirty="0" smtClean="0">
                <a:ln>
                  <a:noFill/>
                </a:ln>
                <a:solidFill>
                  <a:schemeClr val="tx1">
                    <a:lumMod val="75000"/>
                    <a:lumOff val="25000"/>
                  </a:schemeClr>
                </a:solidFill>
                <a:effectLst/>
                <a:uLnTx/>
                <a:uFillTx/>
                <a:latin typeface="Franklin Gothic Medium Cond" panose="020B0606030402020204" pitchFamily="34" charset="0"/>
                <a:ea typeface="+mn-ea"/>
                <a:cs typeface="Arial" pitchFamily="34" charset="0"/>
              </a:defRPr>
            </a:lvl1pPr>
            <a:lvl2pPr marL="457200" indent="0" algn="ctr" defTabSz="914400" rtl="0" eaLnBrk="1" latinLnBrk="0" hangingPunct="1">
              <a:spcBef>
                <a:spcPts val="0"/>
              </a:spcBef>
              <a:spcAft>
                <a:spcPts val="600"/>
              </a:spcAft>
              <a:buClr>
                <a:srgbClr val="205588"/>
              </a:buClr>
              <a:buFont typeface="Franklin Gothic Book" panose="020B0503020102020204" pitchFamily="34" charset="0"/>
              <a:buNone/>
              <a:defRPr sz="2000" kern="1200">
                <a:solidFill>
                  <a:schemeClr val="tx1">
                    <a:tint val="75000"/>
                  </a:schemeClr>
                </a:solidFill>
                <a:latin typeface="Franklin Gothic Book" pitchFamily="34" charset="0"/>
                <a:ea typeface="+mn-ea"/>
                <a:cs typeface="+mn-cs"/>
              </a:defRPr>
            </a:lvl2pPr>
            <a:lvl3pPr marL="914400" indent="0" algn="ctr" defTabSz="914400" rtl="0" eaLnBrk="1" latinLnBrk="0" hangingPunct="1">
              <a:spcBef>
                <a:spcPts val="0"/>
              </a:spcBef>
              <a:spcAft>
                <a:spcPts val="600"/>
              </a:spcAft>
              <a:buClr>
                <a:srgbClr val="205588"/>
              </a:buClr>
              <a:buFont typeface="Arial" pitchFamily="34" charset="0"/>
              <a:buNone/>
              <a:defRPr sz="2000" kern="1200">
                <a:solidFill>
                  <a:schemeClr val="tx1">
                    <a:tint val="75000"/>
                  </a:schemeClr>
                </a:solidFill>
                <a:latin typeface="Franklin Gothic Book" pitchFamily="34" charset="0"/>
                <a:ea typeface="+mn-ea"/>
                <a:cs typeface="+mn-cs"/>
              </a:defRPr>
            </a:lvl3pPr>
            <a:lvl4pPr marL="1371600" indent="0" algn="ctr" defTabSz="914400" rtl="0" eaLnBrk="1" latinLnBrk="0" hangingPunct="1">
              <a:spcBef>
                <a:spcPts val="0"/>
              </a:spcBef>
              <a:spcAft>
                <a:spcPts val="600"/>
              </a:spcAft>
              <a:buClr>
                <a:srgbClr val="205588"/>
              </a:buClr>
              <a:buFont typeface="Franklin Gothic Book" panose="020B0503020102020204" pitchFamily="34" charset="0"/>
              <a:buNone/>
              <a:defRPr sz="2000" kern="1200">
                <a:solidFill>
                  <a:schemeClr val="tx1">
                    <a:tint val="75000"/>
                  </a:schemeClr>
                </a:solidFill>
                <a:latin typeface="Franklin Gothic Book" pitchFamily="34" charset="0"/>
                <a:ea typeface="+mn-ea"/>
                <a:cs typeface="+mn-cs"/>
              </a:defRPr>
            </a:lvl4pPr>
            <a:lvl5pPr marL="1828800" indent="0" algn="ctr" defTabSz="914400" rtl="0" eaLnBrk="1" latinLnBrk="0" hangingPunct="1">
              <a:spcBef>
                <a:spcPts val="0"/>
              </a:spcBef>
              <a:spcAft>
                <a:spcPts val="600"/>
              </a:spcAft>
              <a:buClr>
                <a:srgbClr val="205588"/>
              </a:buClr>
              <a:buFont typeface="Arial" pitchFamily="34" charset="0"/>
              <a:buNone/>
              <a:defRPr sz="2000" kern="1200">
                <a:solidFill>
                  <a:schemeClr val="tx1">
                    <a:tint val="75000"/>
                  </a:schemeClr>
                </a:solidFill>
                <a:latin typeface="Franklin Gothic Book" pitchFamily="34" charset="0"/>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r"/>
            <a:fld id="{11387ACB-94C1-7B4A-B2CF-72E6FB9CDF26}" type="datetime4">
              <a:rPr lang="en-US" sz="1000" smtClean="0">
                <a:solidFill>
                  <a:schemeClr val="bg1"/>
                </a:solidFill>
                <a:latin typeface="+mn-lt"/>
                <a:ea typeface="Verdana" panose="020B0604030504040204" pitchFamily="34" charset="0"/>
                <a:cs typeface="Verdana" panose="020B0604030504040204" pitchFamily="34" charset="0"/>
              </a:rPr>
              <a:t>September 4, 2026</a:t>
            </a:fld>
            <a:endParaRPr lang="en-US" sz="1000" dirty="0">
              <a:solidFill>
                <a:srgbClr val="BCE7FD"/>
              </a:solidFill>
              <a:latin typeface="+mn-lt"/>
            </a:endParaRPr>
          </a:p>
        </p:txBody>
      </p:sp>
      <p:cxnSp>
        <p:nvCxnSpPr>
          <p:cNvPr id="10" name="Straight Connector 9">
            <a:extLst>
              <a:ext uri="{FF2B5EF4-FFF2-40B4-BE49-F238E27FC236}">
                <a16:creationId xmlns:a16="http://schemas.microsoft.com/office/drawing/2014/main" id="{7ECAF199-AE96-F9A3-21D5-1A4B51244BDC}"/>
              </a:ext>
            </a:extLst>
          </p:cNvPr>
          <p:cNvCxnSpPr>
            <a:cxnSpLocks/>
          </p:cNvCxnSpPr>
          <p:nvPr userDrawn="1"/>
        </p:nvCxnSpPr>
        <p:spPr>
          <a:xfrm>
            <a:off x="-9144" y="3719938"/>
            <a:ext cx="9162288" cy="0"/>
          </a:xfrm>
          <a:prstGeom prst="line">
            <a:avLst/>
          </a:prstGeom>
          <a:ln w="38100">
            <a:solidFill>
              <a:srgbClr val="D90D0D"/>
            </a:solidFill>
          </a:ln>
        </p:spPr>
        <p:style>
          <a:lnRef idx="2">
            <a:schemeClr val="accent1"/>
          </a:lnRef>
          <a:fillRef idx="0">
            <a:schemeClr val="accent1"/>
          </a:fillRef>
          <a:effectRef idx="1">
            <a:schemeClr val="accent1"/>
          </a:effectRef>
          <a:fontRef idx="minor">
            <a:schemeClr val="tx1"/>
          </a:fontRef>
        </p:style>
      </p:cxnSp>
      <p:sp>
        <p:nvSpPr>
          <p:cNvPr id="6" name="Picture Placeholder 5">
            <a:extLst>
              <a:ext uri="{FF2B5EF4-FFF2-40B4-BE49-F238E27FC236}">
                <a16:creationId xmlns:a16="http://schemas.microsoft.com/office/drawing/2014/main" id="{9297D681-6979-610D-1988-DD7437905422}"/>
              </a:ext>
            </a:extLst>
          </p:cNvPr>
          <p:cNvSpPr>
            <a:spLocks noGrp="1"/>
          </p:cNvSpPr>
          <p:nvPr>
            <p:ph type="pic" sz="quarter" idx="10"/>
          </p:nvPr>
        </p:nvSpPr>
        <p:spPr>
          <a:xfrm>
            <a:off x="-9525" y="-9144"/>
            <a:ext cx="9163050" cy="3712464"/>
          </a:xfrm>
        </p:spPr>
        <p:txBody>
          <a:bodyPr/>
          <a:lstStyle/>
          <a:p>
            <a:r>
              <a:rPr lang="en-US" dirty="0"/>
              <a:t>Click icon to add picture</a:t>
            </a:r>
          </a:p>
        </p:txBody>
      </p:sp>
    </p:spTree>
    <p:extLst>
      <p:ext uri="{BB962C8B-B14F-4D97-AF65-F5344CB8AC3E}">
        <p14:creationId xmlns:p14="http://schemas.microsoft.com/office/powerpoint/2010/main" val="5895478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WITH Image and Longer Tit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AF14AA4-436D-6C64-B544-ADC317BC64F4}"/>
              </a:ext>
            </a:extLst>
          </p:cNvPr>
          <p:cNvSpPr>
            <a:spLocks/>
          </p:cNvSpPr>
          <p:nvPr userDrawn="1"/>
        </p:nvSpPr>
        <p:spPr>
          <a:xfrm>
            <a:off x="-9145" y="3719938"/>
            <a:ext cx="9162288" cy="1436049"/>
          </a:xfrm>
          <a:prstGeom prst="rect">
            <a:avLst/>
          </a:prstGeom>
          <a:gradFill flip="none" rotWithShape="1">
            <a:gsLst>
              <a:gs pos="0">
                <a:srgbClr val="0057A8">
                  <a:lumMod val="61100"/>
                </a:srgbClr>
              </a:gs>
              <a:gs pos="100000">
                <a:srgbClr val="0057A8"/>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algn="ctr"/>
            <a:endParaRPr lang="en-US" sz="1200" dirty="0">
              <a:latin typeface="Arial" pitchFamily="34" charset="0"/>
              <a:cs typeface="Arial" pitchFamily="34" charset="0"/>
            </a:endParaRPr>
          </a:p>
        </p:txBody>
      </p:sp>
      <p:cxnSp>
        <p:nvCxnSpPr>
          <p:cNvPr id="10" name="Straight Connector 9">
            <a:extLst>
              <a:ext uri="{FF2B5EF4-FFF2-40B4-BE49-F238E27FC236}">
                <a16:creationId xmlns:a16="http://schemas.microsoft.com/office/drawing/2014/main" id="{7ECAF199-AE96-F9A3-21D5-1A4B51244BDC}"/>
              </a:ext>
            </a:extLst>
          </p:cNvPr>
          <p:cNvCxnSpPr>
            <a:cxnSpLocks/>
          </p:cNvCxnSpPr>
          <p:nvPr userDrawn="1"/>
        </p:nvCxnSpPr>
        <p:spPr>
          <a:xfrm>
            <a:off x="-9144" y="3719938"/>
            <a:ext cx="9162288" cy="0"/>
          </a:xfrm>
          <a:prstGeom prst="line">
            <a:avLst/>
          </a:prstGeom>
          <a:ln w="38100">
            <a:solidFill>
              <a:srgbClr val="D90D0D"/>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ctrTitle"/>
          </p:nvPr>
        </p:nvSpPr>
        <p:spPr>
          <a:xfrm>
            <a:off x="457200" y="4014216"/>
            <a:ext cx="6665976" cy="841248"/>
          </a:xfrm>
          <a:prstGeom prst="rect">
            <a:avLst/>
          </a:prstGeom>
        </p:spPr>
        <p:txBody>
          <a:bodyPr wrap="square" lIns="0" tIns="0" rIns="0" bIns="0" anchor="ctr" anchorCtr="0">
            <a:noAutofit/>
          </a:bodyPr>
          <a:lstStyle>
            <a:lvl1pPr algn="l">
              <a:defRPr sz="2400" b="1">
                <a:solidFill>
                  <a:schemeClr val="bg1"/>
                </a:solidFill>
              </a:defRPr>
            </a:lvl1pPr>
          </a:lstStyle>
          <a:p>
            <a:r>
              <a:rPr lang="en-US"/>
              <a:t>Click to edit Master title style</a:t>
            </a:r>
            <a:endParaRPr lang="en-US" dirty="0"/>
          </a:p>
        </p:txBody>
      </p:sp>
      <p:pic>
        <p:nvPicPr>
          <p:cNvPr id="8" name="Picture 7">
            <a:extLst>
              <a:ext uri="{FF2B5EF4-FFF2-40B4-BE49-F238E27FC236}">
                <a16:creationId xmlns:a16="http://schemas.microsoft.com/office/drawing/2014/main" id="{4BA7821B-A887-DC06-2115-588BAB4C78A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55842" y="3977239"/>
            <a:ext cx="968319" cy="625984"/>
          </a:xfrm>
          <a:prstGeom prst="rect">
            <a:avLst/>
          </a:prstGeom>
        </p:spPr>
      </p:pic>
      <p:sp>
        <p:nvSpPr>
          <p:cNvPr id="9" name="Subtitle 2">
            <a:extLst>
              <a:ext uri="{FF2B5EF4-FFF2-40B4-BE49-F238E27FC236}">
                <a16:creationId xmlns:a16="http://schemas.microsoft.com/office/drawing/2014/main" id="{0ADA73D4-6F66-7F18-E5F2-004660395239}"/>
              </a:ext>
            </a:extLst>
          </p:cNvPr>
          <p:cNvSpPr txBox="1">
            <a:spLocks/>
          </p:cNvSpPr>
          <p:nvPr userDrawn="1"/>
        </p:nvSpPr>
        <p:spPr>
          <a:xfrm>
            <a:off x="7250176" y="4728170"/>
            <a:ext cx="1436624" cy="170516"/>
          </a:xfrm>
          <a:prstGeom prst="rect">
            <a:avLst/>
          </a:prstGeom>
          <a:noFill/>
        </p:spPr>
        <p:txBody>
          <a:bodyPr vert="horz" wrap="none" lIns="0" tIns="0" rIns="0" bIns="0" rtlCol="0" anchor="b" anchorCtr="0">
            <a:noAutofit/>
          </a:bodyPr>
          <a:lstStyle>
            <a:lvl1pPr marL="0" indent="0" algn="l" defTabSz="914400" rtl="0" eaLnBrk="1" latinLnBrk="0" hangingPunct="1">
              <a:spcBef>
                <a:spcPts val="0"/>
              </a:spcBef>
              <a:spcAft>
                <a:spcPts val="600"/>
              </a:spcAft>
              <a:buClr>
                <a:srgbClr val="205588"/>
              </a:buClr>
              <a:buFont typeface="Wingdings" pitchFamily="2" charset="2"/>
              <a:buNone/>
              <a:defRPr kumimoji="0" lang="en-US" sz="2000" b="0" i="0" u="none" strike="noStrike" kern="1200" cap="none" spc="0" normalizeH="0" baseline="0" noProof="0" dirty="0" smtClean="0">
                <a:ln>
                  <a:noFill/>
                </a:ln>
                <a:solidFill>
                  <a:schemeClr val="tx1">
                    <a:lumMod val="75000"/>
                    <a:lumOff val="25000"/>
                  </a:schemeClr>
                </a:solidFill>
                <a:effectLst/>
                <a:uLnTx/>
                <a:uFillTx/>
                <a:latin typeface="Franklin Gothic Medium Cond" panose="020B0606030402020204" pitchFamily="34" charset="0"/>
                <a:ea typeface="+mn-ea"/>
                <a:cs typeface="Arial" pitchFamily="34" charset="0"/>
              </a:defRPr>
            </a:lvl1pPr>
            <a:lvl2pPr marL="457200" indent="0" algn="ctr" defTabSz="914400" rtl="0" eaLnBrk="1" latinLnBrk="0" hangingPunct="1">
              <a:spcBef>
                <a:spcPts val="0"/>
              </a:spcBef>
              <a:spcAft>
                <a:spcPts val="600"/>
              </a:spcAft>
              <a:buClr>
                <a:srgbClr val="205588"/>
              </a:buClr>
              <a:buFont typeface="Franklin Gothic Book" panose="020B0503020102020204" pitchFamily="34" charset="0"/>
              <a:buNone/>
              <a:defRPr sz="2000" kern="1200">
                <a:solidFill>
                  <a:schemeClr val="tx1">
                    <a:tint val="75000"/>
                  </a:schemeClr>
                </a:solidFill>
                <a:latin typeface="Franklin Gothic Book" pitchFamily="34" charset="0"/>
                <a:ea typeface="+mn-ea"/>
                <a:cs typeface="+mn-cs"/>
              </a:defRPr>
            </a:lvl2pPr>
            <a:lvl3pPr marL="914400" indent="0" algn="ctr" defTabSz="914400" rtl="0" eaLnBrk="1" latinLnBrk="0" hangingPunct="1">
              <a:spcBef>
                <a:spcPts val="0"/>
              </a:spcBef>
              <a:spcAft>
                <a:spcPts val="600"/>
              </a:spcAft>
              <a:buClr>
                <a:srgbClr val="205588"/>
              </a:buClr>
              <a:buFont typeface="Arial" pitchFamily="34" charset="0"/>
              <a:buNone/>
              <a:defRPr sz="2000" kern="1200">
                <a:solidFill>
                  <a:schemeClr val="tx1">
                    <a:tint val="75000"/>
                  </a:schemeClr>
                </a:solidFill>
                <a:latin typeface="Franklin Gothic Book" pitchFamily="34" charset="0"/>
                <a:ea typeface="+mn-ea"/>
                <a:cs typeface="+mn-cs"/>
              </a:defRPr>
            </a:lvl3pPr>
            <a:lvl4pPr marL="1371600" indent="0" algn="ctr" defTabSz="914400" rtl="0" eaLnBrk="1" latinLnBrk="0" hangingPunct="1">
              <a:spcBef>
                <a:spcPts val="0"/>
              </a:spcBef>
              <a:spcAft>
                <a:spcPts val="600"/>
              </a:spcAft>
              <a:buClr>
                <a:srgbClr val="205588"/>
              </a:buClr>
              <a:buFont typeface="Franklin Gothic Book" panose="020B0503020102020204" pitchFamily="34" charset="0"/>
              <a:buNone/>
              <a:defRPr sz="2000" kern="1200">
                <a:solidFill>
                  <a:schemeClr val="tx1">
                    <a:tint val="75000"/>
                  </a:schemeClr>
                </a:solidFill>
                <a:latin typeface="Franklin Gothic Book" pitchFamily="34" charset="0"/>
                <a:ea typeface="+mn-ea"/>
                <a:cs typeface="+mn-cs"/>
              </a:defRPr>
            </a:lvl4pPr>
            <a:lvl5pPr marL="1828800" indent="0" algn="ctr" defTabSz="914400" rtl="0" eaLnBrk="1" latinLnBrk="0" hangingPunct="1">
              <a:spcBef>
                <a:spcPts val="0"/>
              </a:spcBef>
              <a:spcAft>
                <a:spcPts val="600"/>
              </a:spcAft>
              <a:buClr>
                <a:srgbClr val="205588"/>
              </a:buClr>
              <a:buFont typeface="Arial" pitchFamily="34" charset="0"/>
              <a:buNone/>
              <a:defRPr sz="2000" kern="1200">
                <a:solidFill>
                  <a:schemeClr val="tx1">
                    <a:tint val="75000"/>
                  </a:schemeClr>
                </a:solidFill>
                <a:latin typeface="Franklin Gothic Book" pitchFamily="34" charset="0"/>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r"/>
            <a:fld id="{11387ACB-94C1-7B4A-B2CF-72E6FB9CDF26}" type="datetime4">
              <a:rPr lang="en-US" sz="1000" smtClean="0">
                <a:solidFill>
                  <a:schemeClr val="bg1"/>
                </a:solidFill>
                <a:latin typeface="+mn-lt"/>
                <a:ea typeface="Verdana" panose="020B0604030504040204" pitchFamily="34" charset="0"/>
                <a:cs typeface="Verdana" panose="020B0604030504040204" pitchFamily="34" charset="0"/>
              </a:rPr>
              <a:t>September 4, 2026</a:t>
            </a:fld>
            <a:endParaRPr lang="en-US" sz="1000" dirty="0">
              <a:solidFill>
                <a:srgbClr val="BCE7FD"/>
              </a:solidFill>
              <a:latin typeface="+mn-lt"/>
            </a:endParaRPr>
          </a:p>
        </p:txBody>
      </p:sp>
      <p:sp>
        <p:nvSpPr>
          <p:cNvPr id="3" name="Picture Placeholder 5">
            <a:extLst>
              <a:ext uri="{FF2B5EF4-FFF2-40B4-BE49-F238E27FC236}">
                <a16:creationId xmlns:a16="http://schemas.microsoft.com/office/drawing/2014/main" id="{7593ED4F-ECDC-36E8-7E33-54BD57010E27}"/>
              </a:ext>
            </a:extLst>
          </p:cNvPr>
          <p:cNvSpPr>
            <a:spLocks noGrp="1"/>
          </p:cNvSpPr>
          <p:nvPr>
            <p:ph type="pic" sz="quarter" idx="10"/>
          </p:nvPr>
        </p:nvSpPr>
        <p:spPr>
          <a:xfrm>
            <a:off x="-9525" y="-9144"/>
            <a:ext cx="9163050" cy="3712464"/>
          </a:xfrm>
        </p:spPr>
        <p:txBody>
          <a:bodyPr/>
          <a:lstStyle/>
          <a:p>
            <a:r>
              <a:rPr lang="en-US" dirty="0"/>
              <a:t>Click icon to add picture</a:t>
            </a:r>
          </a:p>
        </p:txBody>
      </p:sp>
    </p:spTree>
    <p:extLst>
      <p:ext uri="{BB962C8B-B14F-4D97-AF65-F5344CB8AC3E}">
        <p14:creationId xmlns:p14="http://schemas.microsoft.com/office/powerpoint/2010/main" val="16281020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 WITHOUT Imag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4B9F2E4-EBAA-496A-3A84-89E9137EF31E}"/>
              </a:ext>
            </a:extLst>
          </p:cNvPr>
          <p:cNvSpPr>
            <a:spLocks/>
          </p:cNvSpPr>
          <p:nvPr userDrawn="1"/>
        </p:nvSpPr>
        <p:spPr>
          <a:xfrm>
            <a:off x="-9145" y="-9144"/>
            <a:ext cx="9162288" cy="5166360"/>
          </a:xfrm>
          <a:prstGeom prst="rect">
            <a:avLst/>
          </a:prstGeom>
          <a:gradFill flip="none" rotWithShape="1">
            <a:gsLst>
              <a:gs pos="0">
                <a:srgbClr val="0057A8">
                  <a:lumMod val="61100"/>
                </a:srgbClr>
              </a:gs>
              <a:gs pos="100000">
                <a:srgbClr val="0057A8"/>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Arial" pitchFamily="34" charset="0"/>
              <a:cs typeface="Arial" pitchFamily="34" charset="0"/>
            </a:endParaRPr>
          </a:p>
        </p:txBody>
      </p:sp>
      <p:pic>
        <p:nvPicPr>
          <p:cNvPr id="5" name="Picture 4">
            <a:extLst>
              <a:ext uri="{FF2B5EF4-FFF2-40B4-BE49-F238E27FC236}">
                <a16:creationId xmlns:a16="http://schemas.microsoft.com/office/drawing/2014/main" id="{FD8C8299-F83F-D714-FFDE-A89D5626D3F5}"/>
              </a:ext>
            </a:extLst>
          </p:cNvPr>
          <p:cNvPicPr>
            <a:picLocks noChangeAspect="1"/>
          </p:cNvPicPr>
          <p:nvPr userDrawn="1"/>
        </p:nvPicPr>
        <p:blipFill>
          <a:blip r:embed="rId2"/>
          <a:srcRect/>
          <a:stretch/>
        </p:blipFill>
        <p:spPr>
          <a:xfrm>
            <a:off x="-9144" y="0"/>
            <a:ext cx="9162288" cy="5159347"/>
          </a:xfrm>
          <a:prstGeom prst="rect">
            <a:avLst/>
          </a:prstGeom>
        </p:spPr>
      </p:pic>
      <p:cxnSp>
        <p:nvCxnSpPr>
          <p:cNvPr id="6" name="Straight Connector 5">
            <a:extLst>
              <a:ext uri="{FF2B5EF4-FFF2-40B4-BE49-F238E27FC236}">
                <a16:creationId xmlns:a16="http://schemas.microsoft.com/office/drawing/2014/main" id="{D2C91761-A700-7455-06A4-7D583C75D31C}"/>
              </a:ext>
            </a:extLst>
          </p:cNvPr>
          <p:cNvCxnSpPr>
            <a:cxnSpLocks/>
          </p:cNvCxnSpPr>
          <p:nvPr userDrawn="1"/>
        </p:nvCxnSpPr>
        <p:spPr>
          <a:xfrm>
            <a:off x="-9145" y="14988"/>
            <a:ext cx="9162288" cy="0"/>
          </a:xfrm>
          <a:prstGeom prst="line">
            <a:avLst/>
          </a:prstGeom>
          <a:ln w="38100">
            <a:solidFill>
              <a:srgbClr val="D90D0D"/>
            </a:solidFill>
          </a:ln>
        </p:spPr>
        <p:style>
          <a:lnRef idx="2">
            <a:schemeClr val="accent1"/>
          </a:lnRef>
          <a:fillRef idx="0">
            <a:schemeClr val="accent1"/>
          </a:fillRef>
          <a:effectRef idx="1">
            <a:schemeClr val="accent1"/>
          </a:effectRef>
          <a:fontRef idx="minor">
            <a:schemeClr val="tx1"/>
          </a:fontRef>
        </p:style>
      </p:cxnSp>
      <p:sp>
        <p:nvSpPr>
          <p:cNvPr id="12" name="Subtitle 2">
            <a:extLst>
              <a:ext uri="{FF2B5EF4-FFF2-40B4-BE49-F238E27FC236}">
                <a16:creationId xmlns:a16="http://schemas.microsoft.com/office/drawing/2014/main" id="{DD5C73F3-3B2E-2FDA-8150-8AE80181A778}"/>
              </a:ext>
            </a:extLst>
          </p:cNvPr>
          <p:cNvSpPr txBox="1">
            <a:spLocks/>
          </p:cNvSpPr>
          <p:nvPr userDrawn="1"/>
        </p:nvSpPr>
        <p:spPr>
          <a:xfrm>
            <a:off x="6565392" y="721153"/>
            <a:ext cx="1942064" cy="170516"/>
          </a:xfrm>
          <a:prstGeom prst="rect">
            <a:avLst/>
          </a:prstGeom>
          <a:noFill/>
        </p:spPr>
        <p:txBody>
          <a:bodyPr vert="horz" wrap="none" lIns="0" tIns="0" rIns="0" bIns="0" rtlCol="0" anchor="t" anchorCtr="0">
            <a:noAutofit/>
          </a:bodyPr>
          <a:lstStyle>
            <a:lvl1pPr marL="0" indent="0" algn="l" defTabSz="914400" rtl="0" eaLnBrk="1" latinLnBrk="0" hangingPunct="1">
              <a:spcBef>
                <a:spcPts val="0"/>
              </a:spcBef>
              <a:spcAft>
                <a:spcPts val="600"/>
              </a:spcAft>
              <a:buClr>
                <a:srgbClr val="205588"/>
              </a:buClr>
              <a:buFont typeface="Wingdings" pitchFamily="2" charset="2"/>
              <a:buNone/>
              <a:defRPr kumimoji="0" lang="en-US" sz="2000" b="0" i="0" u="none" strike="noStrike" kern="1200" cap="none" spc="0" normalizeH="0" baseline="0" noProof="0" dirty="0" smtClean="0">
                <a:ln>
                  <a:noFill/>
                </a:ln>
                <a:solidFill>
                  <a:schemeClr val="tx1">
                    <a:lumMod val="75000"/>
                    <a:lumOff val="25000"/>
                  </a:schemeClr>
                </a:solidFill>
                <a:effectLst/>
                <a:uLnTx/>
                <a:uFillTx/>
                <a:latin typeface="Franklin Gothic Medium Cond" panose="020B0606030402020204" pitchFamily="34" charset="0"/>
                <a:ea typeface="+mn-ea"/>
                <a:cs typeface="Arial" pitchFamily="34" charset="0"/>
              </a:defRPr>
            </a:lvl1pPr>
            <a:lvl2pPr marL="457200" indent="0" algn="ctr" defTabSz="914400" rtl="0" eaLnBrk="1" latinLnBrk="0" hangingPunct="1">
              <a:spcBef>
                <a:spcPts val="0"/>
              </a:spcBef>
              <a:spcAft>
                <a:spcPts val="600"/>
              </a:spcAft>
              <a:buClr>
                <a:srgbClr val="205588"/>
              </a:buClr>
              <a:buFont typeface="Franklin Gothic Book" panose="020B0503020102020204" pitchFamily="34" charset="0"/>
              <a:buNone/>
              <a:defRPr sz="2000" kern="1200">
                <a:solidFill>
                  <a:schemeClr val="tx1">
                    <a:tint val="75000"/>
                  </a:schemeClr>
                </a:solidFill>
                <a:latin typeface="Franklin Gothic Book" pitchFamily="34" charset="0"/>
                <a:ea typeface="+mn-ea"/>
                <a:cs typeface="+mn-cs"/>
              </a:defRPr>
            </a:lvl2pPr>
            <a:lvl3pPr marL="914400" indent="0" algn="ctr" defTabSz="914400" rtl="0" eaLnBrk="1" latinLnBrk="0" hangingPunct="1">
              <a:spcBef>
                <a:spcPts val="0"/>
              </a:spcBef>
              <a:spcAft>
                <a:spcPts val="600"/>
              </a:spcAft>
              <a:buClr>
                <a:srgbClr val="205588"/>
              </a:buClr>
              <a:buFont typeface="Arial" pitchFamily="34" charset="0"/>
              <a:buNone/>
              <a:defRPr sz="2000" kern="1200">
                <a:solidFill>
                  <a:schemeClr val="tx1">
                    <a:tint val="75000"/>
                  </a:schemeClr>
                </a:solidFill>
                <a:latin typeface="Franklin Gothic Book" pitchFamily="34" charset="0"/>
                <a:ea typeface="+mn-ea"/>
                <a:cs typeface="+mn-cs"/>
              </a:defRPr>
            </a:lvl3pPr>
            <a:lvl4pPr marL="1371600" indent="0" algn="ctr" defTabSz="914400" rtl="0" eaLnBrk="1" latinLnBrk="0" hangingPunct="1">
              <a:spcBef>
                <a:spcPts val="0"/>
              </a:spcBef>
              <a:spcAft>
                <a:spcPts val="600"/>
              </a:spcAft>
              <a:buClr>
                <a:srgbClr val="205588"/>
              </a:buClr>
              <a:buFont typeface="Franklin Gothic Book" panose="020B0503020102020204" pitchFamily="34" charset="0"/>
              <a:buNone/>
              <a:defRPr sz="2000" kern="1200">
                <a:solidFill>
                  <a:schemeClr val="tx1">
                    <a:tint val="75000"/>
                  </a:schemeClr>
                </a:solidFill>
                <a:latin typeface="Franklin Gothic Book" pitchFamily="34" charset="0"/>
                <a:ea typeface="+mn-ea"/>
                <a:cs typeface="+mn-cs"/>
              </a:defRPr>
            </a:lvl4pPr>
            <a:lvl5pPr marL="1828800" indent="0" algn="ctr" defTabSz="914400" rtl="0" eaLnBrk="1" latinLnBrk="0" hangingPunct="1">
              <a:spcBef>
                <a:spcPts val="0"/>
              </a:spcBef>
              <a:spcAft>
                <a:spcPts val="600"/>
              </a:spcAft>
              <a:buClr>
                <a:srgbClr val="205588"/>
              </a:buClr>
              <a:buFont typeface="Arial" pitchFamily="34" charset="0"/>
              <a:buNone/>
              <a:defRPr sz="2000" kern="1200">
                <a:solidFill>
                  <a:schemeClr val="tx1">
                    <a:tint val="75000"/>
                  </a:schemeClr>
                </a:solidFill>
                <a:latin typeface="Franklin Gothic Book" pitchFamily="34" charset="0"/>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r"/>
            <a:r>
              <a:rPr lang="en-US" sz="1600" dirty="0">
                <a:solidFill>
                  <a:schemeClr val="bg1"/>
                </a:solidFill>
                <a:latin typeface="Verdana" panose="020B0604030504040204" pitchFamily="34" charset="0"/>
                <a:ea typeface="Verdana" panose="020B0604030504040204" pitchFamily="34" charset="0"/>
                <a:cs typeface="Verdana" panose="020B0604030504040204" pitchFamily="34" charset="0"/>
              </a:rPr>
              <a:t>8/28/2026</a:t>
            </a:r>
            <a:endParaRPr lang="en-US" sz="1600" dirty="0">
              <a:solidFill>
                <a:srgbClr val="BCE7FD"/>
              </a:solidFill>
              <a:latin typeface="Barlow Condensed Medium" pitchFamily="2" charset="77"/>
            </a:endParaRPr>
          </a:p>
        </p:txBody>
      </p:sp>
      <p:sp>
        <p:nvSpPr>
          <p:cNvPr id="2" name="Title 1"/>
          <p:cNvSpPr>
            <a:spLocks noGrp="1"/>
          </p:cNvSpPr>
          <p:nvPr>
            <p:ph type="ctrTitle"/>
          </p:nvPr>
        </p:nvSpPr>
        <p:spPr>
          <a:xfrm>
            <a:off x="640080" y="1618487"/>
            <a:ext cx="7863840" cy="1716576"/>
          </a:xfrm>
          <a:prstGeom prst="rect">
            <a:avLst/>
          </a:prstGeom>
        </p:spPr>
        <p:txBody>
          <a:bodyPr lIns="0" tIns="0" rIns="0" bIns="0" anchor="t" anchorCtr="0">
            <a:normAutofit/>
          </a:bodyPr>
          <a:lstStyle>
            <a:lvl1pPr algn="l">
              <a:lnSpc>
                <a:spcPct val="100000"/>
              </a:lnSpc>
              <a:defRPr sz="3600" b="1">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640080" y="3405433"/>
            <a:ext cx="7863840" cy="685800"/>
          </a:xfrm>
          <a:prstGeom prst="rect">
            <a:avLst/>
          </a:prstGeom>
        </p:spPr>
        <p:txBody>
          <a:bodyPr lIns="0" tIns="0" rIns="0" bIns="0">
            <a:normAutofit/>
          </a:bodyPr>
          <a:lstStyle>
            <a:lvl1pPr marL="0" indent="0" algn="l">
              <a:lnSpc>
                <a:spcPct val="100000"/>
              </a:lnSpc>
              <a:buNone/>
              <a:defRPr sz="1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pic>
        <p:nvPicPr>
          <p:cNvPr id="8" name="Picture 7" descr="A blue and white logo with a star&#10;&#10;AI-generated content may be incorrect.">
            <a:extLst>
              <a:ext uri="{FF2B5EF4-FFF2-40B4-BE49-F238E27FC236}">
                <a16:creationId xmlns:a16="http://schemas.microsoft.com/office/drawing/2014/main" id="{CED205C3-6C73-3786-8E98-4AC391911CF3}"/>
              </a:ext>
            </a:extLst>
          </p:cNvPr>
          <p:cNvPicPr>
            <a:picLocks noChangeAspect="1"/>
          </p:cNvPicPr>
          <p:nvPr userDrawn="1"/>
        </p:nvPicPr>
        <p:blipFill>
          <a:blip r:embed="rId3"/>
          <a:stretch>
            <a:fillRect/>
          </a:stretch>
        </p:blipFill>
        <p:spPr>
          <a:xfrm>
            <a:off x="636544" y="571565"/>
            <a:ext cx="1026280" cy="732123"/>
          </a:xfrm>
          <a:prstGeom prst="rect">
            <a:avLst/>
          </a:prstGeom>
        </p:spPr>
      </p:pic>
    </p:spTree>
    <p:extLst>
      <p:ext uri="{BB962C8B-B14F-4D97-AF65-F5344CB8AC3E}">
        <p14:creationId xmlns:p14="http://schemas.microsoft.com/office/powerpoint/2010/main" val="489399290"/>
      </p:ext>
    </p:extLst>
  </p:cSld>
  <p:clrMapOvr>
    <a:masterClrMapping/>
  </p:clrMapOvr>
  <p:hf sldNum="0" hdr="0" ftr="0"/>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886968"/>
            <a:ext cx="8229600" cy="294885"/>
          </a:xfrm>
          <a:prstGeom prst="rect">
            <a:avLst/>
          </a:prstGeom>
        </p:spPr>
        <p:txBody>
          <a:bodyPr wrap="square" lIns="0" tIns="0" rIns="0" bIns="0" anchor="b" anchorCtr="0">
            <a:noAutofit/>
          </a:bodyPr>
          <a:lstStyle>
            <a:lvl1pPr>
              <a:lnSpc>
                <a:spcPct val="100000"/>
              </a:lnSpc>
              <a:defRPr sz="2200" b="1">
                <a:solidFill>
                  <a:schemeClr val="accent1"/>
                </a:solidFill>
              </a:defRPr>
            </a:lvl1pPr>
          </a:lstStyle>
          <a:p>
            <a:r>
              <a:rPr lang="en-US"/>
              <a:t>Click to edit Master title style</a:t>
            </a:r>
            <a:endParaRPr lang="en-US" dirty="0"/>
          </a:p>
        </p:txBody>
      </p:sp>
      <p:sp>
        <p:nvSpPr>
          <p:cNvPr id="3" name="Content Placeholder 2"/>
          <p:cNvSpPr>
            <a:spLocks noGrp="1"/>
          </p:cNvSpPr>
          <p:nvPr>
            <p:ph idx="1"/>
          </p:nvPr>
        </p:nvSpPr>
        <p:spPr>
          <a:xfrm>
            <a:off x="457200" y="1272209"/>
            <a:ext cx="8229600" cy="3190063"/>
          </a:xfrm>
          <a:prstGeom prst="rect">
            <a:avLst/>
          </a:prstGeom>
        </p:spPr>
        <p:txBody>
          <a:bodyPr lIns="0" tIns="0" rIns="0" bIns="0">
            <a:noAutofit/>
          </a:bodyPr>
          <a:lstStyle>
            <a:lvl1pPr marL="228600" indent="-228600">
              <a:lnSpc>
                <a:spcPct val="150000"/>
              </a:lnSpc>
              <a:spcBef>
                <a:spcPts val="0"/>
              </a:spcBef>
              <a:spcAft>
                <a:spcPts val="1000"/>
              </a:spcAft>
              <a:buClr>
                <a:schemeClr val="accent1"/>
              </a:buClr>
              <a:buSzPct val="120000"/>
              <a:defRPr sz="1600"/>
            </a:lvl1pPr>
            <a:lvl2pPr marL="512064" indent="-228600">
              <a:lnSpc>
                <a:spcPct val="150000"/>
              </a:lnSpc>
              <a:spcBef>
                <a:spcPts val="0"/>
              </a:spcBef>
              <a:spcAft>
                <a:spcPts val="1000"/>
              </a:spcAft>
              <a:buClr>
                <a:schemeClr val="accent1"/>
              </a:buClr>
              <a:buFont typeface="Verdana" panose="020B0604030504040204" pitchFamily="34" charset="0"/>
              <a:buChar char="-"/>
              <a:defRPr sz="1600"/>
            </a:lvl2pPr>
            <a:lvl3pPr marL="857250" indent="-228600">
              <a:lnSpc>
                <a:spcPct val="150000"/>
              </a:lnSpc>
              <a:spcBef>
                <a:spcPts val="0"/>
              </a:spcBef>
              <a:spcAft>
                <a:spcPts val="1000"/>
              </a:spcAft>
              <a:buClr>
                <a:schemeClr val="accent1"/>
              </a:buClr>
              <a:buFont typeface="Wingdings" panose="05000000000000000000" pitchFamily="2" charset="2"/>
              <a:buChar char="§"/>
              <a:defRPr sz="1600"/>
            </a:lvl3pPr>
            <a:lvl4pPr marL="1200150" indent="-228600">
              <a:lnSpc>
                <a:spcPct val="150000"/>
              </a:lnSpc>
              <a:spcBef>
                <a:spcPts val="0"/>
              </a:spcBef>
              <a:spcAft>
                <a:spcPts val="1000"/>
              </a:spcAft>
              <a:buClr>
                <a:schemeClr val="accent1"/>
              </a:buClr>
              <a:buFont typeface="Verdana" panose="020B0604030504040204" pitchFamily="34" charset="0"/>
              <a:buChar char="-"/>
              <a:defRPr sz="1600"/>
            </a:lvl4pPr>
            <a:lvl5pPr marL="1543050" indent="-228600">
              <a:lnSpc>
                <a:spcPct val="150000"/>
              </a:lnSpc>
              <a:spcBef>
                <a:spcPts val="0"/>
              </a:spcBef>
              <a:spcAft>
                <a:spcPts val="1000"/>
              </a:spcAft>
              <a:buClr>
                <a:schemeClr val="accent1"/>
              </a:buClr>
              <a:buSzPct val="80000"/>
              <a:buFont typeface="Verdana" panose="020B0604030504040204" pitchFamily="34" charset="0"/>
              <a:buChar cha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a:extLst>
              <a:ext uri="{FF2B5EF4-FFF2-40B4-BE49-F238E27FC236}">
                <a16:creationId xmlns:a16="http://schemas.microsoft.com/office/drawing/2014/main" id="{B931FDFD-1E7F-4D38-B5E5-FEC4D4109758}"/>
              </a:ext>
              <a:ext uri="{C183D7F6-B498-43B3-948B-1728B52AA6E4}">
                <adec:decorative xmlns:adec="http://schemas.microsoft.com/office/drawing/2017/decorative" val="1"/>
              </a:ext>
            </a:extLst>
          </p:cNvPr>
          <p:cNvSpPr>
            <a:spLocks/>
          </p:cNvSpPr>
          <p:nvPr userDrawn="1"/>
        </p:nvSpPr>
        <p:spPr>
          <a:xfrm rot="10800000">
            <a:off x="-9145" y="-23667"/>
            <a:ext cx="9162288" cy="568708"/>
          </a:xfrm>
          <a:prstGeom prst="rect">
            <a:avLst/>
          </a:prstGeom>
          <a:gradFill flip="none" rotWithShape="1">
            <a:gsLst>
              <a:gs pos="0">
                <a:srgbClr val="0057A8">
                  <a:lumMod val="61100"/>
                </a:srgbClr>
              </a:gs>
              <a:gs pos="100000">
                <a:srgbClr val="0057A8"/>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Arial" pitchFamily="34" charset="0"/>
              <a:cs typeface="Arial" pitchFamily="34" charset="0"/>
            </a:endParaRPr>
          </a:p>
        </p:txBody>
      </p:sp>
      <p:cxnSp>
        <p:nvCxnSpPr>
          <p:cNvPr id="8" name="Straight Connector 7">
            <a:extLst>
              <a:ext uri="{FF2B5EF4-FFF2-40B4-BE49-F238E27FC236}">
                <a16:creationId xmlns:a16="http://schemas.microsoft.com/office/drawing/2014/main" id="{C68BFD85-22DB-E8C0-02E8-B0E843AA503D}"/>
              </a:ext>
              <a:ext uri="{C183D7F6-B498-43B3-948B-1728B52AA6E4}">
                <adec:decorative xmlns:adec="http://schemas.microsoft.com/office/drawing/2017/decorative" val="1"/>
              </a:ext>
            </a:extLst>
          </p:cNvPr>
          <p:cNvCxnSpPr>
            <a:cxnSpLocks/>
          </p:cNvCxnSpPr>
          <p:nvPr userDrawn="1"/>
        </p:nvCxnSpPr>
        <p:spPr>
          <a:xfrm>
            <a:off x="-9144" y="546994"/>
            <a:ext cx="9162288" cy="0"/>
          </a:xfrm>
          <a:prstGeom prst="line">
            <a:avLst/>
          </a:prstGeom>
          <a:ln w="12700">
            <a:solidFill>
              <a:srgbClr val="D90D0D"/>
            </a:solidFill>
          </a:ln>
        </p:spPr>
        <p:style>
          <a:lnRef idx="2">
            <a:schemeClr val="accent1"/>
          </a:lnRef>
          <a:fillRef idx="0">
            <a:schemeClr val="accent1"/>
          </a:fillRef>
          <a:effectRef idx="1">
            <a:schemeClr val="accent1"/>
          </a:effectRef>
          <a:fontRef idx="minor">
            <a:schemeClr val="tx1"/>
          </a:fontRef>
        </p:style>
      </p:cxnSp>
      <p:sp>
        <p:nvSpPr>
          <p:cNvPr id="9" name="Title 1">
            <a:extLst>
              <a:ext uri="{FF2B5EF4-FFF2-40B4-BE49-F238E27FC236}">
                <a16:creationId xmlns:a16="http://schemas.microsoft.com/office/drawing/2014/main" id="{FCA67601-EED6-A212-C354-6B5497705C45}"/>
              </a:ext>
            </a:extLst>
          </p:cNvPr>
          <p:cNvSpPr txBox="1">
            <a:spLocks/>
          </p:cNvSpPr>
          <p:nvPr userDrawn="1"/>
        </p:nvSpPr>
        <p:spPr bwMode="gray">
          <a:xfrm>
            <a:off x="7883912" y="4601269"/>
            <a:ext cx="912155" cy="295463"/>
          </a:xfrm>
          <a:prstGeom prst="rect">
            <a:avLst/>
          </a:prstGeom>
          <a:noFill/>
        </p:spPr>
        <p:txBody>
          <a:bodyPr wrap="none" lIns="0" tIns="0" rIns="0" bIns="0" rtlCol="0" anchor="b" anchorCtr="0">
            <a:noAutofit/>
          </a:bodyPr>
          <a:lstStyle>
            <a:lvl1pPr marL="0" algn="l" defTabSz="914400" rtl="0" eaLnBrk="1" latinLnBrk="0" hangingPunct="1">
              <a:lnSpc>
                <a:spcPct val="90000"/>
              </a:lnSpc>
              <a:spcBef>
                <a:spcPct val="0"/>
              </a:spcBef>
              <a:buNone/>
              <a:defRPr kumimoji="0" lang="en-US" sz="4400" b="0" i="0" u="none" strike="noStrike" kern="1200" cap="none" spc="0" normalizeH="0" baseline="0" noProof="0" dirty="0" smtClean="0">
                <a:ln>
                  <a:noFill/>
                </a:ln>
                <a:solidFill>
                  <a:srgbClr val="205588"/>
                </a:solidFill>
                <a:effectLst/>
                <a:uLnTx/>
                <a:uFill>
                  <a:solidFill>
                    <a:schemeClr val="accent2"/>
                  </a:solidFill>
                </a:uFill>
                <a:latin typeface="Franklin Gothic Medium Cond" panose="020B0606030402020204" pitchFamily="34" charset="0"/>
                <a:ea typeface="+mn-ea"/>
                <a:cs typeface="Arial" pitchFamily="34" charset="0"/>
              </a:defRPr>
            </a:lvl1pPr>
          </a:lstStyle>
          <a:p>
            <a:pPr algn="r"/>
            <a:fld id="{604A7A6C-F878-3C4E-8FE1-6958E2950697}" type="slidenum">
              <a:rPr lang="en-US" sz="1600" b="1" smtClean="0">
                <a:solidFill>
                  <a:srgbClr val="0056A9"/>
                </a:solidFill>
                <a:latin typeface="Verdana" panose="020B0604030504040204" pitchFamily="34" charset="0"/>
                <a:ea typeface="Verdana" panose="020B0604030504040204" pitchFamily="34" charset="0"/>
                <a:cs typeface="Verdana" panose="020B0604030504040204" pitchFamily="34" charset="0"/>
              </a:rPr>
              <a:t>‹#›</a:t>
            </a:fld>
            <a:endParaRPr lang="en-US" sz="1600" b="1" dirty="0">
              <a:solidFill>
                <a:srgbClr val="0056A9"/>
              </a:solidFill>
              <a:latin typeface="Verdana" panose="020B0604030504040204" pitchFamily="34" charset="0"/>
              <a:ea typeface="Verdana" panose="020B0604030504040204" pitchFamily="34" charset="0"/>
              <a:cs typeface="Verdana" panose="020B0604030504040204" pitchFamily="34" charset="0"/>
            </a:endParaRPr>
          </a:p>
        </p:txBody>
      </p:sp>
      <p:pic>
        <p:nvPicPr>
          <p:cNvPr id="10" name="Graphic 9" descr="Texas Department of Transportation logo">
            <a:extLst>
              <a:ext uri="{FF2B5EF4-FFF2-40B4-BE49-F238E27FC236}">
                <a16:creationId xmlns:a16="http://schemas.microsoft.com/office/drawing/2014/main" id="{DEFBA2DB-5453-FA7B-1121-348B59C86FD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54152" y="102984"/>
            <a:ext cx="1738311" cy="315405"/>
          </a:xfrm>
          <a:prstGeom prst="rect">
            <a:avLst/>
          </a:prstGeom>
        </p:spPr>
      </p:pic>
      <p:sp>
        <p:nvSpPr>
          <p:cNvPr id="11" name="Title 1">
            <a:extLst>
              <a:ext uri="{FF2B5EF4-FFF2-40B4-BE49-F238E27FC236}">
                <a16:creationId xmlns:a16="http://schemas.microsoft.com/office/drawing/2014/main" id="{C5082226-0855-77B2-A0D3-EDF61E9FCC89}"/>
              </a:ext>
            </a:extLst>
          </p:cNvPr>
          <p:cNvSpPr txBox="1">
            <a:spLocks/>
          </p:cNvSpPr>
          <p:nvPr userDrawn="1"/>
        </p:nvSpPr>
        <p:spPr bwMode="gray">
          <a:xfrm>
            <a:off x="5759865" y="0"/>
            <a:ext cx="2929983" cy="545039"/>
          </a:xfrm>
          <a:prstGeom prst="rect">
            <a:avLst/>
          </a:prstGeom>
          <a:noFill/>
        </p:spPr>
        <p:txBody>
          <a:bodyPr wrap="none" lIns="0" tIns="0" rIns="0" bIns="0" rtlCol="0" anchor="ctr" anchorCtr="0">
            <a:noAutofit/>
          </a:bodyPr>
          <a:lstStyle>
            <a:lvl1pPr marL="0" algn="l" defTabSz="914400" rtl="0" eaLnBrk="1" latinLnBrk="0" hangingPunct="1">
              <a:lnSpc>
                <a:spcPct val="90000"/>
              </a:lnSpc>
              <a:spcBef>
                <a:spcPct val="0"/>
              </a:spcBef>
              <a:buNone/>
              <a:defRPr kumimoji="0" lang="en-US" sz="4400" b="0" i="0" u="none" strike="noStrike" kern="1200" cap="none" spc="0" normalizeH="0" baseline="0" noProof="0" dirty="0" smtClean="0">
                <a:ln>
                  <a:noFill/>
                </a:ln>
                <a:solidFill>
                  <a:srgbClr val="205588"/>
                </a:solidFill>
                <a:effectLst/>
                <a:uLnTx/>
                <a:uFill>
                  <a:solidFill>
                    <a:schemeClr val="accent2"/>
                  </a:solidFill>
                </a:uFill>
                <a:latin typeface="Franklin Gothic Medium Cond" panose="020B0606030402020204" pitchFamily="34" charset="0"/>
                <a:ea typeface="+mn-ea"/>
                <a:cs typeface="Arial" pitchFamily="34" charset="0"/>
              </a:defRPr>
            </a:lvl1pPr>
          </a:lstStyle>
          <a:p>
            <a:pPr algn="r"/>
            <a:r>
              <a:rPr lang="en-US" sz="1400" i="1" dirty="0">
                <a:solidFill>
                  <a:schemeClr val="bg1"/>
                </a:solidFill>
                <a:latin typeface="Verdana" panose="020B0604030504040204" pitchFamily="34" charset="0"/>
                <a:ea typeface="Verdana" panose="020B0604030504040204" pitchFamily="34" charset="0"/>
                <a:cs typeface="Verdana" panose="020B0604030504040204" pitchFamily="34" charset="0"/>
              </a:rPr>
              <a:t>Connecting you with Texas</a:t>
            </a:r>
          </a:p>
        </p:txBody>
      </p:sp>
    </p:spTree>
    <p:extLst>
      <p:ext uri="{BB962C8B-B14F-4D97-AF65-F5344CB8AC3E}">
        <p14:creationId xmlns:p14="http://schemas.microsoft.com/office/powerpoint/2010/main" val="1027729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886968"/>
            <a:ext cx="8229600" cy="294885"/>
          </a:xfrm>
          <a:prstGeom prst="rect">
            <a:avLst/>
          </a:prstGeom>
        </p:spPr>
        <p:txBody>
          <a:bodyPr wrap="none" lIns="0" tIns="0" rIns="0" bIns="0" anchor="b" anchorCtr="0">
            <a:normAutofit/>
          </a:bodyPr>
          <a:lstStyle>
            <a:lvl1pPr>
              <a:lnSpc>
                <a:spcPct val="100000"/>
              </a:lnSpc>
              <a:defRPr sz="2200" b="1">
                <a:solidFill>
                  <a:schemeClr val="accent1"/>
                </a:solidFill>
              </a:defRPr>
            </a:lvl1pPr>
          </a:lstStyle>
          <a:p>
            <a:r>
              <a:rPr lang="en-US"/>
              <a:t>Click to edit Master title style</a:t>
            </a:r>
            <a:endParaRPr lang="en-US" dirty="0"/>
          </a:p>
        </p:txBody>
      </p:sp>
      <p:sp>
        <p:nvSpPr>
          <p:cNvPr id="3" name="Content Placeholder 2"/>
          <p:cNvSpPr>
            <a:spLocks noGrp="1"/>
          </p:cNvSpPr>
          <p:nvPr>
            <p:ph idx="1"/>
          </p:nvPr>
        </p:nvSpPr>
        <p:spPr>
          <a:xfrm>
            <a:off x="457200" y="1272209"/>
            <a:ext cx="8229600" cy="3190063"/>
          </a:xfrm>
          <a:prstGeom prst="rect">
            <a:avLst/>
          </a:prstGeom>
        </p:spPr>
        <p:txBody>
          <a:bodyPr lIns="0" tIns="0" rIns="0" bIns="0">
            <a:normAutofit/>
          </a:bodyPr>
          <a:lstStyle>
            <a:lvl1pPr marL="228600" indent="-228600">
              <a:lnSpc>
                <a:spcPct val="150000"/>
              </a:lnSpc>
              <a:spcBef>
                <a:spcPts val="0"/>
              </a:spcBef>
              <a:spcAft>
                <a:spcPts val="1000"/>
              </a:spcAft>
              <a:buClr>
                <a:schemeClr val="accent1"/>
              </a:buClr>
              <a:buSzPct val="120000"/>
              <a:defRPr sz="1500"/>
            </a:lvl1pPr>
            <a:lvl2pPr marL="512064" indent="-228600">
              <a:lnSpc>
                <a:spcPct val="150000"/>
              </a:lnSpc>
              <a:spcBef>
                <a:spcPts val="0"/>
              </a:spcBef>
              <a:spcAft>
                <a:spcPts val="1000"/>
              </a:spcAft>
              <a:buClr>
                <a:schemeClr val="accent1"/>
              </a:buClr>
              <a:buFont typeface="Verdana" panose="020B0604030504040204" pitchFamily="34" charset="0"/>
              <a:buChar char="-"/>
              <a:defRPr sz="1500"/>
            </a:lvl2pPr>
            <a:lvl3pPr marL="857250" indent="-228600">
              <a:lnSpc>
                <a:spcPct val="150000"/>
              </a:lnSpc>
              <a:spcBef>
                <a:spcPts val="0"/>
              </a:spcBef>
              <a:spcAft>
                <a:spcPts val="1000"/>
              </a:spcAft>
              <a:buClr>
                <a:schemeClr val="accent1"/>
              </a:buClr>
              <a:buFont typeface="Wingdings" panose="05000000000000000000" pitchFamily="2" charset="2"/>
              <a:buChar char="§"/>
              <a:defRPr sz="1500"/>
            </a:lvl3pPr>
            <a:lvl4pPr marL="1200150" indent="-228600">
              <a:lnSpc>
                <a:spcPct val="150000"/>
              </a:lnSpc>
              <a:spcBef>
                <a:spcPts val="0"/>
              </a:spcBef>
              <a:spcAft>
                <a:spcPts val="1000"/>
              </a:spcAft>
              <a:buClr>
                <a:schemeClr val="accent1"/>
              </a:buClr>
              <a:buFont typeface="Verdana" panose="020B0604030504040204" pitchFamily="34" charset="0"/>
              <a:buChar char="-"/>
              <a:defRPr sz="1500"/>
            </a:lvl4pPr>
            <a:lvl5pPr marL="1543050" indent="-228600">
              <a:lnSpc>
                <a:spcPct val="150000"/>
              </a:lnSpc>
              <a:spcBef>
                <a:spcPts val="0"/>
              </a:spcBef>
              <a:spcAft>
                <a:spcPts val="1000"/>
              </a:spcAft>
              <a:buClr>
                <a:schemeClr val="accent1"/>
              </a:buClr>
              <a:buSzPct val="80000"/>
              <a:buFont typeface="Verdana" panose="020B0604030504040204" pitchFamily="34" charset="0"/>
              <a:buChar cha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a:extLst>
              <a:ext uri="{FF2B5EF4-FFF2-40B4-BE49-F238E27FC236}">
                <a16:creationId xmlns:a16="http://schemas.microsoft.com/office/drawing/2014/main" id="{B931FDFD-1E7F-4D38-B5E5-FEC4D4109758}"/>
              </a:ext>
            </a:extLst>
          </p:cNvPr>
          <p:cNvSpPr>
            <a:spLocks/>
          </p:cNvSpPr>
          <p:nvPr userDrawn="1"/>
        </p:nvSpPr>
        <p:spPr>
          <a:xfrm rot="10800000">
            <a:off x="-18288" y="-23669"/>
            <a:ext cx="9162288" cy="568708"/>
          </a:xfrm>
          <a:prstGeom prst="rect">
            <a:avLst/>
          </a:prstGeom>
          <a:gradFill flip="none" rotWithShape="1">
            <a:gsLst>
              <a:gs pos="0">
                <a:srgbClr val="0057A8">
                  <a:lumMod val="61100"/>
                </a:srgbClr>
              </a:gs>
              <a:gs pos="100000">
                <a:srgbClr val="0057A8"/>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Arial" pitchFamily="34" charset="0"/>
              <a:cs typeface="Arial" pitchFamily="34" charset="0"/>
            </a:endParaRPr>
          </a:p>
        </p:txBody>
      </p:sp>
      <p:cxnSp>
        <p:nvCxnSpPr>
          <p:cNvPr id="8" name="Straight Connector 7">
            <a:extLst>
              <a:ext uri="{FF2B5EF4-FFF2-40B4-BE49-F238E27FC236}">
                <a16:creationId xmlns:a16="http://schemas.microsoft.com/office/drawing/2014/main" id="{C68BFD85-22DB-E8C0-02E8-B0E843AA503D}"/>
              </a:ext>
            </a:extLst>
          </p:cNvPr>
          <p:cNvCxnSpPr>
            <a:cxnSpLocks/>
          </p:cNvCxnSpPr>
          <p:nvPr userDrawn="1"/>
        </p:nvCxnSpPr>
        <p:spPr>
          <a:xfrm>
            <a:off x="-9144" y="546994"/>
            <a:ext cx="9162288" cy="0"/>
          </a:xfrm>
          <a:prstGeom prst="line">
            <a:avLst/>
          </a:prstGeom>
          <a:ln w="12700">
            <a:solidFill>
              <a:srgbClr val="D90D0D"/>
            </a:solidFill>
          </a:ln>
        </p:spPr>
        <p:style>
          <a:lnRef idx="2">
            <a:schemeClr val="accent1"/>
          </a:lnRef>
          <a:fillRef idx="0">
            <a:schemeClr val="accent1"/>
          </a:fillRef>
          <a:effectRef idx="1">
            <a:schemeClr val="accent1"/>
          </a:effectRef>
          <a:fontRef idx="minor">
            <a:schemeClr val="tx1"/>
          </a:fontRef>
        </p:style>
      </p:cxnSp>
      <p:sp>
        <p:nvSpPr>
          <p:cNvPr id="9" name="Title 1">
            <a:extLst>
              <a:ext uri="{FF2B5EF4-FFF2-40B4-BE49-F238E27FC236}">
                <a16:creationId xmlns:a16="http://schemas.microsoft.com/office/drawing/2014/main" id="{FCA67601-EED6-A212-C354-6B5497705C45}"/>
              </a:ext>
            </a:extLst>
          </p:cNvPr>
          <p:cNvSpPr txBox="1">
            <a:spLocks/>
          </p:cNvSpPr>
          <p:nvPr userDrawn="1"/>
        </p:nvSpPr>
        <p:spPr bwMode="gray">
          <a:xfrm>
            <a:off x="7883912" y="4601269"/>
            <a:ext cx="912155" cy="295463"/>
          </a:xfrm>
          <a:prstGeom prst="rect">
            <a:avLst/>
          </a:prstGeom>
          <a:noFill/>
        </p:spPr>
        <p:txBody>
          <a:bodyPr wrap="none" lIns="0" tIns="0" rIns="0" bIns="0" rtlCol="0" anchor="b" anchorCtr="0">
            <a:noAutofit/>
          </a:bodyPr>
          <a:lstStyle>
            <a:lvl1pPr marL="0" algn="l" defTabSz="914400" rtl="0" eaLnBrk="1" latinLnBrk="0" hangingPunct="1">
              <a:lnSpc>
                <a:spcPct val="90000"/>
              </a:lnSpc>
              <a:spcBef>
                <a:spcPct val="0"/>
              </a:spcBef>
              <a:buNone/>
              <a:defRPr kumimoji="0" lang="en-US" sz="4400" b="0" i="0" u="none" strike="noStrike" kern="1200" cap="none" spc="0" normalizeH="0" baseline="0" noProof="0" dirty="0" smtClean="0">
                <a:ln>
                  <a:noFill/>
                </a:ln>
                <a:solidFill>
                  <a:srgbClr val="205588"/>
                </a:solidFill>
                <a:effectLst/>
                <a:uLnTx/>
                <a:uFill>
                  <a:solidFill>
                    <a:schemeClr val="accent2"/>
                  </a:solidFill>
                </a:uFill>
                <a:latin typeface="Franklin Gothic Medium Cond" panose="020B0606030402020204" pitchFamily="34" charset="0"/>
                <a:ea typeface="+mn-ea"/>
                <a:cs typeface="Arial" pitchFamily="34" charset="0"/>
              </a:defRPr>
            </a:lvl1pPr>
          </a:lstStyle>
          <a:p>
            <a:pPr algn="r"/>
            <a:fld id="{604A7A6C-F878-3C4E-8FE1-6958E2950697}" type="slidenum">
              <a:rPr lang="en-US" sz="1600" b="1" smtClean="0">
                <a:solidFill>
                  <a:srgbClr val="0056A9"/>
                </a:solidFill>
                <a:latin typeface="Verdana" panose="020B0604030504040204" pitchFamily="34" charset="0"/>
                <a:ea typeface="Verdana" panose="020B0604030504040204" pitchFamily="34" charset="0"/>
                <a:cs typeface="Verdana" panose="020B0604030504040204" pitchFamily="34" charset="0"/>
              </a:rPr>
              <a:t>‹#›</a:t>
            </a:fld>
            <a:endParaRPr lang="en-US" sz="1600" b="1" dirty="0">
              <a:solidFill>
                <a:srgbClr val="0056A9"/>
              </a:solidFill>
              <a:latin typeface="Verdana" panose="020B0604030504040204" pitchFamily="34" charset="0"/>
              <a:ea typeface="Verdana" panose="020B0604030504040204" pitchFamily="34" charset="0"/>
              <a:cs typeface="Verdana" panose="020B0604030504040204" pitchFamily="34" charset="0"/>
            </a:endParaRPr>
          </a:p>
        </p:txBody>
      </p:sp>
      <p:sp>
        <p:nvSpPr>
          <p:cNvPr id="11" name="Title 1">
            <a:extLst>
              <a:ext uri="{FF2B5EF4-FFF2-40B4-BE49-F238E27FC236}">
                <a16:creationId xmlns:a16="http://schemas.microsoft.com/office/drawing/2014/main" id="{C5082226-0855-77B2-A0D3-EDF61E9FCC89}"/>
              </a:ext>
            </a:extLst>
          </p:cNvPr>
          <p:cNvSpPr txBox="1">
            <a:spLocks/>
          </p:cNvSpPr>
          <p:nvPr userDrawn="1"/>
        </p:nvSpPr>
        <p:spPr bwMode="gray">
          <a:xfrm>
            <a:off x="6556248" y="0"/>
            <a:ext cx="2133600" cy="545039"/>
          </a:xfrm>
          <a:prstGeom prst="rect">
            <a:avLst/>
          </a:prstGeom>
          <a:noFill/>
        </p:spPr>
        <p:txBody>
          <a:bodyPr wrap="none" lIns="0" tIns="0" rIns="0" bIns="0" rtlCol="0" anchor="ctr" anchorCtr="0">
            <a:noAutofit/>
          </a:bodyPr>
          <a:lstStyle>
            <a:lvl1pPr marL="0" algn="l" defTabSz="914400" rtl="0" eaLnBrk="1" latinLnBrk="0" hangingPunct="1">
              <a:lnSpc>
                <a:spcPct val="90000"/>
              </a:lnSpc>
              <a:spcBef>
                <a:spcPct val="0"/>
              </a:spcBef>
              <a:buNone/>
              <a:defRPr kumimoji="0" lang="en-US" sz="4400" b="0" i="0" u="none" strike="noStrike" kern="1200" cap="none" spc="0" normalizeH="0" baseline="0" noProof="0" dirty="0" smtClean="0">
                <a:ln>
                  <a:noFill/>
                </a:ln>
                <a:solidFill>
                  <a:srgbClr val="205588"/>
                </a:solidFill>
                <a:effectLst/>
                <a:uLnTx/>
                <a:uFill>
                  <a:solidFill>
                    <a:schemeClr val="accent2"/>
                  </a:solidFill>
                </a:uFill>
                <a:latin typeface="Franklin Gothic Medium Cond" panose="020B0606030402020204" pitchFamily="34" charset="0"/>
                <a:ea typeface="+mn-ea"/>
                <a:cs typeface="Arial" pitchFamily="34" charset="0"/>
              </a:defRPr>
            </a:lvl1pPr>
          </a:lstStyle>
          <a:p>
            <a:pPr algn="r"/>
            <a:r>
              <a:rPr lang="en-US" sz="1000" i="1" dirty="0">
                <a:solidFill>
                  <a:schemeClr val="bg1"/>
                </a:solidFill>
                <a:latin typeface="Verdana" panose="020B0604030504040204" pitchFamily="34" charset="0"/>
                <a:ea typeface="Verdana" panose="020B0604030504040204" pitchFamily="34" charset="0"/>
                <a:cs typeface="Verdana" panose="020B0604030504040204" pitchFamily="34" charset="0"/>
              </a:rPr>
              <a:t>Connecting you with Texas.</a:t>
            </a:r>
          </a:p>
        </p:txBody>
      </p:sp>
      <p:pic>
        <p:nvPicPr>
          <p:cNvPr id="5" name="Graphic 4" descr="Texas Department of Transportation logo">
            <a:extLst>
              <a:ext uri="{FF2B5EF4-FFF2-40B4-BE49-F238E27FC236}">
                <a16:creationId xmlns:a16="http://schemas.microsoft.com/office/drawing/2014/main" id="{EE587A8F-80EE-97F9-2A3C-F477B797A487}"/>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54152" y="102984"/>
            <a:ext cx="1738311" cy="315405"/>
          </a:xfrm>
          <a:prstGeom prst="rect">
            <a:avLst/>
          </a:prstGeom>
        </p:spPr>
      </p:pic>
    </p:spTree>
    <p:extLst>
      <p:ext uri="{BB962C8B-B14F-4D97-AF65-F5344CB8AC3E}">
        <p14:creationId xmlns:p14="http://schemas.microsoft.com/office/powerpoint/2010/main" val="37508084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_ET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931FDFD-1E7F-4D38-B5E5-FEC4D4109758}"/>
              </a:ext>
              <a:ext uri="{C183D7F6-B498-43B3-948B-1728B52AA6E4}">
                <adec:decorative xmlns:adec="http://schemas.microsoft.com/office/drawing/2017/decorative" val="1"/>
              </a:ext>
            </a:extLst>
          </p:cNvPr>
          <p:cNvSpPr>
            <a:spLocks/>
          </p:cNvSpPr>
          <p:nvPr userDrawn="1"/>
        </p:nvSpPr>
        <p:spPr>
          <a:xfrm rot="10800000">
            <a:off x="-9145" y="-23667"/>
            <a:ext cx="9162288" cy="568708"/>
          </a:xfrm>
          <a:prstGeom prst="rect">
            <a:avLst/>
          </a:prstGeom>
          <a:gradFill flip="none" rotWithShape="1">
            <a:gsLst>
              <a:gs pos="0">
                <a:srgbClr val="0057A8">
                  <a:lumMod val="61100"/>
                </a:srgbClr>
              </a:gs>
              <a:gs pos="100000">
                <a:srgbClr val="0057A8"/>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Arial" pitchFamily="34" charset="0"/>
              <a:cs typeface="Arial" pitchFamily="34" charset="0"/>
            </a:endParaRPr>
          </a:p>
        </p:txBody>
      </p:sp>
      <p:cxnSp>
        <p:nvCxnSpPr>
          <p:cNvPr id="8" name="Straight Connector 7">
            <a:extLst>
              <a:ext uri="{FF2B5EF4-FFF2-40B4-BE49-F238E27FC236}">
                <a16:creationId xmlns:a16="http://schemas.microsoft.com/office/drawing/2014/main" id="{C68BFD85-22DB-E8C0-02E8-B0E843AA503D}"/>
              </a:ext>
              <a:ext uri="{C183D7F6-B498-43B3-948B-1728B52AA6E4}">
                <adec:decorative xmlns:adec="http://schemas.microsoft.com/office/drawing/2017/decorative" val="1"/>
              </a:ext>
            </a:extLst>
          </p:cNvPr>
          <p:cNvCxnSpPr>
            <a:cxnSpLocks/>
          </p:cNvCxnSpPr>
          <p:nvPr userDrawn="1"/>
        </p:nvCxnSpPr>
        <p:spPr>
          <a:xfrm>
            <a:off x="-9144" y="546994"/>
            <a:ext cx="9162288" cy="0"/>
          </a:xfrm>
          <a:prstGeom prst="line">
            <a:avLst/>
          </a:prstGeom>
          <a:ln w="12700">
            <a:solidFill>
              <a:srgbClr val="D90D0D"/>
            </a:solidFill>
          </a:ln>
        </p:spPr>
        <p:style>
          <a:lnRef idx="2">
            <a:schemeClr val="accent1"/>
          </a:lnRef>
          <a:fillRef idx="0">
            <a:schemeClr val="accent1"/>
          </a:fillRef>
          <a:effectRef idx="1">
            <a:schemeClr val="accent1"/>
          </a:effectRef>
          <a:fontRef idx="minor">
            <a:schemeClr val="tx1"/>
          </a:fontRef>
        </p:style>
      </p:cxnSp>
      <p:sp>
        <p:nvSpPr>
          <p:cNvPr id="15" name="Title 1">
            <a:extLst>
              <a:ext uri="{FF2B5EF4-FFF2-40B4-BE49-F238E27FC236}">
                <a16:creationId xmlns:a16="http://schemas.microsoft.com/office/drawing/2014/main" id="{77BD6E4E-AE77-4FF6-8629-52414DF99797}"/>
              </a:ext>
            </a:extLst>
          </p:cNvPr>
          <p:cNvSpPr>
            <a:spLocks noGrp="1"/>
          </p:cNvSpPr>
          <p:nvPr>
            <p:ph type="title" hasCustomPrompt="1"/>
          </p:nvPr>
        </p:nvSpPr>
        <p:spPr>
          <a:xfrm>
            <a:off x="-9145" y="5510849"/>
            <a:ext cx="8229600" cy="294885"/>
          </a:xfrm>
          <a:prstGeom prst="rect">
            <a:avLst/>
          </a:prstGeom>
        </p:spPr>
        <p:txBody>
          <a:bodyPr wrap="square" lIns="0" tIns="0" rIns="0" bIns="0" anchor="b" anchorCtr="0">
            <a:noAutofit/>
          </a:bodyPr>
          <a:lstStyle>
            <a:lvl1pPr>
              <a:lnSpc>
                <a:spcPct val="100000"/>
              </a:lnSpc>
              <a:defRPr sz="2200" b="1">
                <a:solidFill>
                  <a:schemeClr val="accent1"/>
                </a:solidFill>
              </a:defRPr>
            </a:lvl1pPr>
          </a:lstStyle>
          <a:p>
            <a:r>
              <a:rPr lang="en-US" dirty="0"/>
              <a:t>Insert campaign slide title here</a:t>
            </a:r>
          </a:p>
        </p:txBody>
      </p:sp>
      <p:sp>
        <p:nvSpPr>
          <p:cNvPr id="2" name="Title 1">
            <a:extLst>
              <a:ext uri="{FF2B5EF4-FFF2-40B4-BE49-F238E27FC236}">
                <a16:creationId xmlns:a16="http://schemas.microsoft.com/office/drawing/2014/main" id="{E01DB103-094C-911C-9AAE-B406451E0E61}"/>
              </a:ext>
            </a:extLst>
          </p:cNvPr>
          <p:cNvSpPr txBox="1">
            <a:spLocks/>
          </p:cNvSpPr>
          <p:nvPr userDrawn="1"/>
        </p:nvSpPr>
        <p:spPr bwMode="gray">
          <a:xfrm>
            <a:off x="5759865" y="0"/>
            <a:ext cx="2929983" cy="545039"/>
          </a:xfrm>
          <a:prstGeom prst="rect">
            <a:avLst/>
          </a:prstGeom>
          <a:noFill/>
        </p:spPr>
        <p:txBody>
          <a:bodyPr wrap="none" lIns="0" tIns="0" rIns="0" bIns="0" rtlCol="0" anchor="ctr" anchorCtr="0">
            <a:noAutofit/>
          </a:bodyPr>
          <a:lstStyle>
            <a:lvl1pPr marL="0" algn="l" defTabSz="914400" rtl="0" eaLnBrk="1" latinLnBrk="0" hangingPunct="1">
              <a:lnSpc>
                <a:spcPct val="90000"/>
              </a:lnSpc>
              <a:spcBef>
                <a:spcPct val="0"/>
              </a:spcBef>
              <a:buNone/>
              <a:defRPr kumimoji="0" lang="en-US" sz="4400" b="0" i="0" u="none" strike="noStrike" kern="1200" cap="none" spc="0" normalizeH="0" baseline="0" noProof="0" dirty="0" smtClean="0">
                <a:ln>
                  <a:noFill/>
                </a:ln>
                <a:solidFill>
                  <a:srgbClr val="205588"/>
                </a:solidFill>
                <a:effectLst/>
                <a:uLnTx/>
                <a:uFill>
                  <a:solidFill>
                    <a:schemeClr val="accent2"/>
                  </a:solidFill>
                </a:uFill>
                <a:latin typeface="Franklin Gothic Medium Cond" panose="020B0606030402020204" pitchFamily="34" charset="0"/>
                <a:ea typeface="+mn-ea"/>
                <a:cs typeface="Arial" pitchFamily="34" charset="0"/>
              </a:defRPr>
            </a:lvl1pPr>
          </a:lstStyle>
          <a:p>
            <a:pPr algn="r"/>
            <a:r>
              <a:rPr lang="en-US" sz="1400" i="1" dirty="0">
                <a:solidFill>
                  <a:schemeClr val="bg1"/>
                </a:solidFill>
                <a:latin typeface="Verdana" panose="020B0604030504040204" pitchFamily="34" charset="0"/>
                <a:ea typeface="Verdana" panose="020B0604030504040204" pitchFamily="34" charset="0"/>
                <a:cs typeface="Verdana" panose="020B0604030504040204" pitchFamily="34" charset="0"/>
              </a:rPr>
              <a:t>Connecting you with Texas</a:t>
            </a:r>
          </a:p>
        </p:txBody>
      </p:sp>
      <p:pic>
        <p:nvPicPr>
          <p:cNvPr id="4" name="Graphic 3" descr="Texas Department of Transportation logo">
            <a:extLst>
              <a:ext uri="{FF2B5EF4-FFF2-40B4-BE49-F238E27FC236}">
                <a16:creationId xmlns:a16="http://schemas.microsoft.com/office/drawing/2014/main" id="{53FBEE52-1176-DE2A-FEFD-1109D4D85E9D}"/>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54152" y="102984"/>
            <a:ext cx="1738311" cy="315405"/>
          </a:xfrm>
          <a:prstGeom prst="rect">
            <a:avLst/>
          </a:prstGeom>
        </p:spPr>
      </p:pic>
    </p:spTree>
    <p:extLst>
      <p:ext uri="{BB962C8B-B14F-4D97-AF65-F5344CB8AC3E}">
        <p14:creationId xmlns:p14="http://schemas.microsoft.com/office/powerpoint/2010/main" val="29321626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886968"/>
            <a:ext cx="8229600" cy="294885"/>
          </a:xfrm>
          <a:prstGeom prst="rect">
            <a:avLst/>
          </a:prstGeom>
        </p:spPr>
        <p:txBody>
          <a:bodyPr wrap="square" lIns="0" tIns="0" rIns="0" bIns="0" anchor="b" anchorCtr="0">
            <a:noAutofit/>
          </a:bodyPr>
          <a:lstStyle>
            <a:lvl1pPr>
              <a:lnSpc>
                <a:spcPct val="100000"/>
              </a:lnSpc>
              <a:defRPr sz="2200" b="1">
                <a:solidFill>
                  <a:schemeClr val="accent1"/>
                </a:solidFill>
              </a:defRPr>
            </a:lvl1pPr>
          </a:lstStyle>
          <a:p>
            <a:r>
              <a:rPr lang="en-US"/>
              <a:t>Click to edit Master title style</a:t>
            </a:r>
            <a:endParaRPr lang="en-US" dirty="0"/>
          </a:p>
        </p:txBody>
      </p:sp>
      <p:sp>
        <p:nvSpPr>
          <p:cNvPr id="3" name="Content Placeholder 2"/>
          <p:cNvSpPr>
            <a:spLocks noGrp="1"/>
          </p:cNvSpPr>
          <p:nvPr>
            <p:ph idx="1"/>
          </p:nvPr>
        </p:nvSpPr>
        <p:spPr>
          <a:xfrm>
            <a:off x="457200" y="1272209"/>
            <a:ext cx="8229600" cy="3190063"/>
          </a:xfrm>
          <a:prstGeom prst="rect">
            <a:avLst/>
          </a:prstGeom>
        </p:spPr>
        <p:txBody>
          <a:bodyPr lIns="0" tIns="0" rIns="0" bIns="0">
            <a:noAutofit/>
          </a:bodyPr>
          <a:lstStyle>
            <a:lvl1pPr marL="228600" indent="-228600">
              <a:lnSpc>
                <a:spcPct val="150000"/>
              </a:lnSpc>
              <a:spcBef>
                <a:spcPts val="0"/>
              </a:spcBef>
              <a:spcAft>
                <a:spcPts val="1000"/>
              </a:spcAft>
              <a:buClr>
                <a:schemeClr val="accent1"/>
              </a:buClr>
              <a:buSzPct val="120000"/>
              <a:defRPr sz="1600"/>
            </a:lvl1pPr>
            <a:lvl2pPr marL="512064" indent="-228600">
              <a:lnSpc>
                <a:spcPct val="150000"/>
              </a:lnSpc>
              <a:spcBef>
                <a:spcPts val="0"/>
              </a:spcBef>
              <a:spcAft>
                <a:spcPts val="1000"/>
              </a:spcAft>
              <a:buClr>
                <a:schemeClr val="accent1"/>
              </a:buClr>
              <a:buFont typeface="Verdana" panose="020B0604030504040204" pitchFamily="34" charset="0"/>
              <a:buChar char="-"/>
              <a:defRPr sz="1600"/>
            </a:lvl2pPr>
            <a:lvl3pPr marL="857250" indent="-228600">
              <a:lnSpc>
                <a:spcPct val="150000"/>
              </a:lnSpc>
              <a:spcBef>
                <a:spcPts val="0"/>
              </a:spcBef>
              <a:spcAft>
                <a:spcPts val="1000"/>
              </a:spcAft>
              <a:buClr>
                <a:schemeClr val="accent1"/>
              </a:buClr>
              <a:buFont typeface="Wingdings" panose="05000000000000000000" pitchFamily="2" charset="2"/>
              <a:buChar char="§"/>
              <a:defRPr sz="1600"/>
            </a:lvl3pPr>
            <a:lvl4pPr marL="1200150" indent="-228600">
              <a:lnSpc>
                <a:spcPct val="150000"/>
              </a:lnSpc>
              <a:spcBef>
                <a:spcPts val="0"/>
              </a:spcBef>
              <a:spcAft>
                <a:spcPts val="1000"/>
              </a:spcAft>
              <a:buClr>
                <a:schemeClr val="accent1"/>
              </a:buClr>
              <a:buFont typeface="Verdana" panose="020B0604030504040204" pitchFamily="34" charset="0"/>
              <a:buChar char="-"/>
              <a:defRPr sz="1600"/>
            </a:lvl4pPr>
            <a:lvl5pPr marL="1543050" indent="-228600">
              <a:lnSpc>
                <a:spcPct val="150000"/>
              </a:lnSpc>
              <a:spcBef>
                <a:spcPts val="0"/>
              </a:spcBef>
              <a:spcAft>
                <a:spcPts val="1000"/>
              </a:spcAft>
              <a:buClr>
                <a:schemeClr val="accent1"/>
              </a:buClr>
              <a:buSzPct val="80000"/>
              <a:buFont typeface="Verdana" panose="020B0604030504040204" pitchFamily="34" charset="0"/>
              <a:buChar cha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a:extLst>
              <a:ext uri="{FF2B5EF4-FFF2-40B4-BE49-F238E27FC236}">
                <a16:creationId xmlns:a16="http://schemas.microsoft.com/office/drawing/2014/main" id="{B931FDFD-1E7F-4D38-B5E5-FEC4D4109758}"/>
              </a:ext>
              <a:ext uri="{C183D7F6-B498-43B3-948B-1728B52AA6E4}">
                <adec:decorative xmlns:adec="http://schemas.microsoft.com/office/drawing/2017/decorative" val="1"/>
              </a:ext>
            </a:extLst>
          </p:cNvPr>
          <p:cNvSpPr>
            <a:spLocks/>
          </p:cNvSpPr>
          <p:nvPr userDrawn="1"/>
        </p:nvSpPr>
        <p:spPr>
          <a:xfrm rot="10800000">
            <a:off x="-9145" y="-23667"/>
            <a:ext cx="9162288" cy="568708"/>
          </a:xfrm>
          <a:prstGeom prst="rect">
            <a:avLst/>
          </a:prstGeom>
          <a:gradFill flip="none" rotWithShape="1">
            <a:gsLst>
              <a:gs pos="0">
                <a:srgbClr val="0057A8">
                  <a:lumMod val="61100"/>
                </a:srgbClr>
              </a:gs>
              <a:gs pos="100000">
                <a:srgbClr val="0057A8"/>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Arial" pitchFamily="34" charset="0"/>
              <a:ea typeface="+mn-ea"/>
              <a:cs typeface="Arial" pitchFamily="34" charset="0"/>
            </a:endParaRPr>
          </a:p>
        </p:txBody>
      </p:sp>
      <p:cxnSp>
        <p:nvCxnSpPr>
          <p:cNvPr id="8" name="Straight Connector 7">
            <a:extLst>
              <a:ext uri="{FF2B5EF4-FFF2-40B4-BE49-F238E27FC236}">
                <a16:creationId xmlns:a16="http://schemas.microsoft.com/office/drawing/2014/main" id="{C68BFD85-22DB-E8C0-02E8-B0E843AA503D}"/>
              </a:ext>
              <a:ext uri="{C183D7F6-B498-43B3-948B-1728B52AA6E4}">
                <adec:decorative xmlns:adec="http://schemas.microsoft.com/office/drawing/2017/decorative" val="1"/>
              </a:ext>
            </a:extLst>
          </p:cNvPr>
          <p:cNvCxnSpPr>
            <a:cxnSpLocks/>
          </p:cNvCxnSpPr>
          <p:nvPr userDrawn="1"/>
        </p:nvCxnSpPr>
        <p:spPr>
          <a:xfrm>
            <a:off x="-9144" y="546994"/>
            <a:ext cx="9162288" cy="0"/>
          </a:xfrm>
          <a:prstGeom prst="line">
            <a:avLst/>
          </a:prstGeom>
          <a:ln w="12700">
            <a:solidFill>
              <a:srgbClr val="D90D0D"/>
            </a:solidFill>
          </a:ln>
        </p:spPr>
        <p:style>
          <a:lnRef idx="2">
            <a:schemeClr val="accent1"/>
          </a:lnRef>
          <a:fillRef idx="0">
            <a:schemeClr val="accent1"/>
          </a:fillRef>
          <a:effectRef idx="1">
            <a:schemeClr val="accent1"/>
          </a:effectRef>
          <a:fontRef idx="minor">
            <a:schemeClr val="tx1"/>
          </a:fontRef>
        </p:style>
      </p:cxnSp>
      <p:sp>
        <p:nvSpPr>
          <p:cNvPr id="9" name="Title 1">
            <a:extLst>
              <a:ext uri="{FF2B5EF4-FFF2-40B4-BE49-F238E27FC236}">
                <a16:creationId xmlns:a16="http://schemas.microsoft.com/office/drawing/2014/main" id="{FCA67601-EED6-A212-C354-6B5497705C45}"/>
              </a:ext>
            </a:extLst>
          </p:cNvPr>
          <p:cNvSpPr txBox="1">
            <a:spLocks/>
          </p:cNvSpPr>
          <p:nvPr userDrawn="1"/>
        </p:nvSpPr>
        <p:spPr bwMode="gray">
          <a:xfrm>
            <a:off x="7883912" y="4601269"/>
            <a:ext cx="912155" cy="295463"/>
          </a:xfrm>
          <a:prstGeom prst="rect">
            <a:avLst/>
          </a:prstGeom>
          <a:noFill/>
        </p:spPr>
        <p:txBody>
          <a:bodyPr wrap="none" lIns="0" tIns="0" rIns="0" bIns="0" rtlCol="0" anchor="b" anchorCtr="0">
            <a:noAutofit/>
          </a:bodyPr>
          <a:lstStyle>
            <a:lvl1pPr marL="0" algn="l" defTabSz="914400" rtl="0" eaLnBrk="1" latinLnBrk="0" hangingPunct="1">
              <a:lnSpc>
                <a:spcPct val="90000"/>
              </a:lnSpc>
              <a:spcBef>
                <a:spcPct val="0"/>
              </a:spcBef>
              <a:buNone/>
              <a:defRPr kumimoji="0" lang="en-US" sz="4400" b="0" i="0" u="none" strike="noStrike" kern="1200" cap="none" spc="0" normalizeH="0" baseline="0" noProof="0" dirty="0" smtClean="0">
                <a:ln>
                  <a:noFill/>
                </a:ln>
                <a:solidFill>
                  <a:srgbClr val="205588"/>
                </a:solidFill>
                <a:effectLst/>
                <a:uLnTx/>
                <a:uFill>
                  <a:solidFill>
                    <a:schemeClr val="accent2"/>
                  </a:solidFill>
                </a:uFill>
                <a:latin typeface="Franklin Gothic Medium Cond" panose="020B0606030402020204" pitchFamily="34" charset="0"/>
                <a:ea typeface="+mn-ea"/>
                <a:cs typeface="Arial" pitchFamily="34" charset="0"/>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fld id="{604A7A6C-F878-3C4E-8FE1-6958E2950697}" type="slidenum">
              <a:rPr kumimoji="0" lang="en-US" sz="1600" b="1" i="0" u="none" strike="noStrike" kern="1200" cap="none" spc="0" normalizeH="0" baseline="0" noProof="0" smtClean="0">
                <a:ln>
                  <a:noFill/>
                </a:ln>
                <a:solidFill>
                  <a:srgbClr val="0056A9"/>
                </a:solidFill>
                <a:effectLst/>
                <a:uLnTx/>
                <a:uFill>
                  <a:solidFill>
                    <a:srgbClr val="D90D0D"/>
                  </a:solidFill>
                </a:uFill>
                <a:latin typeface="Verdana" panose="020B0604030504040204" pitchFamily="34" charset="0"/>
                <a:ea typeface="Verdana" panose="020B0604030504040204" pitchFamily="34" charset="0"/>
                <a:cs typeface="Verdana" panose="020B0604030504040204" pitchFamily="34" charset="0"/>
              </a:rPr>
              <a:pPr marL="0" marR="0" lvl="0" indent="0" algn="r" defTabSz="914400" rtl="0" eaLnBrk="1" fontAlgn="auto" latinLnBrk="0" hangingPunct="1">
                <a:lnSpc>
                  <a:spcPct val="90000"/>
                </a:lnSpc>
                <a:spcBef>
                  <a:spcPct val="0"/>
                </a:spcBef>
                <a:spcAft>
                  <a:spcPts val="0"/>
                </a:spcAft>
                <a:buClrTx/>
                <a:buSzTx/>
                <a:buFontTx/>
                <a:buNone/>
                <a:tabLst/>
                <a:defRPr/>
              </a:pPr>
              <a:t>‹#›</a:t>
            </a:fld>
            <a:endParaRPr kumimoji="0" lang="en-US" sz="1600" b="1" i="0" u="none" strike="noStrike" kern="1200" cap="none" spc="0" normalizeH="0" baseline="0" noProof="0" dirty="0">
              <a:ln>
                <a:noFill/>
              </a:ln>
              <a:solidFill>
                <a:srgbClr val="0056A9"/>
              </a:solidFill>
              <a:effectLst/>
              <a:uLnTx/>
              <a:uFill>
                <a:solidFill>
                  <a:srgbClr val="D90D0D"/>
                </a:solidFill>
              </a:uFill>
              <a:latin typeface="Verdana" panose="020B0604030504040204" pitchFamily="34" charset="0"/>
              <a:ea typeface="Verdana" panose="020B0604030504040204" pitchFamily="34" charset="0"/>
              <a:cs typeface="Verdana" panose="020B0604030504040204" pitchFamily="34" charset="0"/>
            </a:endParaRPr>
          </a:p>
        </p:txBody>
      </p:sp>
      <p:pic>
        <p:nvPicPr>
          <p:cNvPr id="10" name="Graphic 9" descr="Texas Department of Transportation logo">
            <a:extLst>
              <a:ext uri="{FF2B5EF4-FFF2-40B4-BE49-F238E27FC236}">
                <a16:creationId xmlns:a16="http://schemas.microsoft.com/office/drawing/2014/main" id="{DEFBA2DB-5453-FA7B-1121-348B59C86FD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54152" y="102984"/>
            <a:ext cx="1738311" cy="315405"/>
          </a:xfrm>
          <a:prstGeom prst="rect">
            <a:avLst/>
          </a:prstGeom>
        </p:spPr>
      </p:pic>
      <p:sp>
        <p:nvSpPr>
          <p:cNvPr id="11" name="Title 1">
            <a:extLst>
              <a:ext uri="{FF2B5EF4-FFF2-40B4-BE49-F238E27FC236}">
                <a16:creationId xmlns:a16="http://schemas.microsoft.com/office/drawing/2014/main" id="{C5082226-0855-77B2-A0D3-EDF61E9FCC89}"/>
              </a:ext>
            </a:extLst>
          </p:cNvPr>
          <p:cNvSpPr txBox="1">
            <a:spLocks/>
          </p:cNvSpPr>
          <p:nvPr userDrawn="1"/>
        </p:nvSpPr>
        <p:spPr bwMode="gray">
          <a:xfrm>
            <a:off x="5759865" y="0"/>
            <a:ext cx="2929983" cy="545039"/>
          </a:xfrm>
          <a:prstGeom prst="rect">
            <a:avLst/>
          </a:prstGeom>
          <a:noFill/>
        </p:spPr>
        <p:txBody>
          <a:bodyPr wrap="none" lIns="0" tIns="0" rIns="0" bIns="0" rtlCol="0" anchor="ctr" anchorCtr="0">
            <a:noAutofit/>
          </a:bodyPr>
          <a:lstStyle>
            <a:lvl1pPr marL="0" algn="l" defTabSz="914400" rtl="0" eaLnBrk="1" latinLnBrk="0" hangingPunct="1">
              <a:lnSpc>
                <a:spcPct val="90000"/>
              </a:lnSpc>
              <a:spcBef>
                <a:spcPct val="0"/>
              </a:spcBef>
              <a:buNone/>
              <a:defRPr kumimoji="0" lang="en-US" sz="4400" b="0" i="0" u="none" strike="noStrike" kern="1200" cap="none" spc="0" normalizeH="0" baseline="0" noProof="0" dirty="0" smtClean="0">
                <a:ln>
                  <a:noFill/>
                </a:ln>
                <a:solidFill>
                  <a:srgbClr val="205588"/>
                </a:solidFill>
                <a:effectLst/>
                <a:uLnTx/>
                <a:uFill>
                  <a:solidFill>
                    <a:schemeClr val="accent2"/>
                  </a:solidFill>
                </a:uFill>
                <a:latin typeface="Franklin Gothic Medium Cond" panose="020B0606030402020204" pitchFamily="34" charset="0"/>
                <a:ea typeface="+mn-ea"/>
                <a:cs typeface="Arial" pitchFamily="34" charset="0"/>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400" b="0" i="1" u="none" strike="noStrike" kern="1200" cap="none" spc="0" normalizeH="0" baseline="0" noProof="0" dirty="0">
                <a:ln>
                  <a:noFill/>
                </a:ln>
                <a:solidFill>
                  <a:srgbClr val="FFFFFF"/>
                </a:solidFill>
                <a:effectLst/>
                <a:uLnTx/>
                <a:uFill>
                  <a:solidFill>
                    <a:srgbClr val="D90D0D"/>
                  </a:solidFill>
                </a:uFill>
                <a:latin typeface="Verdana" panose="020B0604030504040204" pitchFamily="34" charset="0"/>
                <a:ea typeface="Verdana" panose="020B0604030504040204" pitchFamily="34" charset="0"/>
                <a:cs typeface="Verdana" panose="020B0604030504040204" pitchFamily="34" charset="0"/>
              </a:rPr>
              <a:t>Connecting you with Texas</a:t>
            </a:r>
          </a:p>
        </p:txBody>
      </p:sp>
    </p:spTree>
    <p:extLst>
      <p:ext uri="{BB962C8B-B14F-4D97-AF65-F5344CB8AC3E}">
        <p14:creationId xmlns:p14="http://schemas.microsoft.com/office/powerpoint/2010/main" val="17419799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ver WITH Image and Subtit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AF14AA4-436D-6C64-B544-ADC317BC64F4}"/>
              </a:ext>
              <a:ext uri="{C183D7F6-B498-43B3-948B-1728B52AA6E4}">
                <adec:decorative xmlns:adec="http://schemas.microsoft.com/office/drawing/2017/decorative" val="1"/>
              </a:ext>
            </a:extLst>
          </p:cNvPr>
          <p:cNvSpPr>
            <a:spLocks/>
          </p:cNvSpPr>
          <p:nvPr userDrawn="1"/>
        </p:nvSpPr>
        <p:spPr>
          <a:xfrm>
            <a:off x="-9145" y="3719938"/>
            <a:ext cx="9162288" cy="1436049"/>
          </a:xfrm>
          <a:prstGeom prst="rect">
            <a:avLst/>
          </a:prstGeom>
          <a:gradFill flip="none" rotWithShape="1">
            <a:gsLst>
              <a:gs pos="0">
                <a:srgbClr val="0057A8">
                  <a:lumMod val="61100"/>
                </a:srgbClr>
              </a:gs>
              <a:gs pos="100000">
                <a:srgbClr val="0057A8"/>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Arial" pitchFamily="34" charset="0"/>
              <a:cs typeface="Arial" pitchFamily="34" charset="0"/>
            </a:endParaRPr>
          </a:p>
        </p:txBody>
      </p:sp>
      <p:sp>
        <p:nvSpPr>
          <p:cNvPr id="2" name="Title 1"/>
          <p:cNvSpPr>
            <a:spLocks noGrp="1"/>
          </p:cNvSpPr>
          <p:nvPr>
            <p:ph type="ctrTitle"/>
          </p:nvPr>
        </p:nvSpPr>
        <p:spPr>
          <a:xfrm>
            <a:off x="457200" y="4039737"/>
            <a:ext cx="6665976" cy="475701"/>
          </a:xfrm>
          <a:prstGeom prst="rect">
            <a:avLst/>
          </a:prstGeom>
        </p:spPr>
        <p:txBody>
          <a:bodyPr wrap="square" lIns="0" tIns="0" rIns="0" bIns="0" anchor="b">
            <a:noAutofit/>
          </a:bodyPr>
          <a:lstStyle>
            <a:lvl1pPr algn="l">
              <a:lnSpc>
                <a:spcPct val="100000"/>
              </a:lnSpc>
              <a:defRPr sz="2400" b="1">
                <a:solidFill>
                  <a:schemeClr val="bg1"/>
                </a:solidFill>
                <a:latin typeface="Verdana" panose="020B0604030504040204" pitchFamily="34" charset="0"/>
                <a:ea typeface="Verdana" panose="020B060403050404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457200" y="4537122"/>
            <a:ext cx="6665976" cy="228600"/>
          </a:xfrm>
          <a:prstGeom prst="rect">
            <a:avLst/>
          </a:prstGeom>
        </p:spPr>
        <p:txBody>
          <a:bodyPr wrap="square" lIns="0" tIns="0" rIns="0" bIns="0">
            <a:noAutofit/>
          </a:bodyPr>
          <a:lstStyle>
            <a:lvl1pPr marL="0" indent="0" algn="l">
              <a:lnSpc>
                <a:spcPct val="100000"/>
              </a:lnSpc>
              <a:buNone/>
              <a:defRPr sz="16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pic>
        <p:nvPicPr>
          <p:cNvPr id="8" name="Picture 7" descr="Texas Department of Transportation logo">
            <a:extLst>
              <a:ext uri="{FF2B5EF4-FFF2-40B4-BE49-F238E27FC236}">
                <a16:creationId xmlns:a16="http://schemas.microsoft.com/office/drawing/2014/main" id="{4BA7821B-A887-DC06-2115-588BAB4C78A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7881393" y="3977847"/>
            <a:ext cx="805407" cy="599480"/>
          </a:xfrm>
          <a:prstGeom prst="rect">
            <a:avLst/>
          </a:prstGeom>
        </p:spPr>
      </p:pic>
      <p:sp>
        <p:nvSpPr>
          <p:cNvPr id="9" name="Subtitle 2">
            <a:extLst>
              <a:ext uri="{FF2B5EF4-FFF2-40B4-BE49-F238E27FC236}">
                <a16:creationId xmlns:a16="http://schemas.microsoft.com/office/drawing/2014/main" id="{0ADA73D4-6F66-7F18-E5F2-004660395239}"/>
              </a:ext>
            </a:extLst>
          </p:cNvPr>
          <p:cNvSpPr txBox="1">
            <a:spLocks/>
          </p:cNvSpPr>
          <p:nvPr userDrawn="1"/>
        </p:nvSpPr>
        <p:spPr>
          <a:xfrm>
            <a:off x="6648628" y="4670086"/>
            <a:ext cx="2038172" cy="228600"/>
          </a:xfrm>
          <a:prstGeom prst="rect">
            <a:avLst/>
          </a:prstGeom>
          <a:noFill/>
        </p:spPr>
        <p:txBody>
          <a:bodyPr vert="horz" wrap="none" lIns="0" tIns="0" rIns="0" bIns="0" rtlCol="0" anchor="b" anchorCtr="0">
            <a:noAutofit/>
          </a:bodyPr>
          <a:lstStyle>
            <a:lvl1pPr marL="0" indent="0" algn="l" defTabSz="914400" rtl="0" eaLnBrk="1" latinLnBrk="0" hangingPunct="1">
              <a:spcBef>
                <a:spcPts val="0"/>
              </a:spcBef>
              <a:spcAft>
                <a:spcPts val="600"/>
              </a:spcAft>
              <a:buClr>
                <a:srgbClr val="205588"/>
              </a:buClr>
              <a:buFont typeface="Wingdings" pitchFamily="2" charset="2"/>
              <a:buNone/>
              <a:defRPr kumimoji="0" lang="en-US" sz="2000" b="0" i="0" u="none" strike="noStrike" kern="1200" cap="none" spc="0" normalizeH="0" baseline="0" noProof="0" dirty="0" smtClean="0">
                <a:ln>
                  <a:noFill/>
                </a:ln>
                <a:solidFill>
                  <a:schemeClr val="tx1">
                    <a:lumMod val="75000"/>
                    <a:lumOff val="25000"/>
                  </a:schemeClr>
                </a:solidFill>
                <a:effectLst/>
                <a:uLnTx/>
                <a:uFillTx/>
                <a:latin typeface="Franklin Gothic Medium Cond" panose="020B0606030402020204" pitchFamily="34" charset="0"/>
                <a:ea typeface="+mn-ea"/>
                <a:cs typeface="Arial" pitchFamily="34" charset="0"/>
              </a:defRPr>
            </a:lvl1pPr>
            <a:lvl2pPr marL="457200" indent="0" algn="ctr" defTabSz="914400" rtl="0" eaLnBrk="1" latinLnBrk="0" hangingPunct="1">
              <a:spcBef>
                <a:spcPts val="0"/>
              </a:spcBef>
              <a:spcAft>
                <a:spcPts val="600"/>
              </a:spcAft>
              <a:buClr>
                <a:srgbClr val="205588"/>
              </a:buClr>
              <a:buFont typeface="Franklin Gothic Book" panose="020B0503020102020204" pitchFamily="34" charset="0"/>
              <a:buNone/>
              <a:defRPr sz="2000" kern="1200">
                <a:solidFill>
                  <a:schemeClr val="tx1">
                    <a:tint val="75000"/>
                  </a:schemeClr>
                </a:solidFill>
                <a:latin typeface="Franklin Gothic Book" pitchFamily="34" charset="0"/>
                <a:ea typeface="+mn-ea"/>
                <a:cs typeface="+mn-cs"/>
              </a:defRPr>
            </a:lvl2pPr>
            <a:lvl3pPr marL="914400" indent="0" algn="ctr" defTabSz="914400" rtl="0" eaLnBrk="1" latinLnBrk="0" hangingPunct="1">
              <a:spcBef>
                <a:spcPts val="0"/>
              </a:spcBef>
              <a:spcAft>
                <a:spcPts val="600"/>
              </a:spcAft>
              <a:buClr>
                <a:srgbClr val="205588"/>
              </a:buClr>
              <a:buFont typeface="Arial" pitchFamily="34" charset="0"/>
              <a:buNone/>
              <a:defRPr sz="2000" kern="1200">
                <a:solidFill>
                  <a:schemeClr val="tx1">
                    <a:tint val="75000"/>
                  </a:schemeClr>
                </a:solidFill>
                <a:latin typeface="Franklin Gothic Book" pitchFamily="34" charset="0"/>
                <a:ea typeface="+mn-ea"/>
                <a:cs typeface="+mn-cs"/>
              </a:defRPr>
            </a:lvl3pPr>
            <a:lvl4pPr marL="1371600" indent="0" algn="ctr" defTabSz="914400" rtl="0" eaLnBrk="1" latinLnBrk="0" hangingPunct="1">
              <a:spcBef>
                <a:spcPts val="0"/>
              </a:spcBef>
              <a:spcAft>
                <a:spcPts val="600"/>
              </a:spcAft>
              <a:buClr>
                <a:srgbClr val="205588"/>
              </a:buClr>
              <a:buFont typeface="Franklin Gothic Book" panose="020B0503020102020204" pitchFamily="34" charset="0"/>
              <a:buNone/>
              <a:defRPr sz="2000" kern="1200">
                <a:solidFill>
                  <a:schemeClr val="tx1">
                    <a:tint val="75000"/>
                  </a:schemeClr>
                </a:solidFill>
                <a:latin typeface="Franklin Gothic Book" pitchFamily="34" charset="0"/>
                <a:ea typeface="+mn-ea"/>
                <a:cs typeface="+mn-cs"/>
              </a:defRPr>
            </a:lvl4pPr>
            <a:lvl5pPr marL="1828800" indent="0" algn="ctr" defTabSz="914400" rtl="0" eaLnBrk="1" latinLnBrk="0" hangingPunct="1">
              <a:spcBef>
                <a:spcPts val="0"/>
              </a:spcBef>
              <a:spcAft>
                <a:spcPts val="600"/>
              </a:spcAft>
              <a:buClr>
                <a:srgbClr val="205588"/>
              </a:buClr>
              <a:buFont typeface="Arial" pitchFamily="34" charset="0"/>
              <a:buNone/>
              <a:defRPr sz="2000" kern="1200">
                <a:solidFill>
                  <a:schemeClr val="tx1">
                    <a:tint val="75000"/>
                  </a:schemeClr>
                </a:solidFill>
                <a:latin typeface="Franklin Gothic Book" pitchFamily="34" charset="0"/>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r"/>
            <a:fld id="{93753AA7-ABEA-4893-80DA-F7DBAF2E4759}" type="datetime1">
              <a:rPr lang="en-US" sz="1600" smtClean="0">
                <a:solidFill>
                  <a:schemeClr val="bg1"/>
                </a:solidFill>
                <a:latin typeface="+mn-lt"/>
                <a:ea typeface="Verdana" panose="020B0604030504040204" pitchFamily="34" charset="0"/>
                <a:cs typeface="Verdana" panose="020B0604030504040204" pitchFamily="34" charset="0"/>
              </a:rPr>
              <a:t>9/4/2026</a:t>
            </a:fld>
            <a:endParaRPr lang="en-US" sz="1600" dirty="0">
              <a:solidFill>
                <a:srgbClr val="BCE7FD"/>
              </a:solidFill>
              <a:latin typeface="+mn-lt"/>
            </a:endParaRPr>
          </a:p>
        </p:txBody>
      </p:sp>
      <p:cxnSp>
        <p:nvCxnSpPr>
          <p:cNvPr id="10" name="Straight Connector 9">
            <a:extLst>
              <a:ext uri="{FF2B5EF4-FFF2-40B4-BE49-F238E27FC236}">
                <a16:creationId xmlns:a16="http://schemas.microsoft.com/office/drawing/2014/main" id="{7ECAF199-AE96-F9A3-21D5-1A4B51244BDC}"/>
              </a:ext>
              <a:ext uri="{C183D7F6-B498-43B3-948B-1728B52AA6E4}">
                <adec:decorative xmlns:adec="http://schemas.microsoft.com/office/drawing/2017/decorative" val="1"/>
              </a:ext>
            </a:extLst>
          </p:cNvPr>
          <p:cNvCxnSpPr>
            <a:cxnSpLocks/>
          </p:cNvCxnSpPr>
          <p:nvPr userDrawn="1"/>
        </p:nvCxnSpPr>
        <p:spPr>
          <a:xfrm>
            <a:off x="-9144" y="3719938"/>
            <a:ext cx="9162288" cy="0"/>
          </a:xfrm>
          <a:prstGeom prst="line">
            <a:avLst/>
          </a:prstGeom>
          <a:ln w="38100">
            <a:solidFill>
              <a:srgbClr val="D90D0D"/>
            </a:solidFill>
          </a:ln>
        </p:spPr>
        <p:style>
          <a:lnRef idx="2">
            <a:schemeClr val="accent1"/>
          </a:lnRef>
          <a:fillRef idx="0">
            <a:schemeClr val="accent1"/>
          </a:fillRef>
          <a:effectRef idx="1">
            <a:schemeClr val="accent1"/>
          </a:effectRef>
          <a:fontRef idx="minor">
            <a:schemeClr val="tx1"/>
          </a:fontRef>
        </p:style>
      </p:cxnSp>
      <p:sp>
        <p:nvSpPr>
          <p:cNvPr id="6" name="Picture Placeholder 5">
            <a:extLst>
              <a:ext uri="{FF2B5EF4-FFF2-40B4-BE49-F238E27FC236}">
                <a16:creationId xmlns:a16="http://schemas.microsoft.com/office/drawing/2014/main" id="{9297D681-6979-610D-1988-DD7437905422}"/>
              </a:ext>
            </a:extLst>
          </p:cNvPr>
          <p:cNvSpPr>
            <a:spLocks noGrp="1"/>
          </p:cNvSpPr>
          <p:nvPr>
            <p:ph type="pic" sz="quarter" idx="10"/>
          </p:nvPr>
        </p:nvSpPr>
        <p:spPr>
          <a:xfrm>
            <a:off x="-9525" y="-9144"/>
            <a:ext cx="9163050" cy="3712464"/>
          </a:xfrm>
        </p:spPr>
        <p:txBody>
          <a:bodyPr/>
          <a:lstStyle/>
          <a:p>
            <a:r>
              <a:rPr lang="en-US" dirty="0"/>
              <a:t>Click icon to add picture</a:t>
            </a:r>
          </a:p>
        </p:txBody>
      </p:sp>
    </p:spTree>
    <p:extLst>
      <p:ext uri="{BB962C8B-B14F-4D97-AF65-F5344CB8AC3E}">
        <p14:creationId xmlns:p14="http://schemas.microsoft.com/office/powerpoint/2010/main" val="409208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ver WITH Image and Longer Tit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AF14AA4-436D-6C64-B544-ADC317BC64F4}"/>
              </a:ext>
              <a:ext uri="{C183D7F6-B498-43B3-948B-1728B52AA6E4}">
                <adec:decorative xmlns:adec="http://schemas.microsoft.com/office/drawing/2017/decorative" val="1"/>
              </a:ext>
            </a:extLst>
          </p:cNvPr>
          <p:cNvSpPr>
            <a:spLocks/>
          </p:cNvSpPr>
          <p:nvPr userDrawn="1"/>
        </p:nvSpPr>
        <p:spPr>
          <a:xfrm>
            <a:off x="-9145" y="3719938"/>
            <a:ext cx="9162288" cy="1436049"/>
          </a:xfrm>
          <a:prstGeom prst="rect">
            <a:avLst/>
          </a:prstGeom>
          <a:gradFill flip="none" rotWithShape="1">
            <a:gsLst>
              <a:gs pos="0">
                <a:srgbClr val="0057A8">
                  <a:lumMod val="61100"/>
                </a:srgbClr>
              </a:gs>
              <a:gs pos="100000">
                <a:srgbClr val="0057A8"/>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algn="ctr"/>
            <a:endParaRPr lang="en-US" sz="1200" dirty="0">
              <a:latin typeface="Arial" pitchFamily="34" charset="0"/>
              <a:cs typeface="Arial" pitchFamily="34" charset="0"/>
            </a:endParaRPr>
          </a:p>
        </p:txBody>
      </p:sp>
      <p:cxnSp>
        <p:nvCxnSpPr>
          <p:cNvPr id="10" name="Straight Connector 9">
            <a:extLst>
              <a:ext uri="{FF2B5EF4-FFF2-40B4-BE49-F238E27FC236}">
                <a16:creationId xmlns:a16="http://schemas.microsoft.com/office/drawing/2014/main" id="{7ECAF199-AE96-F9A3-21D5-1A4B51244BDC}"/>
              </a:ext>
              <a:ext uri="{C183D7F6-B498-43B3-948B-1728B52AA6E4}">
                <adec:decorative xmlns:adec="http://schemas.microsoft.com/office/drawing/2017/decorative" val="1"/>
              </a:ext>
            </a:extLst>
          </p:cNvPr>
          <p:cNvCxnSpPr>
            <a:cxnSpLocks/>
          </p:cNvCxnSpPr>
          <p:nvPr userDrawn="1"/>
        </p:nvCxnSpPr>
        <p:spPr>
          <a:xfrm>
            <a:off x="-9144" y="3719938"/>
            <a:ext cx="9162288" cy="0"/>
          </a:xfrm>
          <a:prstGeom prst="line">
            <a:avLst/>
          </a:prstGeom>
          <a:ln w="38100">
            <a:solidFill>
              <a:srgbClr val="D90D0D"/>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ctrTitle"/>
          </p:nvPr>
        </p:nvSpPr>
        <p:spPr>
          <a:xfrm>
            <a:off x="457200" y="4014216"/>
            <a:ext cx="6665976" cy="841248"/>
          </a:xfrm>
          <a:prstGeom prst="rect">
            <a:avLst/>
          </a:prstGeom>
        </p:spPr>
        <p:txBody>
          <a:bodyPr wrap="square" lIns="0" tIns="0" rIns="0" bIns="0" anchor="ctr" anchorCtr="0">
            <a:noAutofit/>
          </a:bodyPr>
          <a:lstStyle>
            <a:lvl1pPr algn="l">
              <a:defRPr sz="2400" b="1">
                <a:solidFill>
                  <a:schemeClr val="bg1"/>
                </a:solidFill>
              </a:defRPr>
            </a:lvl1pPr>
          </a:lstStyle>
          <a:p>
            <a:r>
              <a:rPr lang="en-US"/>
              <a:t>Click to edit Master title style</a:t>
            </a:r>
            <a:endParaRPr lang="en-US" dirty="0"/>
          </a:p>
        </p:txBody>
      </p:sp>
      <p:sp>
        <p:nvSpPr>
          <p:cNvPr id="3" name="Picture Placeholder 5">
            <a:extLst>
              <a:ext uri="{FF2B5EF4-FFF2-40B4-BE49-F238E27FC236}">
                <a16:creationId xmlns:a16="http://schemas.microsoft.com/office/drawing/2014/main" id="{7593ED4F-ECDC-36E8-7E33-54BD57010E27}"/>
              </a:ext>
            </a:extLst>
          </p:cNvPr>
          <p:cNvSpPr>
            <a:spLocks noGrp="1"/>
          </p:cNvSpPr>
          <p:nvPr>
            <p:ph type="pic" sz="quarter" idx="10"/>
          </p:nvPr>
        </p:nvSpPr>
        <p:spPr>
          <a:xfrm>
            <a:off x="-9525" y="-9144"/>
            <a:ext cx="9163050" cy="3712464"/>
          </a:xfrm>
        </p:spPr>
        <p:txBody>
          <a:bodyPr/>
          <a:lstStyle/>
          <a:p>
            <a:r>
              <a:rPr lang="en-US" dirty="0"/>
              <a:t>Click icon to add picture</a:t>
            </a:r>
          </a:p>
        </p:txBody>
      </p:sp>
      <p:sp>
        <p:nvSpPr>
          <p:cNvPr id="4" name="Subtitle 2">
            <a:extLst>
              <a:ext uri="{FF2B5EF4-FFF2-40B4-BE49-F238E27FC236}">
                <a16:creationId xmlns:a16="http://schemas.microsoft.com/office/drawing/2014/main" id="{BD9E2FB0-E279-9C0A-D398-311B32EC824A}"/>
              </a:ext>
            </a:extLst>
          </p:cNvPr>
          <p:cNvSpPr txBox="1">
            <a:spLocks/>
          </p:cNvSpPr>
          <p:nvPr userDrawn="1"/>
        </p:nvSpPr>
        <p:spPr>
          <a:xfrm>
            <a:off x="6648628" y="4670086"/>
            <a:ext cx="2038172" cy="228600"/>
          </a:xfrm>
          <a:prstGeom prst="rect">
            <a:avLst/>
          </a:prstGeom>
          <a:noFill/>
        </p:spPr>
        <p:txBody>
          <a:bodyPr vert="horz" wrap="none" lIns="0" tIns="0" rIns="0" bIns="0" rtlCol="0" anchor="b" anchorCtr="0">
            <a:noAutofit/>
          </a:bodyPr>
          <a:lstStyle>
            <a:lvl1pPr marL="0" indent="0" algn="l" defTabSz="914400" rtl="0" eaLnBrk="1" latinLnBrk="0" hangingPunct="1">
              <a:spcBef>
                <a:spcPts val="0"/>
              </a:spcBef>
              <a:spcAft>
                <a:spcPts val="600"/>
              </a:spcAft>
              <a:buClr>
                <a:srgbClr val="205588"/>
              </a:buClr>
              <a:buFont typeface="Wingdings" pitchFamily="2" charset="2"/>
              <a:buNone/>
              <a:defRPr kumimoji="0" lang="en-US" sz="2000" b="0" i="0" u="none" strike="noStrike" kern="1200" cap="none" spc="0" normalizeH="0" baseline="0" noProof="0" dirty="0" smtClean="0">
                <a:ln>
                  <a:noFill/>
                </a:ln>
                <a:solidFill>
                  <a:schemeClr val="tx1">
                    <a:lumMod val="75000"/>
                    <a:lumOff val="25000"/>
                  </a:schemeClr>
                </a:solidFill>
                <a:effectLst/>
                <a:uLnTx/>
                <a:uFillTx/>
                <a:latin typeface="Franklin Gothic Medium Cond" panose="020B0606030402020204" pitchFamily="34" charset="0"/>
                <a:ea typeface="+mn-ea"/>
                <a:cs typeface="Arial" pitchFamily="34" charset="0"/>
              </a:defRPr>
            </a:lvl1pPr>
            <a:lvl2pPr marL="457200" indent="0" algn="ctr" defTabSz="914400" rtl="0" eaLnBrk="1" latinLnBrk="0" hangingPunct="1">
              <a:spcBef>
                <a:spcPts val="0"/>
              </a:spcBef>
              <a:spcAft>
                <a:spcPts val="600"/>
              </a:spcAft>
              <a:buClr>
                <a:srgbClr val="205588"/>
              </a:buClr>
              <a:buFont typeface="Franklin Gothic Book" panose="020B0503020102020204" pitchFamily="34" charset="0"/>
              <a:buNone/>
              <a:defRPr sz="2000" kern="1200">
                <a:solidFill>
                  <a:schemeClr val="tx1">
                    <a:tint val="75000"/>
                  </a:schemeClr>
                </a:solidFill>
                <a:latin typeface="Franklin Gothic Book" pitchFamily="34" charset="0"/>
                <a:ea typeface="+mn-ea"/>
                <a:cs typeface="+mn-cs"/>
              </a:defRPr>
            </a:lvl2pPr>
            <a:lvl3pPr marL="914400" indent="0" algn="ctr" defTabSz="914400" rtl="0" eaLnBrk="1" latinLnBrk="0" hangingPunct="1">
              <a:spcBef>
                <a:spcPts val="0"/>
              </a:spcBef>
              <a:spcAft>
                <a:spcPts val="600"/>
              </a:spcAft>
              <a:buClr>
                <a:srgbClr val="205588"/>
              </a:buClr>
              <a:buFont typeface="Arial" pitchFamily="34" charset="0"/>
              <a:buNone/>
              <a:defRPr sz="2000" kern="1200">
                <a:solidFill>
                  <a:schemeClr val="tx1">
                    <a:tint val="75000"/>
                  </a:schemeClr>
                </a:solidFill>
                <a:latin typeface="Franklin Gothic Book" pitchFamily="34" charset="0"/>
                <a:ea typeface="+mn-ea"/>
                <a:cs typeface="+mn-cs"/>
              </a:defRPr>
            </a:lvl3pPr>
            <a:lvl4pPr marL="1371600" indent="0" algn="ctr" defTabSz="914400" rtl="0" eaLnBrk="1" latinLnBrk="0" hangingPunct="1">
              <a:spcBef>
                <a:spcPts val="0"/>
              </a:spcBef>
              <a:spcAft>
                <a:spcPts val="600"/>
              </a:spcAft>
              <a:buClr>
                <a:srgbClr val="205588"/>
              </a:buClr>
              <a:buFont typeface="Franklin Gothic Book" panose="020B0503020102020204" pitchFamily="34" charset="0"/>
              <a:buNone/>
              <a:defRPr sz="2000" kern="1200">
                <a:solidFill>
                  <a:schemeClr val="tx1">
                    <a:tint val="75000"/>
                  </a:schemeClr>
                </a:solidFill>
                <a:latin typeface="Franklin Gothic Book" pitchFamily="34" charset="0"/>
                <a:ea typeface="+mn-ea"/>
                <a:cs typeface="+mn-cs"/>
              </a:defRPr>
            </a:lvl4pPr>
            <a:lvl5pPr marL="1828800" indent="0" algn="ctr" defTabSz="914400" rtl="0" eaLnBrk="1" latinLnBrk="0" hangingPunct="1">
              <a:spcBef>
                <a:spcPts val="0"/>
              </a:spcBef>
              <a:spcAft>
                <a:spcPts val="600"/>
              </a:spcAft>
              <a:buClr>
                <a:srgbClr val="205588"/>
              </a:buClr>
              <a:buFont typeface="Arial" pitchFamily="34" charset="0"/>
              <a:buNone/>
              <a:defRPr sz="2000" kern="1200">
                <a:solidFill>
                  <a:schemeClr val="tx1">
                    <a:tint val="75000"/>
                  </a:schemeClr>
                </a:solidFill>
                <a:latin typeface="Franklin Gothic Book" pitchFamily="34" charset="0"/>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r"/>
            <a:fld id="{9E2B5DAD-BFF8-44B3-A078-08B862131A9F}" type="datetime1">
              <a:rPr lang="en-US" sz="1600" smtClean="0">
                <a:solidFill>
                  <a:schemeClr val="bg1"/>
                </a:solidFill>
                <a:latin typeface="+mn-lt"/>
                <a:ea typeface="Verdana" panose="020B0604030504040204" pitchFamily="34" charset="0"/>
                <a:cs typeface="Verdana" panose="020B0604030504040204" pitchFamily="34" charset="0"/>
              </a:rPr>
              <a:t>9/4/2026</a:t>
            </a:fld>
            <a:endParaRPr lang="en-US" sz="1600" dirty="0">
              <a:solidFill>
                <a:srgbClr val="BCE7FD"/>
              </a:solidFill>
              <a:latin typeface="+mn-lt"/>
            </a:endParaRPr>
          </a:p>
        </p:txBody>
      </p:sp>
      <p:pic>
        <p:nvPicPr>
          <p:cNvPr id="5" name="Picture 7" descr="Texas Department of Transportation logo">
            <a:extLst>
              <a:ext uri="{FF2B5EF4-FFF2-40B4-BE49-F238E27FC236}">
                <a16:creationId xmlns:a16="http://schemas.microsoft.com/office/drawing/2014/main" id="{14A2CB23-F1E1-7A15-232A-FDE90FB869DA}"/>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7881393" y="3978345"/>
            <a:ext cx="805407" cy="599480"/>
          </a:xfrm>
          <a:prstGeom prst="rect">
            <a:avLst/>
          </a:prstGeom>
        </p:spPr>
      </p:pic>
    </p:spTree>
    <p:extLst>
      <p:ext uri="{BB962C8B-B14F-4D97-AF65-F5344CB8AC3E}">
        <p14:creationId xmlns:p14="http://schemas.microsoft.com/office/powerpoint/2010/main" val="33294206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ver WITHOUT Imag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4B9F2E4-EBAA-496A-3A84-89E9137EF31E}"/>
              </a:ext>
            </a:extLst>
          </p:cNvPr>
          <p:cNvSpPr>
            <a:spLocks/>
          </p:cNvSpPr>
          <p:nvPr userDrawn="1"/>
        </p:nvSpPr>
        <p:spPr>
          <a:xfrm>
            <a:off x="-9145" y="-9144"/>
            <a:ext cx="9162288" cy="5166360"/>
          </a:xfrm>
          <a:prstGeom prst="rect">
            <a:avLst/>
          </a:prstGeom>
          <a:gradFill flip="none" rotWithShape="1">
            <a:gsLst>
              <a:gs pos="0">
                <a:srgbClr val="0057A8">
                  <a:lumMod val="61100"/>
                </a:srgbClr>
              </a:gs>
              <a:gs pos="100000">
                <a:srgbClr val="0057A8"/>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Arial" pitchFamily="34" charset="0"/>
              <a:cs typeface="Arial" pitchFamily="34" charset="0"/>
            </a:endParaRPr>
          </a:p>
        </p:txBody>
      </p:sp>
      <p:pic>
        <p:nvPicPr>
          <p:cNvPr id="5" name="Picture 4">
            <a:extLst>
              <a:ext uri="{FF2B5EF4-FFF2-40B4-BE49-F238E27FC236}">
                <a16:creationId xmlns:a16="http://schemas.microsoft.com/office/drawing/2014/main" id="{FD8C8299-F83F-D714-FFDE-A89D5626D3F5}"/>
              </a:ext>
            </a:extLst>
          </p:cNvPr>
          <p:cNvPicPr>
            <a:picLocks noChangeAspect="1"/>
          </p:cNvPicPr>
          <p:nvPr userDrawn="1"/>
        </p:nvPicPr>
        <p:blipFill>
          <a:blip r:embed="rId2"/>
          <a:srcRect/>
          <a:stretch/>
        </p:blipFill>
        <p:spPr>
          <a:xfrm>
            <a:off x="-9144" y="0"/>
            <a:ext cx="9162288" cy="5159347"/>
          </a:xfrm>
          <a:prstGeom prst="rect">
            <a:avLst/>
          </a:prstGeom>
        </p:spPr>
      </p:pic>
      <p:cxnSp>
        <p:nvCxnSpPr>
          <p:cNvPr id="6" name="Straight Connector 5">
            <a:extLst>
              <a:ext uri="{FF2B5EF4-FFF2-40B4-BE49-F238E27FC236}">
                <a16:creationId xmlns:a16="http://schemas.microsoft.com/office/drawing/2014/main" id="{D2C91761-A700-7455-06A4-7D583C75D31C}"/>
              </a:ext>
            </a:extLst>
          </p:cNvPr>
          <p:cNvCxnSpPr>
            <a:cxnSpLocks/>
          </p:cNvCxnSpPr>
          <p:nvPr userDrawn="1"/>
        </p:nvCxnSpPr>
        <p:spPr>
          <a:xfrm>
            <a:off x="-9145" y="14988"/>
            <a:ext cx="9162288" cy="0"/>
          </a:xfrm>
          <a:prstGeom prst="line">
            <a:avLst/>
          </a:prstGeom>
          <a:ln w="38100">
            <a:solidFill>
              <a:srgbClr val="D90D0D"/>
            </a:solidFill>
          </a:ln>
        </p:spPr>
        <p:style>
          <a:lnRef idx="2">
            <a:schemeClr val="accent1"/>
          </a:lnRef>
          <a:fillRef idx="0">
            <a:schemeClr val="accent1"/>
          </a:fillRef>
          <a:effectRef idx="1">
            <a:schemeClr val="accent1"/>
          </a:effectRef>
          <a:fontRef idx="minor">
            <a:schemeClr val="tx1"/>
          </a:fontRef>
        </p:style>
      </p:cxnSp>
      <p:sp>
        <p:nvSpPr>
          <p:cNvPr id="12" name="Subtitle 2">
            <a:extLst>
              <a:ext uri="{FF2B5EF4-FFF2-40B4-BE49-F238E27FC236}">
                <a16:creationId xmlns:a16="http://schemas.microsoft.com/office/drawing/2014/main" id="{DD5C73F3-3B2E-2FDA-8150-8AE80181A778}"/>
              </a:ext>
            </a:extLst>
          </p:cNvPr>
          <p:cNvSpPr txBox="1">
            <a:spLocks/>
          </p:cNvSpPr>
          <p:nvPr userDrawn="1"/>
        </p:nvSpPr>
        <p:spPr>
          <a:xfrm>
            <a:off x="6413619" y="721152"/>
            <a:ext cx="2093837" cy="270159"/>
          </a:xfrm>
          <a:prstGeom prst="rect">
            <a:avLst/>
          </a:prstGeom>
          <a:noFill/>
        </p:spPr>
        <p:txBody>
          <a:bodyPr vert="horz" wrap="none" lIns="0" tIns="0" rIns="0" bIns="0" rtlCol="0" anchor="t" anchorCtr="0">
            <a:noAutofit/>
          </a:bodyPr>
          <a:lstStyle>
            <a:lvl1pPr marL="0" indent="0" algn="l" defTabSz="914400" rtl="0" eaLnBrk="1" latinLnBrk="0" hangingPunct="1">
              <a:spcBef>
                <a:spcPts val="0"/>
              </a:spcBef>
              <a:spcAft>
                <a:spcPts val="600"/>
              </a:spcAft>
              <a:buClr>
                <a:srgbClr val="205588"/>
              </a:buClr>
              <a:buFont typeface="Wingdings" pitchFamily="2" charset="2"/>
              <a:buNone/>
              <a:defRPr kumimoji="0" lang="en-US" sz="2000" b="0" i="0" u="none" strike="noStrike" kern="1200" cap="none" spc="0" normalizeH="0" baseline="0" noProof="0" dirty="0" smtClean="0">
                <a:ln>
                  <a:noFill/>
                </a:ln>
                <a:solidFill>
                  <a:schemeClr val="tx1">
                    <a:lumMod val="75000"/>
                    <a:lumOff val="25000"/>
                  </a:schemeClr>
                </a:solidFill>
                <a:effectLst/>
                <a:uLnTx/>
                <a:uFillTx/>
                <a:latin typeface="Franklin Gothic Medium Cond" panose="020B0606030402020204" pitchFamily="34" charset="0"/>
                <a:ea typeface="+mn-ea"/>
                <a:cs typeface="Arial" pitchFamily="34" charset="0"/>
              </a:defRPr>
            </a:lvl1pPr>
            <a:lvl2pPr marL="457200" indent="0" algn="ctr" defTabSz="914400" rtl="0" eaLnBrk="1" latinLnBrk="0" hangingPunct="1">
              <a:spcBef>
                <a:spcPts val="0"/>
              </a:spcBef>
              <a:spcAft>
                <a:spcPts val="600"/>
              </a:spcAft>
              <a:buClr>
                <a:srgbClr val="205588"/>
              </a:buClr>
              <a:buFont typeface="Franklin Gothic Book" panose="020B0503020102020204" pitchFamily="34" charset="0"/>
              <a:buNone/>
              <a:defRPr sz="2000" kern="1200">
                <a:solidFill>
                  <a:schemeClr val="tx1">
                    <a:tint val="75000"/>
                  </a:schemeClr>
                </a:solidFill>
                <a:latin typeface="Franklin Gothic Book" pitchFamily="34" charset="0"/>
                <a:ea typeface="+mn-ea"/>
                <a:cs typeface="+mn-cs"/>
              </a:defRPr>
            </a:lvl2pPr>
            <a:lvl3pPr marL="914400" indent="0" algn="ctr" defTabSz="914400" rtl="0" eaLnBrk="1" latinLnBrk="0" hangingPunct="1">
              <a:spcBef>
                <a:spcPts val="0"/>
              </a:spcBef>
              <a:spcAft>
                <a:spcPts val="600"/>
              </a:spcAft>
              <a:buClr>
                <a:srgbClr val="205588"/>
              </a:buClr>
              <a:buFont typeface="Arial" pitchFamily="34" charset="0"/>
              <a:buNone/>
              <a:defRPr sz="2000" kern="1200">
                <a:solidFill>
                  <a:schemeClr val="tx1">
                    <a:tint val="75000"/>
                  </a:schemeClr>
                </a:solidFill>
                <a:latin typeface="Franklin Gothic Book" pitchFamily="34" charset="0"/>
                <a:ea typeface="+mn-ea"/>
                <a:cs typeface="+mn-cs"/>
              </a:defRPr>
            </a:lvl3pPr>
            <a:lvl4pPr marL="1371600" indent="0" algn="ctr" defTabSz="914400" rtl="0" eaLnBrk="1" latinLnBrk="0" hangingPunct="1">
              <a:spcBef>
                <a:spcPts val="0"/>
              </a:spcBef>
              <a:spcAft>
                <a:spcPts val="600"/>
              </a:spcAft>
              <a:buClr>
                <a:srgbClr val="205588"/>
              </a:buClr>
              <a:buFont typeface="Franklin Gothic Book" panose="020B0503020102020204" pitchFamily="34" charset="0"/>
              <a:buNone/>
              <a:defRPr sz="2000" kern="1200">
                <a:solidFill>
                  <a:schemeClr val="tx1">
                    <a:tint val="75000"/>
                  </a:schemeClr>
                </a:solidFill>
                <a:latin typeface="Franklin Gothic Book" pitchFamily="34" charset="0"/>
                <a:ea typeface="+mn-ea"/>
                <a:cs typeface="+mn-cs"/>
              </a:defRPr>
            </a:lvl4pPr>
            <a:lvl5pPr marL="1828800" indent="0" algn="ctr" defTabSz="914400" rtl="0" eaLnBrk="1" latinLnBrk="0" hangingPunct="1">
              <a:spcBef>
                <a:spcPts val="0"/>
              </a:spcBef>
              <a:spcAft>
                <a:spcPts val="600"/>
              </a:spcAft>
              <a:buClr>
                <a:srgbClr val="205588"/>
              </a:buClr>
              <a:buFont typeface="Arial" pitchFamily="34" charset="0"/>
              <a:buNone/>
              <a:defRPr sz="2000" kern="1200">
                <a:solidFill>
                  <a:schemeClr val="tx1">
                    <a:tint val="75000"/>
                  </a:schemeClr>
                </a:solidFill>
                <a:latin typeface="Franklin Gothic Book" pitchFamily="34" charset="0"/>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r"/>
            <a:fld id="{6F061306-FB16-4496-8834-8E0620C41829}" type="datetime1">
              <a:rPr lang="en-US" sz="1600" smtClean="0">
                <a:solidFill>
                  <a:schemeClr val="bg1"/>
                </a:solidFill>
                <a:latin typeface="Verdana" panose="020B0604030504040204" pitchFamily="34" charset="0"/>
                <a:ea typeface="Verdana" panose="020B0604030504040204" pitchFamily="34" charset="0"/>
                <a:cs typeface="Verdana" panose="020B0604030504040204" pitchFamily="34" charset="0"/>
              </a:rPr>
              <a:t>9/4/2026</a:t>
            </a:fld>
            <a:endParaRPr lang="en-US" sz="1600" dirty="0">
              <a:solidFill>
                <a:srgbClr val="BCE7FD"/>
              </a:solidFill>
              <a:latin typeface="Barlow Condensed Medium" pitchFamily="2" charset="77"/>
            </a:endParaRPr>
          </a:p>
        </p:txBody>
      </p:sp>
      <p:sp>
        <p:nvSpPr>
          <p:cNvPr id="2" name="Title 1"/>
          <p:cNvSpPr>
            <a:spLocks noGrp="1"/>
          </p:cNvSpPr>
          <p:nvPr>
            <p:ph type="ctrTitle"/>
          </p:nvPr>
        </p:nvSpPr>
        <p:spPr>
          <a:xfrm>
            <a:off x="640080" y="1618487"/>
            <a:ext cx="7863840" cy="1716576"/>
          </a:xfrm>
          <a:prstGeom prst="rect">
            <a:avLst/>
          </a:prstGeom>
        </p:spPr>
        <p:txBody>
          <a:bodyPr lIns="0" tIns="0" rIns="0" bIns="0" anchor="t" anchorCtr="0">
            <a:noAutofit/>
          </a:bodyPr>
          <a:lstStyle>
            <a:lvl1pPr algn="l">
              <a:lnSpc>
                <a:spcPct val="100000"/>
              </a:lnSpc>
              <a:defRPr sz="3600" b="1">
                <a:solidFill>
                  <a:schemeClr val="bg1"/>
                </a:solidFill>
              </a:defRPr>
            </a:lvl1pPr>
          </a:lstStyle>
          <a:p>
            <a:r>
              <a:rPr lang="en-US"/>
              <a:t>Click to edit Master title style</a:t>
            </a:r>
            <a:endParaRPr lang="en-US" dirty="0"/>
          </a:p>
        </p:txBody>
      </p:sp>
      <p:sp>
        <p:nvSpPr>
          <p:cNvPr id="3" name="Subtitle 2"/>
          <p:cNvSpPr>
            <a:spLocks noGrp="1"/>
          </p:cNvSpPr>
          <p:nvPr>
            <p:ph type="subTitle" idx="1"/>
          </p:nvPr>
        </p:nvSpPr>
        <p:spPr>
          <a:xfrm>
            <a:off x="640080" y="3405433"/>
            <a:ext cx="7863840" cy="685800"/>
          </a:xfrm>
          <a:prstGeom prst="rect">
            <a:avLst/>
          </a:prstGeom>
        </p:spPr>
        <p:txBody>
          <a:bodyPr lIns="0" tIns="0" rIns="0" bIns="0">
            <a:noAutofit/>
          </a:bodyPr>
          <a:lstStyle>
            <a:lvl1pPr marL="0" indent="0" algn="l">
              <a:lnSpc>
                <a:spcPct val="100000"/>
              </a:lnSpc>
              <a:buNone/>
              <a:defRPr sz="16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pic>
        <p:nvPicPr>
          <p:cNvPr id="7" name="Picture 7" descr="Texas Department of Transportation logo">
            <a:extLst>
              <a:ext uri="{FF2B5EF4-FFF2-40B4-BE49-F238E27FC236}">
                <a16:creationId xmlns:a16="http://schemas.microsoft.com/office/drawing/2014/main" id="{30140041-EF4F-DEC9-3C06-6D80C73B68FE}"/>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688960" y="641955"/>
            <a:ext cx="805407" cy="599480"/>
          </a:xfrm>
          <a:prstGeom prst="rect">
            <a:avLst/>
          </a:prstGeom>
        </p:spPr>
      </p:pic>
    </p:spTree>
    <p:extLst>
      <p:ext uri="{BB962C8B-B14F-4D97-AF65-F5344CB8AC3E}">
        <p14:creationId xmlns:p14="http://schemas.microsoft.com/office/powerpoint/2010/main" val="32536267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886968"/>
            <a:ext cx="8229600" cy="294885"/>
          </a:xfrm>
          <a:prstGeom prst="rect">
            <a:avLst/>
          </a:prstGeom>
        </p:spPr>
        <p:txBody>
          <a:bodyPr wrap="square" lIns="0" tIns="0" rIns="0" bIns="0" anchor="b" anchorCtr="0">
            <a:noAutofit/>
          </a:bodyPr>
          <a:lstStyle>
            <a:lvl1pPr>
              <a:lnSpc>
                <a:spcPct val="100000"/>
              </a:lnSpc>
              <a:defRPr sz="2200" b="1">
                <a:solidFill>
                  <a:schemeClr val="accent1"/>
                </a:solidFill>
              </a:defRPr>
            </a:lvl1pPr>
          </a:lstStyle>
          <a:p>
            <a:r>
              <a:rPr lang="en-US"/>
              <a:t>Click to edit Master title style</a:t>
            </a:r>
            <a:endParaRPr lang="en-US" dirty="0"/>
          </a:p>
        </p:txBody>
      </p:sp>
      <p:sp>
        <p:nvSpPr>
          <p:cNvPr id="3" name="Content Placeholder 2"/>
          <p:cNvSpPr>
            <a:spLocks noGrp="1"/>
          </p:cNvSpPr>
          <p:nvPr>
            <p:ph idx="1"/>
          </p:nvPr>
        </p:nvSpPr>
        <p:spPr>
          <a:xfrm>
            <a:off x="457200" y="1272209"/>
            <a:ext cx="8229600" cy="3190063"/>
          </a:xfrm>
          <a:prstGeom prst="rect">
            <a:avLst/>
          </a:prstGeom>
        </p:spPr>
        <p:txBody>
          <a:bodyPr lIns="0" tIns="0" rIns="0" bIns="0">
            <a:noAutofit/>
          </a:bodyPr>
          <a:lstStyle>
            <a:lvl1pPr marL="228600" indent="-228600">
              <a:lnSpc>
                <a:spcPct val="150000"/>
              </a:lnSpc>
              <a:spcBef>
                <a:spcPts val="0"/>
              </a:spcBef>
              <a:spcAft>
                <a:spcPts val="1000"/>
              </a:spcAft>
              <a:buClr>
                <a:schemeClr val="accent1"/>
              </a:buClr>
              <a:buSzPct val="120000"/>
              <a:defRPr sz="1600"/>
            </a:lvl1pPr>
            <a:lvl2pPr marL="512064" indent="-228600">
              <a:lnSpc>
                <a:spcPct val="150000"/>
              </a:lnSpc>
              <a:spcBef>
                <a:spcPts val="0"/>
              </a:spcBef>
              <a:spcAft>
                <a:spcPts val="1000"/>
              </a:spcAft>
              <a:buClr>
                <a:schemeClr val="accent1"/>
              </a:buClr>
              <a:buFont typeface="Verdana" panose="020B0604030504040204" pitchFamily="34" charset="0"/>
              <a:buChar char="-"/>
              <a:defRPr sz="1600"/>
            </a:lvl2pPr>
            <a:lvl3pPr marL="857250" indent="-228600">
              <a:lnSpc>
                <a:spcPct val="150000"/>
              </a:lnSpc>
              <a:spcBef>
                <a:spcPts val="0"/>
              </a:spcBef>
              <a:spcAft>
                <a:spcPts val="1000"/>
              </a:spcAft>
              <a:buClr>
                <a:schemeClr val="accent1"/>
              </a:buClr>
              <a:buFont typeface="Wingdings" panose="05000000000000000000" pitchFamily="2" charset="2"/>
              <a:buChar char="§"/>
              <a:defRPr sz="1600"/>
            </a:lvl3pPr>
            <a:lvl4pPr marL="1200150" indent="-228600">
              <a:lnSpc>
                <a:spcPct val="150000"/>
              </a:lnSpc>
              <a:spcBef>
                <a:spcPts val="0"/>
              </a:spcBef>
              <a:spcAft>
                <a:spcPts val="1000"/>
              </a:spcAft>
              <a:buClr>
                <a:schemeClr val="accent1"/>
              </a:buClr>
              <a:buFont typeface="Verdana" panose="020B0604030504040204" pitchFamily="34" charset="0"/>
              <a:buChar char="-"/>
              <a:defRPr sz="1600"/>
            </a:lvl4pPr>
            <a:lvl5pPr marL="1543050" indent="-228600">
              <a:lnSpc>
                <a:spcPct val="150000"/>
              </a:lnSpc>
              <a:spcBef>
                <a:spcPts val="0"/>
              </a:spcBef>
              <a:spcAft>
                <a:spcPts val="1000"/>
              </a:spcAft>
              <a:buClr>
                <a:schemeClr val="accent1"/>
              </a:buClr>
              <a:buSzPct val="80000"/>
              <a:buFont typeface="Verdana" panose="020B0604030504040204" pitchFamily="34" charset="0"/>
              <a:buChar cha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a:extLst>
              <a:ext uri="{FF2B5EF4-FFF2-40B4-BE49-F238E27FC236}">
                <a16:creationId xmlns:a16="http://schemas.microsoft.com/office/drawing/2014/main" id="{B931FDFD-1E7F-4D38-B5E5-FEC4D4109758}"/>
              </a:ext>
              <a:ext uri="{C183D7F6-B498-43B3-948B-1728B52AA6E4}">
                <adec:decorative xmlns:adec="http://schemas.microsoft.com/office/drawing/2017/decorative" val="1"/>
              </a:ext>
            </a:extLst>
          </p:cNvPr>
          <p:cNvSpPr>
            <a:spLocks/>
          </p:cNvSpPr>
          <p:nvPr userDrawn="1"/>
        </p:nvSpPr>
        <p:spPr>
          <a:xfrm rot="10800000">
            <a:off x="-9145" y="-23667"/>
            <a:ext cx="9162288" cy="568708"/>
          </a:xfrm>
          <a:prstGeom prst="rect">
            <a:avLst/>
          </a:prstGeom>
          <a:gradFill flip="none" rotWithShape="1">
            <a:gsLst>
              <a:gs pos="0">
                <a:srgbClr val="0057A8">
                  <a:lumMod val="61100"/>
                </a:srgbClr>
              </a:gs>
              <a:gs pos="100000">
                <a:srgbClr val="0057A8"/>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Arial" pitchFamily="34" charset="0"/>
              <a:cs typeface="Arial" pitchFamily="34" charset="0"/>
            </a:endParaRPr>
          </a:p>
        </p:txBody>
      </p:sp>
      <p:cxnSp>
        <p:nvCxnSpPr>
          <p:cNvPr id="8" name="Straight Connector 7">
            <a:extLst>
              <a:ext uri="{FF2B5EF4-FFF2-40B4-BE49-F238E27FC236}">
                <a16:creationId xmlns:a16="http://schemas.microsoft.com/office/drawing/2014/main" id="{C68BFD85-22DB-E8C0-02E8-B0E843AA503D}"/>
              </a:ext>
              <a:ext uri="{C183D7F6-B498-43B3-948B-1728B52AA6E4}">
                <adec:decorative xmlns:adec="http://schemas.microsoft.com/office/drawing/2017/decorative" val="1"/>
              </a:ext>
            </a:extLst>
          </p:cNvPr>
          <p:cNvCxnSpPr>
            <a:cxnSpLocks/>
          </p:cNvCxnSpPr>
          <p:nvPr userDrawn="1"/>
        </p:nvCxnSpPr>
        <p:spPr>
          <a:xfrm>
            <a:off x="-9144" y="546994"/>
            <a:ext cx="9162288" cy="0"/>
          </a:xfrm>
          <a:prstGeom prst="line">
            <a:avLst/>
          </a:prstGeom>
          <a:ln w="12700">
            <a:solidFill>
              <a:srgbClr val="D90D0D"/>
            </a:solidFill>
          </a:ln>
        </p:spPr>
        <p:style>
          <a:lnRef idx="2">
            <a:schemeClr val="accent1"/>
          </a:lnRef>
          <a:fillRef idx="0">
            <a:schemeClr val="accent1"/>
          </a:fillRef>
          <a:effectRef idx="1">
            <a:schemeClr val="accent1"/>
          </a:effectRef>
          <a:fontRef idx="minor">
            <a:schemeClr val="tx1"/>
          </a:fontRef>
        </p:style>
      </p:cxnSp>
      <p:sp>
        <p:nvSpPr>
          <p:cNvPr id="9" name="Title 1">
            <a:extLst>
              <a:ext uri="{FF2B5EF4-FFF2-40B4-BE49-F238E27FC236}">
                <a16:creationId xmlns:a16="http://schemas.microsoft.com/office/drawing/2014/main" id="{FCA67601-EED6-A212-C354-6B5497705C45}"/>
              </a:ext>
            </a:extLst>
          </p:cNvPr>
          <p:cNvSpPr txBox="1">
            <a:spLocks/>
          </p:cNvSpPr>
          <p:nvPr userDrawn="1"/>
        </p:nvSpPr>
        <p:spPr bwMode="gray">
          <a:xfrm>
            <a:off x="7883912" y="4601269"/>
            <a:ext cx="912155" cy="295463"/>
          </a:xfrm>
          <a:prstGeom prst="rect">
            <a:avLst/>
          </a:prstGeom>
          <a:noFill/>
        </p:spPr>
        <p:txBody>
          <a:bodyPr wrap="none" lIns="0" tIns="0" rIns="0" bIns="0" rtlCol="0" anchor="b" anchorCtr="0">
            <a:noAutofit/>
          </a:bodyPr>
          <a:lstStyle>
            <a:lvl1pPr marL="0" algn="l" defTabSz="914400" rtl="0" eaLnBrk="1" latinLnBrk="0" hangingPunct="1">
              <a:lnSpc>
                <a:spcPct val="90000"/>
              </a:lnSpc>
              <a:spcBef>
                <a:spcPct val="0"/>
              </a:spcBef>
              <a:buNone/>
              <a:defRPr kumimoji="0" lang="en-US" sz="4400" b="0" i="0" u="none" strike="noStrike" kern="1200" cap="none" spc="0" normalizeH="0" baseline="0" noProof="0" dirty="0" smtClean="0">
                <a:ln>
                  <a:noFill/>
                </a:ln>
                <a:solidFill>
                  <a:srgbClr val="205588"/>
                </a:solidFill>
                <a:effectLst/>
                <a:uLnTx/>
                <a:uFill>
                  <a:solidFill>
                    <a:schemeClr val="accent2"/>
                  </a:solidFill>
                </a:uFill>
                <a:latin typeface="Franklin Gothic Medium Cond" panose="020B0606030402020204" pitchFamily="34" charset="0"/>
                <a:ea typeface="+mn-ea"/>
                <a:cs typeface="Arial" pitchFamily="34" charset="0"/>
              </a:defRPr>
            </a:lvl1pPr>
          </a:lstStyle>
          <a:p>
            <a:pPr algn="r"/>
            <a:fld id="{604A7A6C-F878-3C4E-8FE1-6958E2950697}" type="slidenum">
              <a:rPr lang="en-US" sz="1600" b="1" smtClean="0">
                <a:solidFill>
                  <a:srgbClr val="0056A9"/>
                </a:solidFill>
                <a:latin typeface="Verdana" panose="020B0604030504040204" pitchFamily="34" charset="0"/>
                <a:ea typeface="Verdana" panose="020B0604030504040204" pitchFamily="34" charset="0"/>
                <a:cs typeface="Verdana" panose="020B0604030504040204" pitchFamily="34" charset="0"/>
              </a:rPr>
              <a:t>‹#›</a:t>
            </a:fld>
            <a:endParaRPr lang="en-US" sz="1600" b="1" dirty="0">
              <a:solidFill>
                <a:srgbClr val="0056A9"/>
              </a:solidFill>
              <a:latin typeface="Verdana" panose="020B0604030504040204" pitchFamily="34" charset="0"/>
              <a:ea typeface="Verdana" panose="020B0604030504040204" pitchFamily="34" charset="0"/>
              <a:cs typeface="Verdana" panose="020B0604030504040204" pitchFamily="34" charset="0"/>
            </a:endParaRPr>
          </a:p>
        </p:txBody>
      </p:sp>
      <p:pic>
        <p:nvPicPr>
          <p:cNvPr id="10" name="Graphic 9" descr="Texas Department of Transportation logo">
            <a:extLst>
              <a:ext uri="{FF2B5EF4-FFF2-40B4-BE49-F238E27FC236}">
                <a16:creationId xmlns:a16="http://schemas.microsoft.com/office/drawing/2014/main" id="{DEFBA2DB-5453-FA7B-1121-348B59C86FD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54152" y="102984"/>
            <a:ext cx="1738311" cy="315405"/>
          </a:xfrm>
          <a:prstGeom prst="rect">
            <a:avLst/>
          </a:prstGeom>
        </p:spPr>
      </p:pic>
      <p:sp>
        <p:nvSpPr>
          <p:cNvPr id="11" name="Title 1">
            <a:extLst>
              <a:ext uri="{FF2B5EF4-FFF2-40B4-BE49-F238E27FC236}">
                <a16:creationId xmlns:a16="http://schemas.microsoft.com/office/drawing/2014/main" id="{C5082226-0855-77B2-A0D3-EDF61E9FCC89}"/>
              </a:ext>
            </a:extLst>
          </p:cNvPr>
          <p:cNvSpPr txBox="1">
            <a:spLocks/>
          </p:cNvSpPr>
          <p:nvPr userDrawn="1"/>
        </p:nvSpPr>
        <p:spPr bwMode="gray">
          <a:xfrm>
            <a:off x="5759865" y="0"/>
            <a:ext cx="2929983" cy="545039"/>
          </a:xfrm>
          <a:prstGeom prst="rect">
            <a:avLst/>
          </a:prstGeom>
          <a:noFill/>
        </p:spPr>
        <p:txBody>
          <a:bodyPr wrap="none" lIns="0" tIns="0" rIns="0" bIns="0" rtlCol="0" anchor="ctr" anchorCtr="0">
            <a:noAutofit/>
          </a:bodyPr>
          <a:lstStyle>
            <a:lvl1pPr marL="0" algn="l" defTabSz="914400" rtl="0" eaLnBrk="1" latinLnBrk="0" hangingPunct="1">
              <a:lnSpc>
                <a:spcPct val="90000"/>
              </a:lnSpc>
              <a:spcBef>
                <a:spcPct val="0"/>
              </a:spcBef>
              <a:buNone/>
              <a:defRPr kumimoji="0" lang="en-US" sz="4400" b="0" i="0" u="none" strike="noStrike" kern="1200" cap="none" spc="0" normalizeH="0" baseline="0" noProof="0" dirty="0" smtClean="0">
                <a:ln>
                  <a:noFill/>
                </a:ln>
                <a:solidFill>
                  <a:srgbClr val="205588"/>
                </a:solidFill>
                <a:effectLst/>
                <a:uLnTx/>
                <a:uFill>
                  <a:solidFill>
                    <a:schemeClr val="accent2"/>
                  </a:solidFill>
                </a:uFill>
                <a:latin typeface="Franklin Gothic Medium Cond" panose="020B0606030402020204" pitchFamily="34" charset="0"/>
                <a:ea typeface="+mn-ea"/>
                <a:cs typeface="Arial" pitchFamily="34" charset="0"/>
              </a:defRPr>
            </a:lvl1pPr>
          </a:lstStyle>
          <a:p>
            <a:pPr algn="r"/>
            <a:r>
              <a:rPr lang="en-US" sz="1400" i="1" dirty="0">
                <a:solidFill>
                  <a:schemeClr val="bg1"/>
                </a:solidFill>
                <a:latin typeface="Verdana" panose="020B0604030504040204" pitchFamily="34" charset="0"/>
                <a:ea typeface="Verdana" panose="020B0604030504040204" pitchFamily="34" charset="0"/>
                <a:cs typeface="Verdana" panose="020B0604030504040204" pitchFamily="34" charset="0"/>
              </a:rPr>
              <a:t>Connecting you with Texas</a:t>
            </a:r>
          </a:p>
        </p:txBody>
      </p:sp>
    </p:spTree>
    <p:extLst>
      <p:ext uri="{BB962C8B-B14F-4D97-AF65-F5344CB8AC3E}">
        <p14:creationId xmlns:p14="http://schemas.microsoft.com/office/powerpoint/2010/main" val="38132534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ET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931FDFD-1E7F-4D38-B5E5-FEC4D4109758}"/>
              </a:ext>
              <a:ext uri="{C183D7F6-B498-43B3-948B-1728B52AA6E4}">
                <adec:decorative xmlns:adec="http://schemas.microsoft.com/office/drawing/2017/decorative" val="1"/>
              </a:ext>
            </a:extLst>
          </p:cNvPr>
          <p:cNvSpPr>
            <a:spLocks/>
          </p:cNvSpPr>
          <p:nvPr userDrawn="1"/>
        </p:nvSpPr>
        <p:spPr>
          <a:xfrm rot="10800000">
            <a:off x="-9145" y="-23667"/>
            <a:ext cx="9162288" cy="568708"/>
          </a:xfrm>
          <a:prstGeom prst="rect">
            <a:avLst/>
          </a:prstGeom>
          <a:gradFill flip="none" rotWithShape="1">
            <a:gsLst>
              <a:gs pos="0">
                <a:srgbClr val="0057A8">
                  <a:lumMod val="61100"/>
                </a:srgbClr>
              </a:gs>
              <a:gs pos="100000">
                <a:srgbClr val="0057A8"/>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Arial" pitchFamily="34" charset="0"/>
              <a:cs typeface="Arial" pitchFamily="34" charset="0"/>
            </a:endParaRPr>
          </a:p>
        </p:txBody>
      </p:sp>
      <p:cxnSp>
        <p:nvCxnSpPr>
          <p:cNvPr id="8" name="Straight Connector 7">
            <a:extLst>
              <a:ext uri="{FF2B5EF4-FFF2-40B4-BE49-F238E27FC236}">
                <a16:creationId xmlns:a16="http://schemas.microsoft.com/office/drawing/2014/main" id="{C68BFD85-22DB-E8C0-02E8-B0E843AA503D}"/>
              </a:ext>
              <a:ext uri="{C183D7F6-B498-43B3-948B-1728B52AA6E4}">
                <adec:decorative xmlns:adec="http://schemas.microsoft.com/office/drawing/2017/decorative" val="1"/>
              </a:ext>
            </a:extLst>
          </p:cNvPr>
          <p:cNvCxnSpPr>
            <a:cxnSpLocks/>
          </p:cNvCxnSpPr>
          <p:nvPr userDrawn="1"/>
        </p:nvCxnSpPr>
        <p:spPr>
          <a:xfrm>
            <a:off x="-9144" y="546994"/>
            <a:ext cx="9162288" cy="0"/>
          </a:xfrm>
          <a:prstGeom prst="line">
            <a:avLst/>
          </a:prstGeom>
          <a:ln w="12700">
            <a:solidFill>
              <a:srgbClr val="D90D0D"/>
            </a:solidFill>
          </a:ln>
        </p:spPr>
        <p:style>
          <a:lnRef idx="2">
            <a:schemeClr val="accent1"/>
          </a:lnRef>
          <a:fillRef idx="0">
            <a:schemeClr val="accent1"/>
          </a:fillRef>
          <a:effectRef idx="1">
            <a:schemeClr val="accent1"/>
          </a:effectRef>
          <a:fontRef idx="minor">
            <a:schemeClr val="tx1"/>
          </a:fontRef>
        </p:style>
      </p:cxnSp>
      <p:sp>
        <p:nvSpPr>
          <p:cNvPr id="15" name="Title 1">
            <a:extLst>
              <a:ext uri="{FF2B5EF4-FFF2-40B4-BE49-F238E27FC236}">
                <a16:creationId xmlns:a16="http://schemas.microsoft.com/office/drawing/2014/main" id="{77BD6E4E-AE77-4FF6-8629-52414DF99797}"/>
              </a:ext>
            </a:extLst>
          </p:cNvPr>
          <p:cNvSpPr>
            <a:spLocks noGrp="1"/>
          </p:cNvSpPr>
          <p:nvPr>
            <p:ph type="title" hasCustomPrompt="1"/>
          </p:nvPr>
        </p:nvSpPr>
        <p:spPr>
          <a:xfrm>
            <a:off x="-9145" y="5510849"/>
            <a:ext cx="8229600" cy="294885"/>
          </a:xfrm>
          <a:prstGeom prst="rect">
            <a:avLst/>
          </a:prstGeom>
        </p:spPr>
        <p:txBody>
          <a:bodyPr wrap="square" lIns="0" tIns="0" rIns="0" bIns="0" anchor="b" anchorCtr="0">
            <a:noAutofit/>
          </a:bodyPr>
          <a:lstStyle>
            <a:lvl1pPr>
              <a:lnSpc>
                <a:spcPct val="100000"/>
              </a:lnSpc>
              <a:defRPr sz="2200" b="1">
                <a:solidFill>
                  <a:schemeClr val="accent1"/>
                </a:solidFill>
              </a:defRPr>
            </a:lvl1pPr>
          </a:lstStyle>
          <a:p>
            <a:r>
              <a:rPr lang="en-US" dirty="0"/>
              <a:t>Insert campaign slide title here</a:t>
            </a:r>
          </a:p>
        </p:txBody>
      </p:sp>
      <p:sp>
        <p:nvSpPr>
          <p:cNvPr id="2" name="Title 1">
            <a:extLst>
              <a:ext uri="{FF2B5EF4-FFF2-40B4-BE49-F238E27FC236}">
                <a16:creationId xmlns:a16="http://schemas.microsoft.com/office/drawing/2014/main" id="{E01DB103-094C-911C-9AAE-B406451E0E61}"/>
              </a:ext>
            </a:extLst>
          </p:cNvPr>
          <p:cNvSpPr txBox="1">
            <a:spLocks/>
          </p:cNvSpPr>
          <p:nvPr userDrawn="1"/>
        </p:nvSpPr>
        <p:spPr bwMode="gray">
          <a:xfrm>
            <a:off x="5759865" y="0"/>
            <a:ext cx="2929983" cy="545039"/>
          </a:xfrm>
          <a:prstGeom prst="rect">
            <a:avLst/>
          </a:prstGeom>
          <a:noFill/>
        </p:spPr>
        <p:txBody>
          <a:bodyPr wrap="none" lIns="0" tIns="0" rIns="0" bIns="0" rtlCol="0" anchor="ctr" anchorCtr="0">
            <a:noAutofit/>
          </a:bodyPr>
          <a:lstStyle>
            <a:lvl1pPr marL="0" algn="l" defTabSz="914400" rtl="0" eaLnBrk="1" latinLnBrk="0" hangingPunct="1">
              <a:lnSpc>
                <a:spcPct val="90000"/>
              </a:lnSpc>
              <a:spcBef>
                <a:spcPct val="0"/>
              </a:spcBef>
              <a:buNone/>
              <a:defRPr kumimoji="0" lang="en-US" sz="4400" b="0" i="0" u="none" strike="noStrike" kern="1200" cap="none" spc="0" normalizeH="0" baseline="0" noProof="0" dirty="0" smtClean="0">
                <a:ln>
                  <a:noFill/>
                </a:ln>
                <a:solidFill>
                  <a:srgbClr val="205588"/>
                </a:solidFill>
                <a:effectLst/>
                <a:uLnTx/>
                <a:uFill>
                  <a:solidFill>
                    <a:schemeClr val="accent2"/>
                  </a:solidFill>
                </a:uFill>
                <a:latin typeface="Franklin Gothic Medium Cond" panose="020B0606030402020204" pitchFamily="34" charset="0"/>
                <a:ea typeface="+mn-ea"/>
                <a:cs typeface="Arial" pitchFamily="34" charset="0"/>
              </a:defRPr>
            </a:lvl1pPr>
          </a:lstStyle>
          <a:p>
            <a:pPr algn="r"/>
            <a:r>
              <a:rPr lang="en-US" sz="1400" i="1" dirty="0">
                <a:solidFill>
                  <a:schemeClr val="bg1"/>
                </a:solidFill>
                <a:latin typeface="Verdana" panose="020B0604030504040204" pitchFamily="34" charset="0"/>
                <a:ea typeface="Verdana" panose="020B0604030504040204" pitchFamily="34" charset="0"/>
                <a:cs typeface="Verdana" panose="020B0604030504040204" pitchFamily="34" charset="0"/>
              </a:rPr>
              <a:t>Connecting you with Texas</a:t>
            </a:r>
          </a:p>
        </p:txBody>
      </p:sp>
      <p:pic>
        <p:nvPicPr>
          <p:cNvPr id="4" name="Graphic 3" descr="Texas Department of Transportation logo">
            <a:extLst>
              <a:ext uri="{FF2B5EF4-FFF2-40B4-BE49-F238E27FC236}">
                <a16:creationId xmlns:a16="http://schemas.microsoft.com/office/drawing/2014/main" id="{53FBEE52-1176-DE2A-FEFD-1109D4D85E9D}"/>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54152" y="102984"/>
            <a:ext cx="1738311" cy="315405"/>
          </a:xfrm>
          <a:prstGeom prst="rect">
            <a:avLst/>
          </a:prstGeom>
        </p:spPr>
      </p:pic>
    </p:spTree>
    <p:extLst>
      <p:ext uri="{BB962C8B-B14F-4D97-AF65-F5344CB8AC3E}">
        <p14:creationId xmlns:p14="http://schemas.microsoft.com/office/powerpoint/2010/main" val="380506667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7.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theme" Target="../theme/theme3.xml"/><Relationship Id="rId5" Type="http://schemas.openxmlformats.org/officeDocument/2006/relationships/slideLayout" Target="../slideLayouts/slideLayout12.xml"/><Relationship Id="rId4"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886968"/>
            <a:ext cx="8229600" cy="292608"/>
          </a:xfrm>
          <a:prstGeom prst="rect">
            <a:avLst/>
          </a:prstGeom>
        </p:spPr>
        <p:txBody>
          <a:bodyPr vert="horz" lIns="0" tIns="0" rIns="0" bIns="0" rtlCol="0" anchor="b"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457200" y="1271016"/>
            <a:ext cx="8229600" cy="3191256"/>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75711817"/>
      </p:ext>
    </p:extLst>
  </p:cSld>
  <p:clrMap bg1="lt1" tx1="dk1" bg2="lt2" tx2="dk2" accent1="accent1" accent2="accent2" accent3="accent3" accent4="accent4" accent5="accent5" accent6="accent6" hlink="hlink" folHlink="folHlink"/>
  <p:sldLayoutIdLst>
    <p:sldLayoutId id="2147483685" r:id="rId1"/>
    <p:sldLayoutId id="2147483696" r:id="rId2"/>
    <p:sldLayoutId id="2147483697" r:id="rId3"/>
    <p:sldLayoutId id="2147483707" r:id="rId4"/>
    <p:sldLayoutId id="2147483686" r:id="rId5"/>
    <p:sldLayoutId id="2147483698" r:id="rId6"/>
  </p:sldLayoutIdLst>
  <p:txStyles>
    <p:titleStyle>
      <a:lvl1pPr algn="l" defTabSz="685800" rtl="0" eaLnBrk="1" latinLnBrk="0" hangingPunct="1">
        <a:lnSpc>
          <a:spcPct val="100000"/>
        </a:lnSpc>
        <a:spcBef>
          <a:spcPct val="0"/>
        </a:spcBef>
        <a:buNone/>
        <a:defRPr sz="2200" b="1" kern="1200">
          <a:solidFill>
            <a:schemeClr val="accent1"/>
          </a:solidFill>
          <a:latin typeface="+mj-lt"/>
          <a:ea typeface="+mj-ea"/>
          <a:cs typeface="+mj-cs"/>
        </a:defRPr>
      </a:lvl1pPr>
    </p:titleStyle>
    <p:bodyStyle>
      <a:lvl1pPr marL="228600" indent="-228600" algn="l" defTabSz="685800" rtl="0" eaLnBrk="1" latinLnBrk="0" hangingPunct="1">
        <a:lnSpc>
          <a:spcPct val="150000"/>
        </a:lnSpc>
        <a:spcBef>
          <a:spcPts val="0"/>
        </a:spcBef>
        <a:spcAft>
          <a:spcPts val="1000"/>
        </a:spcAft>
        <a:buClr>
          <a:schemeClr val="accent1"/>
        </a:buClr>
        <a:buSzPct val="120000"/>
        <a:buFont typeface="Arial" panose="020B0604020202020204" pitchFamily="34" charset="0"/>
        <a:buChar char="•"/>
        <a:defRPr sz="1500" kern="1200">
          <a:solidFill>
            <a:schemeClr val="tx1"/>
          </a:solidFill>
          <a:latin typeface="+mn-lt"/>
          <a:ea typeface="+mn-ea"/>
          <a:cs typeface="+mn-cs"/>
        </a:defRPr>
      </a:lvl1pPr>
      <a:lvl2pPr marL="514350" indent="-228600" algn="l" defTabSz="685800" rtl="0" eaLnBrk="1" latinLnBrk="0" hangingPunct="1">
        <a:lnSpc>
          <a:spcPct val="150000"/>
        </a:lnSpc>
        <a:spcBef>
          <a:spcPts val="0"/>
        </a:spcBef>
        <a:spcAft>
          <a:spcPts val="1000"/>
        </a:spcAft>
        <a:buClr>
          <a:schemeClr val="accent1"/>
        </a:buClr>
        <a:buFont typeface="Verdana" panose="020B0604030504040204" pitchFamily="34" charset="0"/>
        <a:buChar char="-"/>
        <a:defRPr sz="1500" kern="1200">
          <a:solidFill>
            <a:schemeClr val="tx1"/>
          </a:solidFill>
          <a:latin typeface="+mn-lt"/>
          <a:ea typeface="+mn-ea"/>
          <a:cs typeface="+mn-cs"/>
        </a:defRPr>
      </a:lvl2pPr>
      <a:lvl3pPr marL="857250" indent="-228600" algn="l" defTabSz="685800" rtl="0" eaLnBrk="1" latinLnBrk="0" hangingPunct="1">
        <a:lnSpc>
          <a:spcPct val="150000"/>
        </a:lnSpc>
        <a:spcBef>
          <a:spcPts val="0"/>
        </a:spcBef>
        <a:spcAft>
          <a:spcPts val="1000"/>
        </a:spcAft>
        <a:buClr>
          <a:schemeClr val="accent1"/>
        </a:buClr>
        <a:buFont typeface="Wingdings" panose="05000000000000000000" pitchFamily="2" charset="2"/>
        <a:buChar char="§"/>
        <a:defRPr sz="1500" kern="1200">
          <a:solidFill>
            <a:schemeClr val="tx1"/>
          </a:solidFill>
          <a:latin typeface="+mn-lt"/>
          <a:ea typeface="+mn-ea"/>
          <a:cs typeface="+mn-cs"/>
        </a:defRPr>
      </a:lvl3pPr>
      <a:lvl4pPr marL="1200150" indent="-228600" algn="l" defTabSz="685800" rtl="0" eaLnBrk="1" latinLnBrk="0" hangingPunct="1">
        <a:lnSpc>
          <a:spcPct val="150000"/>
        </a:lnSpc>
        <a:spcBef>
          <a:spcPts val="0"/>
        </a:spcBef>
        <a:spcAft>
          <a:spcPts val="1000"/>
        </a:spcAft>
        <a:buClr>
          <a:schemeClr val="accent1"/>
        </a:buClr>
        <a:buFont typeface="Verdana" panose="020B0604030504040204" pitchFamily="34" charset="0"/>
        <a:buChar char="-"/>
        <a:defRPr sz="1500" kern="1200">
          <a:solidFill>
            <a:schemeClr val="tx1"/>
          </a:solidFill>
          <a:latin typeface="+mn-lt"/>
          <a:ea typeface="+mn-ea"/>
          <a:cs typeface="+mn-cs"/>
        </a:defRPr>
      </a:lvl4pPr>
      <a:lvl5pPr marL="1543050" indent="-228600" algn="l" defTabSz="685800" rtl="0" eaLnBrk="1" latinLnBrk="0" hangingPunct="1">
        <a:lnSpc>
          <a:spcPct val="150000"/>
        </a:lnSpc>
        <a:spcBef>
          <a:spcPts val="0"/>
        </a:spcBef>
        <a:spcAft>
          <a:spcPts val="1000"/>
        </a:spcAft>
        <a:buClr>
          <a:srgbClr val="0056A9"/>
        </a:buClr>
        <a:buSzPct val="80000"/>
        <a:buFont typeface="Verdana" panose="020B0604030504040204" pitchFamily="34" charset="0"/>
        <a:buChar char="°"/>
        <a:defRPr sz="15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2F2F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886968"/>
            <a:ext cx="8229600" cy="292608"/>
          </a:xfrm>
          <a:prstGeom prst="rect">
            <a:avLst/>
          </a:prstGeom>
        </p:spPr>
        <p:txBody>
          <a:bodyPr vert="horz" lIns="0" tIns="0" rIns="0" bIns="0" rtlCol="0" anchor="b"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457200" y="1271016"/>
            <a:ext cx="8229600" cy="3191256"/>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92585053"/>
      </p:ext>
    </p:extLst>
  </p:cSld>
  <p:clrMap bg1="lt1" tx1="dk1" bg2="lt2" tx2="dk2" accent1="accent1" accent2="accent2" accent3="accent3" accent4="accent4" accent5="accent5" accent6="accent6" hlink="hlink" folHlink="folHlink"/>
  <p:sldLayoutIdLst>
    <p:sldLayoutId id="2147483706" r:id="rId1"/>
  </p:sldLayoutIdLst>
  <p:txStyles>
    <p:titleStyle>
      <a:lvl1pPr algn="l" defTabSz="685800" rtl="0" eaLnBrk="1" latinLnBrk="0" hangingPunct="1">
        <a:lnSpc>
          <a:spcPct val="100000"/>
        </a:lnSpc>
        <a:spcBef>
          <a:spcPct val="0"/>
        </a:spcBef>
        <a:buNone/>
        <a:defRPr sz="2200" b="1" kern="1200">
          <a:solidFill>
            <a:schemeClr val="accent1"/>
          </a:solidFill>
          <a:latin typeface="Verdana" panose="020B0604030504040204" pitchFamily="34" charset="0"/>
          <a:ea typeface="Verdana" panose="020B0604030504040204" pitchFamily="34" charset="0"/>
          <a:cs typeface="+mj-cs"/>
        </a:defRPr>
      </a:lvl1pPr>
    </p:titleStyle>
    <p:bodyStyle>
      <a:lvl1pPr marL="228600" indent="-228600" algn="l" defTabSz="685800" rtl="0" eaLnBrk="1" latinLnBrk="0" hangingPunct="1">
        <a:lnSpc>
          <a:spcPct val="150000"/>
        </a:lnSpc>
        <a:spcBef>
          <a:spcPts val="0"/>
        </a:spcBef>
        <a:spcAft>
          <a:spcPts val="1000"/>
        </a:spcAft>
        <a:buClr>
          <a:schemeClr val="accent1"/>
        </a:buClr>
        <a:buSzPct val="120000"/>
        <a:buFont typeface="Arial" panose="020B0604020202020204" pitchFamily="34" charset="0"/>
        <a:buChar char="•"/>
        <a:defRPr sz="1600" kern="1200">
          <a:solidFill>
            <a:schemeClr val="tx1"/>
          </a:solidFill>
          <a:latin typeface="+mn-lt"/>
          <a:ea typeface="+mn-ea"/>
          <a:cs typeface="+mn-cs"/>
        </a:defRPr>
      </a:lvl1pPr>
      <a:lvl2pPr marL="514350" indent="-228600" algn="l" defTabSz="685800" rtl="0" eaLnBrk="1" latinLnBrk="0" hangingPunct="1">
        <a:lnSpc>
          <a:spcPct val="150000"/>
        </a:lnSpc>
        <a:spcBef>
          <a:spcPts val="0"/>
        </a:spcBef>
        <a:spcAft>
          <a:spcPts val="1000"/>
        </a:spcAft>
        <a:buClr>
          <a:schemeClr val="accent1"/>
        </a:buClr>
        <a:buFont typeface="Verdana" panose="020B0604030504040204" pitchFamily="34" charset="0"/>
        <a:buChar char="-"/>
        <a:defRPr sz="1600" kern="1200">
          <a:solidFill>
            <a:schemeClr val="tx1"/>
          </a:solidFill>
          <a:latin typeface="+mn-lt"/>
          <a:ea typeface="+mn-ea"/>
          <a:cs typeface="+mn-cs"/>
        </a:defRPr>
      </a:lvl2pPr>
      <a:lvl3pPr marL="857250" indent="-228600" algn="l" defTabSz="685800" rtl="0" eaLnBrk="1" latinLnBrk="0" hangingPunct="1">
        <a:lnSpc>
          <a:spcPct val="150000"/>
        </a:lnSpc>
        <a:spcBef>
          <a:spcPts val="0"/>
        </a:spcBef>
        <a:spcAft>
          <a:spcPts val="1000"/>
        </a:spcAft>
        <a:buClr>
          <a:schemeClr val="accent1"/>
        </a:buClr>
        <a:buFont typeface="Wingdings" panose="05000000000000000000" pitchFamily="2" charset="2"/>
        <a:buChar char="§"/>
        <a:defRPr sz="1600" kern="1200">
          <a:solidFill>
            <a:schemeClr val="tx1"/>
          </a:solidFill>
          <a:latin typeface="+mn-lt"/>
          <a:ea typeface="+mn-ea"/>
          <a:cs typeface="+mn-cs"/>
        </a:defRPr>
      </a:lvl3pPr>
      <a:lvl4pPr marL="1200150" indent="-228600" algn="l" defTabSz="685800" rtl="0" eaLnBrk="1" latinLnBrk="0" hangingPunct="1">
        <a:lnSpc>
          <a:spcPct val="150000"/>
        </a:lnSpc>
        <a:spcBef>
          <a:spcPts val="0"/>
        </a:spcBef>
        <a:spcAft>
          <a:spcPts val="1000"/>
        </a:spcAft>
        <a:buClr>
          <a:schemeClr val="accent1"/>
        </a:buClr>
        <a:buFont typeface="Verdana" panose="020B0604030504040204" pitchFamily="34" charset="0"/>
        <a:buChar char="-"/>
        <a:defRPr sz="1600" kern="1200">
          <a:solidFill>
            <a:schemeClr val="tx1"/>
          </a:solidFill>
          <a:latin typeface="+mn-lt"/>
          <a:ea typeface="+mn-ea"/>
          <a:cs typeface="+mn-cs"/>
        </a:defRPr>
      </a:lvl4pPr>
      <a:lvl5pPr marL="1543050" indent="-228600" algn="l" defTabSz="685800" rtl="0" eaLnBrk="1" latinLnBrk="0" hangingPunct="1">
        <a:lnSpc>
          <a:spcPct val="150000"/>
        </a:lnSpc>
        <a:spcBef>
          <a:spcPts val="0"/>
        </a:spcBef>
        <a:spcAft>
          <a:spcPts val="1000"/>
        </a:spcAft>
        <a:buClr>
          <a:srgbClr val="0056A9"/>
        </a:buClr>
        <a:buSzPct val="80000"/>
        <a:buFont typeface="Verdana" panose="020B0604030504040204" pitchFamily="34" charset="0"/>
        <a:buChar char="°"/>
        <a:defRPr sz="16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886968"/>
            <a:ext cx="8229600" cy="292608"/>
          </a:xfrm>
          <a:prstGeom prst="rect">
            <a:avLst/>
          </a:prstGeom>
        </p:spPr>
        <p:txBody>
          <a:bodyPr vert="horz" lIns="0" tIns="0" rIns="0" bIns="0" rtlCol="0" anchor="b"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457200" y="1271016"/>
            <a:ext cx="8229600" cy="3191256"/>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58160222"/>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Lst>
  <p:txStyles>
    <p:titleStyle>
      <a:lvl1pPr algn="l" defTabSz="685800" rtl="0" eaLnBrk="1" latinLnBrk="0" hangingPunct="1">
        <a:lnSpc>
          <a:spcPct val="100000"/>
        </a:lnSpc>
        <a:spcBef>
          <a:spcPct val="0"/>
        </a:spcBef>
        <a:buNone/>
        <a:defRPr sz="2200" b="1" kern="1200">
          <a:solidFill>
            <a:schemeClr val="accent1"/>
          </a:solidFill>
          <a:latin typeface="Verdana" panose="020B0604030504040204" pitchFamily="34" charset="0"/>
          <a:ea typeface="Verdana" panose="020B0604030504040204" pitchFamily="34" charset="0"/>
          <a:cs typeface="+mj-cs"/>
        </a:defRPr>
      </a:lvl1pPr>
    </p:titleStyle>
    <p:bodyStyle>
      <a:lvl1pPr marL="228600" indent="-228600" algn="l" defTabSz="685800" rtl="0" eaLnBrk="1" latinLnBrk="0" hangingPunct="1">
        <a:lnSpc>
          <a:spcPct val="150000"/>
        </a:lnSpc>
        <a:spcBef>
          <a:spcPts val="0"/>
        </a:spcBef>
        <a:spcAft>
          <a:spcPts val="1000"/>
        </a:spcAft>
        <a:buClr>
          <a:schemeClr val="accent1"/>
        </a:buClr>
        <a:buSzPct val="120000"/>
        <a:buFont typeface="Arial" panose="020B0604020202020204" pitchFamily="34" charset="0"/>
        <a:buChar char="•"/>
        <a:defRPr sz="1600" kern="1200">
          <a:solidFill>
            <a:schemeClr val="tx1"/>
          </a:solidFill>
          <a:latin typeface="+mn-lt"/>
          <a:ea typeface="+mn-ea"/>
          <a:cs typeface="+mn-cs"/>
        </a:defRPr>
      </a:lvl1pPr>
      <a:lvl2pPr marL="514350" indent="-228600" algn="l" defTabSz="685800" rtl="0" eaLnBrk="1" latinLnBrk="0" hangingPunct="1">
        <a:lnSpc>
          <a:spcPct val="150000"/>
        </a:lnSpc>
        <a:spcBef>
          <a:spcPts val="0"/>
        </a:spcBef>
        <a:spcAft>
          <a:spcPts val="1000"/>
        </a:spcAft>
        <a:buClr>
          <a:schemeClr val="accent1"/>
        </a:buClr>
        <a:buFont typeface="Verdana" panose="020B0604030504040204" pitchFamily="34" charset="0"/>
        <a:buChar char="-"/>
        <a:defRPr sz="1600" kern="1200">
          <a:solidFill>
            <a:schemeClr val="tx1"/>
          </a:solidFill>
          <a:latin typeface="+mn-lt"/>
          <a:ea typeface="+mn-ea"/>
          <a:cs typeface="+mn-cs"/>
        </a:defRPr>
      </a:lvl2pPr>
      <a:lvl3pPr marL="857250" indent="-228600" algn="l" defTabSz="685800" rtl="0" eaLnBrk="1" latinLnBrk="0" hangingPunct="1">
        <a:lnSpc>
          <a:spcPct val="150000"/>
        </a:lnSpc>
        <a:spcBef>
          <a:spcPts val="0"/>
        </a:spcBef>
        <a:spcAft>
          <a:spcPts val="1000"/>
        </a:spcAft>
        <a:buClr>
          <a:schemeClr val="accent1"/>
        </a:buClr>
        <a:buFont typeface="Wingdings" panose="05000000000000000000" pitchFamily="2" charset="2"/>
        <a:buChar char="§"/>
        <a:defRPr sz="1600" kern="1200">
          <a:solidFill>
            <a:schemeClr val="tx1"/>
          </a:solidFill>
          <a:latin typeface="+mn-lt"/>
          <a:ea typeface="+mn-ea"/>
          <a:cs typeface="+mn-cs"/>
        </a:defRPr>
      </a:lvl3pPr>
      <a:lvl4pPr marL="1200150" indent="-228600" algn="l" defTabSz="685800" rtl="0" eaLnBrk="1" latinLnBrk="0" hangingPunct="1">
        <a:lnSpc>
          <a:spcPct val="150000"/>
        </a:lnSpc>
        <a:spcBef>
          <a:spcPts val="0"/>
        </a:spcBef>
        <a:spcAft>
          <a:spcPts val="1000"/>
        </a:spcAft>
        <a:buClr>
          <a:schemeClr val="accent1"/>
        </a:buClr>
        <a:buFont typeface="Verdana" panose="020B0604030504040204" pitchFamily="34" charset="0"/>
        <a:buChar char="-"/>
        <a:defRPr sz="1600" kern="1200">
          <a:solidFill>
            <a:schemeClr val="tx1"/>
          </a:solidFill>
          <a:latin typeface="+mn-lt"/>
          <a:ea typeface="+mn-ea"/>
          <a:cs typeface="+mn-cs"/>
        </a:defRPr>
      </a:lvl4pPr>
      <a:lvl5pPr marL="1543050" indent="-228600" algn="l" defTabSz="685800" rtl="0" eaLnBrk="1" latinLnBrk="0" hangingPunct="1">
        <a:lnSpc>
          <a:spcPct val="150000"/>
        </a:lnSpc>
        <a:spcBef>
          <a:spcPts val="0"/>
        </a:spcBef>
        <a:spcAft>
          <a:spcPts val="1000"/>
        </a:spcAft>
        <a:buClr>
          <a:srgbClr val="0056A9"/>
        </a:buClr>
        <a:buSzPct val="80000"/>
        <a:buFont typeface="Verdana" panose="020B0604030504040204" pitchFamily="34" charset="0"/>
        <a:buChar char="°"/>
        <a:defRPr sz="16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tags" Target="../tags/tag12.xml"/><Relationship Id="rId2" Type="http://schemas.openxmlformats.org/officeDocument/2006/relationships/tags" Target="../tags/tag2.xml"/><Relationship Id="rId16" Type="http://schemas.openxmlformats.org/officeDocument/2006/relationships/notesSlide" Target="../notesSlides/notesSlide3.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5" Type="http://schemas.openxmlformats.org/officeDocument/2006/relationships/slideLayout" Target="../slideLayouts/slideLayout5.xml"/><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7.tmp"/><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hyperlink" Target="mailto:Allison.Kurwitz@txdot.gov" TargetMode="External"/><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8.xml"/><Relationship Id="rId3" Type="http://schemas.openxmlformats.org/officeDocument/2006/relationships/tags" Target="../tags/tag17.xml"/><Relationship Id="rId7" Type="http://schemas.openxmlformats.org/officeDocument/2006/relationships/slideLayout" Target="../slideLayouts/slideLayout5.xml"/><Relationship Id="rId2" Type="http://schemas.openxmlformats.org/officeDocument/2006/relationships/tags" Target="../tags/tag16.xml"/><Relationship Id="rId1" Type="http://schemas.openxmlformats.org/officeDocument/2006/relationships/tags" Target="../tags/tag15.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s>
</file>

<file path=ppt/slides/_rels/slide10.xml.rels><?xml version="1.0" encoding="UTF-8" standalone="yes"?>
<Relationships xmlns="http://schemas.openxmlformats.org/package/2006/relationships"><Relationship Id="rId3" Type="http://schemas.openxmlformats.org/officeDocument/2006/relationships/hyperlink" Target="https://www.txdot.gov/content/dam/docs/division/ppd/peps-contract-advertisements/faq-bonfire.pdf" TargetMode="External"/><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hyperlink" Target="https://www.txdot.gov/business/peps/opportunities/peps-contract-advertisements.html" TargetMode="External"/><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image" Target="../media/image9.tmp"/><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hyperlink" Target="https://ftp.dot.state.tx.us/pub/txdot/ppd/checklist-proposal-screening.pdf" TargetMode="External"/><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hyperlink" Target="https://www.txdot.gov/business/consultants/architectural-engineering-surveying/list-of-firms.html"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8" Type="http://schemas.openxmlformats.org/officeDocument/2006/relationships/tags" Target="../tags/tag28.xml"/><Relationship Id="rId13" Type="http://schemas.openxmlformats.org/officeDocument/2006/relationships/slideLayout" Target="../slideLayouts/slideLayout5.xml"/><Relationship Id="rId3" Type="http://schemas.openxmlformats.org/officeDocument/2006/relationships/tags" Target="../tags/tag23.xml"/><Relationship Id="rId7" Type="http://schemas.openxmlformats.org/officeDocument/2006/relationships/tags" Target="../tags/tag27.xml"/><Relationship Id="rId12" Type="http://schemas.openxmlformats.org/officeDocument/2006/relationships/tags" Target="../tags/tag32.xml"/><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tags" Target="../tags/tag26.xml"/><Relationship Id="rId11" Type="http://schemas.openxmlformats.org/officeDocument/2006/relationships/tags" Target="../tags/tag31.xml"/><Relationship Id="rId5" Type="http://schemas.openxmlformats.org/officeDocument/2006/relationships/tags" Target="../tags/tag25.xml"/><Relationship Id="rId10" Type="http://schemas.openxmlformats.org/officeDocument/2006/relationships/tags" Target="../tags/tag30.xml"/><Relationship Id="rId4" Type="http://schemas.openxmlformats.org/officeDocument/2006/relationships/tags" Target="../tags/tag24.xml"/><Relationship Id="rId9" Type="http://schemas.openxmlformats.org/officeDocument/2006/relationships/tags" Target="../tags/tag29.xml"/><Relationship Id="rId14"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0.tmp"/><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35.xml"/><Relationship Id="rId7" Type="http://schemas.openxmlformats.org/officeDocument/2006/relationships/slideLayout" Target="../slideLayouts/slideLayout5.xml"/><Relationship Id="rId2" Type="http://schemas.openxmlformats.org/officeDocument/2006/relationships/tags" Target="../tags/tag34.xml"/><Relationship Id="rId1" Type="http://schemas.openxmlformats.org/officeDocument/2006/relationships/tags" Target="../tags/tag33.xml"/><Relationship Id="rId6" Type="http://schemas.openxmlformats.org/officeDocument/2006/relationships/tags" Target="../tags/tag38.xml"/><Relationship Id="rId5" Type="http://schemas.openxmlformats.org/officeDocument/2006/relationships/tags" Target="../tags/tag37.xml"/><Relationship Id="rId4" Type="http://schemas.openxmlformats.org/officeDocument/2006/relationships/tags" Target="../tags/tag3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5.xml"/><Relationship Id="rId1" Type="http://schemas.openxmlformats.org/officeDocument/2006/relationships/tags" Target="../tags/tag39.xml"/><Relationship Id="rId4" Type="http://schemas.openxmlformats.org/officeDocument/2006/relationships/image" Target="../media/image12.jpe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5.xml"/><Relationship Id="rId1" Type="http://schemas.openxmlformats.org/officeDocument/2006/relationships/tags" Target="../tags/tag40.xml"/><Relationship Id="rId4" Type="http://schemas.openxmlformats.org/officeDocument/2006/relationships/image" Target="../media/image13.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5.xml"/><Relationship Id="rId1" Type="http://schemas.openxmlformats.org/officeDocument/2006/relationships/tags" Target="../tags/tag41.xml"/><Relationship Id="rId4" Type="http://schemas.openxmlformats.org/officeDocument/2006/relationships/image" Target="../media/image14.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5.xml"/><Relationship Id="rId1" Type="http://schemas.openxmlformats.org/officeDocument/2006/relationships/tags" Target="../tags/tag42.xml"/><Relationship Id="rId4" Type="http://schemas.openxmlformats.org/officeDocument/2006/relationships/image" Target="../media/image15.emf"/></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5.xml"/><Relationship Id="rId1" Type="http://schemas.openxmlformats.org/officeDocument/2006/relationships/tags" Target="../tags/tag43.xml"/><Relationship Id="rId4" Type="http://schemas.openxmlformats.org/officeDocument/2006/relationships/image" Target="../media/image16.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5.xml"/><Relationship Id="rId1" Type="http://schemas.openxmlformats.org/officeDocument/2006/relationships/tags" Target="../tags/tag44.xml"/><Relationship Id="rId4" Type="http://schemas.openxmlformats.org/officeDocument/2006/relationships/image" Target="../media/image17.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5.xml"/><Relationship Id="rId1" Type="http://schemas.openxmlformats.org/officeDocument/2006/relationships/tags" Target="../tags/tag45.xml"/><Relationship Id="rId4" Type="http://schemas.openxmlformats.org/officeDocument/2006/relationships/image" Target="../media/image18.emf"/></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5.xml"/><Relationship Id="rId1" Type="http://schemas.openxmlformats.org/officeDocument/2006/relationships/tags" Target="../tags/tag46.xml"/><Relationship Id="rId4" Type="http://schemas.openxmlformats.org/officeDocument/2006/relationships/image" Target="../media/image19.png"/></Relationships>
</file>

<file path=ppt/slides/_rels/slide36.xml.rels><?xml version="1.0" encoding="UTF-8" standalone="yes"?>
<Relationships xmlns="http://schemas.openxmlformats.org/package/2006/relationships"><Relationship Id="rId3" Type="http://schemas.openxmlformats.org/officeDocument/2006/relationships/hyperlink" Target="https://ftp.dot.state.tx.us/pub/txdot-info/Pre-Letting%20Responses/Bryan%20District/Early%20Plan%20Review/" TargetMode="External"/><Relationship Id="rId2" Type="http://schemas.openxmlformats.org/officeDocument/2006/relationships/hyperlink" Target="http://www.txdot.gov/" TargetMode="External"/><Relationship Id="rId1" Type="http://schemas.openxmlformats.org/officeDocument/2006/relationships/slideLayout" Target="../slideLayouts/slideLayout11.xml"/><Relationship Id="rId4" Type="http://schemas.openxmlformats.org/officeDocument/2006/relationships/image" Target="../media/image2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hyperlink" Target="mailto:Allison.Kurwitz@txdot.gov" TargetMode="External"/><Relationship Id="rId2" Type="http://schemas.openxmlformats.org/officeDocument/2006/relationships/notesSlide" Target="../notesSlides/notesSlide35.xml"/><Relationship Id="rId1" Type="http://schemas.openxmlformats.org/officeDocument/2006/relationships/slideLayout" Target="../slideLayouts/slideLayout11.xml"/><Relationship Id="rId6" Type="http://schemas.openxmlformats.org/officeDocument/2006/relationships/image" Target="../media/image21.jpg"/><Relationship Id="rId5" Type="http://schemas.openxmlformats.org/officeDocument/2006/relationships/hyperlink" Target="https://www.txdot.gov/business/peps/opportunities/meetings/pre-rfp-meeting-hamilton-relief-route-us281sh-36-pse-waco-district.html" TargetMode="External"/><Relationship Id="rId4" Type="http://schemas.openxmlformats.org/officeDocument/2006/relationships/hyperlink" Target="https://www.txdot.gov/business/peps/opportunities/meetings/pre-rfp-meeting-cei-loop1853-bryan-district.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13CB2-1304-88FB-9044-4774D9D3B3DC}"/>
              </a:ext>
            </a:extLst>
          </p:cNvPr>
          <p:cNvSpPr>
            <a:spLocks noGrp="1"/>
          </p:cNvSpPr>
          <p:nvPr>
            <p:ph type="ctrTitle"/>
          </p:nvPr>
        </p:nvSpPr>
        <p:spPr>
          <a:xfrm>
            <a:off x="640080" y="1406051"/>
            <a:ext cx="7863840" cy="2052446"/>
          </a:xfrm>
        </p:spPr>
        <p:txBody>
          <a:bodyPr>
            <a:noAutofit/>
          </a:bodyPr>
          <a:lstStyle/>
          <a:p>
            <a:r>
              <a:rPr lang="en-US" sz="2400" u="sng" dirty="0"/>
              <a:t>Pre-Request for Proposal (RFP) Meeting</a:t>
            </a:r>
            <a:br>
              <a:rPr lang="en-US" sz="3200" dirty="0"/>
            </a:br>
            <a:br>
              <a:rPr lang="en-US" sz="2800" b="0" dirty="0"/>
            </a:br>
            <a:r>
              <a:rPr lang="en-US" sz="2400" b="0" dirty="0"/>
              <a:t>CEI Services for SL 1853</a:t>
            </a:r>
            <a:br>
              <a:rPr lang="en-US" sz="2400" b="0" dirty="0"/>
            </a:br>
            <a:r>
              <a:rPr lang="en-US" sz="2400" b="0" dirty="0"/>
              <a:t>Madisonville Relief Route </a:t>
            </a:r>
            <a:br>
              <a:rPr lang="en-US" sz="2400" b="0" dirty="0"/>
            </a:br>
            <a:r>
              <a:rPr lang="en-US" sz="2400" b="0" dirty="0"/>
              <a:t>Bryan District</a:t>
            </a:r>
            <a:br>
              <a:rPr lang="en-US" sz="2400" b="0" dirty="0"/>
            </a:br>
            <a:endParaRPr lang="en-US" sz="2400" b="0" dirty="0"/>
          </a:p>
        </p:txBody>
      </p:sp>
      <p:sp>
        <p:nvSpPr>
          <p:cNvPr id="3" name="Subtitle 2">
            <a:extLst>
              <a:ext uri="{FF2B5EF4-FFF2-40B4-BE49-F238E27FC236}">
                <a16:creationId xmlns:a16="http://schemas.microsoft.com/office/drawing/2014/main" id="{5BE37F18-99CA-8F2E-B588-7EE58DF02509}"/>
              </a:ext>
            </a:extLst>
          </p:cNvPr>
          <p:cNvSpPr>
            <a:spLocks noGrp="1"/>
          </p:cNvSpPr>
          <p:nvPr>
            <p:ph type="subTitle" idx="1"/>
          </p:nvPr>
        </p:nvSpPr>
        <p:spPr>
          <a:xfrm>
            <a:off x="640080" y="3521216"/>
            <a:ext cx="7863840" cy="798536"/>
          </a:xfrm>
        </p:spPr>
        <p:txBody>
          <a:bodyPr>
            <a:normAutofit/>
          </a:bodyPr>
          <a:lstStyle/>
          <a:p>
            <a:r>
              <a:rPr lang="en-US" sz="1600" dirty="0">
                <a:solidFill>
                  <a:schemeClr val="bg1"/>
                </a:solidFill>
                <a:latin typeface="Verdana" panose="020B0604030504040204" pitchFamily="34" charset="0"/>
                <a:ea typeface="Verdana" panose="020B0604030504040204" pitchFamily="34" charset="0"/>
                <a:cs typeface="Verdana" panose="020B0604030504040204" pitchFamily="34" charset="0"/>
              </a:rPr>
              <a:t>FY </a:t>
            </a:r>
            <a:r>
              <a:rPr lang="en-US" sz="1600" dirty="0">
                <a:latin typeface="Verdana" panose="020B0604030504040204" pitchFamily="34" charset="0"/>
                <a:ea typeface="Verdana" panose="020B0604030504040204" pitchFamily="34" charset="0"/>
                <a:cs typeface="Verdana" panose="020B0604030504040204" pitchFamily="34" charset="0"/>
              </a:rPr>
              <a:t>27</a:t>
            </a:r>
            <a:r>
              <a:rPr lang="en-US" sz="1600" dirty="0">
                <a:solidFill>
                  <a:schemeClr val="bg1"/>
                </a:solidFill>
                <a:latin typeface="Verdana" panose="020B0604030504040204" pitchFamily="34" charset="0"/>
                <a:ea typeface="Verdana" panose="020B0604030504040204" pitchFamily="34" charset="0"/>
                <a:cs typeface="Verdana" panose="020B0604030504040204" pitchFamily="34" charset="0"/>
              </a:rPr>
              <a:t> Wave 1</a:t>
            </a:r>
          </a:p>
          <a:p>
            <a:r>
              <a:rPr lang="en-US" sz="1600" dirty="0">
                <a:solidFill>
                  <a:schemeClr val="bg1"/>
                </a:solidFill>
                <a:latin typeface="Verdana" panose="020B0604030504040204" pitchFamily="34" charset="0"/>
                <a:ea typeface="Verdana" panose="020B0604030504040204" pitchFamily="34" charset="0"/>
                <a:cs typeface="Verdana" panose="020B0604030504040204" pitchFamily="34" charset="0"/>
              </a:rPr>
              <a:t>Solicitation No. 601CT0000006543</a:t>
            </a:r>
            <a:r>
              <a:rPr lang="en-US" sz="1600" dirty="0">
                <a:latin typeface="Verdana" panose="020B0604030504040204" pitchFamily="34" charset="0"/>
                <a:ea typeface="Verdana" panose="020B0604030504040204" pitchFamily="34" charset="0"/>
                <a:cs typeface="Verdana" panose="020B0604030504040204" pitchFamily="34" charset="0"/>
              </a:rPr>
              <a:t>; RFP No. 17-7SDP5001</a:t>
            </a:r>
            <a:endParaRPr lang="en-US" sz="16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7996847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9C09CF-5B24-DB40-500E-473729B4AB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D8E5AE-86F1-E611-7373-C5D65B80BC50}"/>
              </a:ext>
            </a:extLst>
          </p:cNvPr>
          <p:cNvSpPr>
            <a:spLocks noGrp="1"/>
          </p:cNvSpPr>
          <p:nvPr>
            <p:ph type="title"/>
          </p:nvPr>
        </p:nvSpPr>
        <p:spPr>
          <a:xfrm>
            <a:off x="457200" y="685991"/>
            <a:ext cx="8229600" cy="294885"/>
          </a:xfrm>
        </p:spPr>
        <p:txBody>
          <a:bodyPr>
            <a:noAutofit/>
          </a:bodyPr>
          <a:lstStyle/>
          <a:p>
            <a:r>
              <a:rPr lang="en-US" dirty="0"/>
              <a:t>Housekeeping</a:t>
            </a:r>
          </a:p>
        </p:txBody>
      </p:sp>
      <p:sp>
        <p:nvSpPr>
          <p:cNvPr id="3" name="Content Placeholder 2">
            <a:extLst>
              <a:ext uri="{FF2B5EF4-FFF2-40B4-BE49-F238E27FC236}">
                <a16:creationId xmlns:a16="http://schemas.microsoft.com/office/drawing/2014/main" id="{26B2B636-98FA-493F-41A8-2BA2DB028607}"/>
              </a:ext>
            </a:extLst>
          </p:cNvPr>
          <p:cNvSpPr>
            <a:spLocks noGrp="1"/>
          </p:cNvSpPr>
          <p:nvPr>
            <p:ph idx="1"/>
          </p:nvPr>
        </p:nvSpPr>
        <p:spPr>
          <a:xfrm>
            <a:off x="457200" y="1049575"/>
            <a:ext cx="8229600" cy="3805629"/>
          </a:xfrm>
        </p:spPr>
        <p:txBody>
          <a:bodyPr/>
          <a:lstStyle/>
          <a:p>
            <a:pPr marL="0" indent="0">
              <a:lnSpc>
                <a:spcPct val="100000"/>
              </a:lnSpc>
              <a:buNone/>
            </a:pPr>
            <a:r>
              <a:rPr lang="en-US" sz="1800" dirty="0">
                <a:latin typeface="Franklin Gothic Demi" panose="020B0703020102020204" pitchFamily="34" charset="0"/>
              </a:rPr>
              <a:t>Thanks for joining our virtual meeting!</a:t>
            </a:r>
          </a:p>
          <a:p>
            <a:pPr lvl="0" defTabSz="914400">
              <a:lnSpc>
                <a:spcPct val="100000"/>
              </a:lnSpc>
              <a:spcAft>
                <a:spcPts val="600"/>
              </a:spcAft>
              <a:buClr>
                <a:srgbClr val="205588"/>
              </a:buClr>
              <a:buSzTx/>
              <a:defRPr/>
            </a:pPr>
            <a:r>
              <a:rPr lang="en-US" dirty="0">
                <a:solidFill>
                  <a:srgbClr val="3869A2">
                    <a:lumMod val="50000"/>
                  </a:srgbClr>
                </a:solidFill>
              </a:rPr>
              <a:t>Be sure your full name is showing up correctly to provide your information on the attendee list.</a:t>
            </a:r>
            <a:endParaRPr lang="en-US" strike="sngStrike" dirty="0">
              <a:solidFill>
                <a:srgbClr val="3869A2">
                  <a:lumMod val="50000"/>
                </a:srgbClr>
              </a:solidFill>
            </a:endParaRPr>
          </a:p>
          <a:p>
            <a:pPr lvl="0" defTabSz="914400">
              <a:lnSpc>
                <a:spcPct val="100000"/>
              </a:lnSpc>
              <a:spcAft>
                <a:spcPts val="600"/>
              </a:spcAft>
              <a:buClr>
                <a:srgbClr val="205588"/>
              </a:buClr>
              <a:buSzTx/>
              <a:defRPr/>
            </a:pPr>
            <a:r>
              <a:rPr lang="en-US" dirty="0">
                <a:solidFill>
                  <a:srgbClr val="3869A2">
                    <a:lumMod val="50000"/>
                  </a:srgbClr>
                </a:solidFill>
              </a:rPr>
              <a:t>Please ensure your audio is muted and video turned off.</a:t>
            </a:r>
          </a:p>
          <a:p>
            <a:pPr lvl="0" defTabSz="914400">
              <a:lnSpc>
                <a:spcPct val="100000"/>
              </a:lnSpc>
              <a:spcAft>
                <a:spcPts val="600"/>
              </a:spcAft>
              <a:buClr>
                <a:srgbClr val="205588"/>
              </a:buClr>
              <a:buSzTx/>
              <a:defRPr/>
            </a:pPr>
            <a:r>
              <a:rPr lang="en-US" dirty="0">
                <a:solidFill>
                  <a:srgbClr val="3869A2">
                    <a:lumMod val="50000"/>
                  </a:srgbClr>
                </a:solidFill>
              </a:rPr>
              <a:t>Note that all correspondence will be muted throughout this presentation.</a:t>
            </a:r>
          </a:p>
          <a:p>
            <a:pPr lvl="0" defTabSz="914400">
              <a:lnSpc>
                <a:spcPct val="100000"/>
              </a:lnSpc>
              <a:spcAft>
                <a:spcPts val="600"/>
              </a:spcAft>
              <a:buClr>
                <a:srgbClr val="205588"/>
              </a:buClr>
              <a:buSzTx/>
              <a:defRPr/>
            </a:pPr>
            <a:r>
              <a:rPr lang="en-US" dirty="0">
                <a:solidFill>
                  <a:schemeClr val="accent1">
                    <a:lumMod val="50000"/>
                  </a:schemeClr>
                </a:solidFill>
                <a:ea typeface="Times New Roman" panose="02020603050405020304" pitchFamily="18" charset="0"/>
                <a:cs typeface="Arial" panose="020B0604020202020204" pitchFamily="34" charset="0"/>
              </a:rPr>
              <a:t>The meeting will not be recorded, and attendees </a:t>
            </a:r>
            <a:r>
              <a:rPr lang="en-US" b="1" dirty="0">
                <a:solidFill>
                  <a:srgbClr val="FF0000"/>
                </a:solidFill>
                <a:ea typeface="Times New Roman" panose="02020603050405020304" pitchFamily="18" charset="0"/>
                <a:cs typeface="Arial" panose="020B0604020202020204" pitchFamily="34" charset="0"/>
              </a:rPr>
              <a:t>may not </a:t>
            </a:r>
            <a:r>
              <a:rPr lang="en-US" dirty="0">
                <a:solidFill>
                  <a:schemeClr val="accent1">
                    <a:lumMod val="50000"/>
                  </a:schemeClr>
                </a:solidFill>
                <a:ea typeface="Times New Roman" panose="02020603050405020304" pitchFamily="18" charset="0"/>
                <a:cs typeface="Arial" panose="020B0604020202020204" pitchFamily="34" charset="0"/>
              </a:rPr>
              <a:t>use any form of audio or video recording, photography, automated transcription services, or AI-based analysis tools.</a:t>
            </a:r>
            <a:endParaRPr lang="en-US" dirty="0">
              <a:solidFill>
                <a:srgbClr val="000000"/>
              </a:solidFill>
            </a:endParaRPr>
          </a:p>
          <a:p>
            <a:pPr lvl="0" defTabSz="914400">
              <a:lnSpc>
                <a:spcPct val="100000"/>
              </a:lnSpc>
              <a:spcAft>
                <a:spcPts val="600"/>
              </a:spcAft>
              <a:buClr>
                <a:srgbClr val="205588"/>
              </a:buClr>
              <a:buSzTx/>
              <a:defRPr/>
            </a:pPr>
            <a:r>
              <a:rPr lang="en-US" dirty="0">
                <a:solidFill>
                  <a:srgbClr val="042A43"/>
                </a:solidFill>
              </a:rPr>
              <a:t>There </a:t>
            </a:r>
            <a:r>
              <a:rPr lang="en-US" b="1" dirty="0">
                <a:solidFill>
                  <a:srgbClr val="FF0000"/>
                </a:solidFill>
              </a:rPr>
              <a:t>will not </a:t>
            </a:r>
            <a:r>
              <a:rPr lang="en-US" dirty="0">
                <a:solidFill>
                  <a:srgbClr val="042A43"/>
                </a:solidFill>
              </a:rPr>
              <a:t>be an opportunity to ask questions during the Pre-RFP presentation. </a:t>
            </a:r>
          </a:p>
          <a:p>
            <a:pPr lvl="0" defTabSz="914400">
              <a:lnSpc>
                <a:spcPct val="100000"/>
              </a:lnSpc>
              <a:spcAft>
                <a:spcPts val="600"/>
              </a:spcAft>
              <a:buClr>
                <a:srgbClr val="205588"/>
              </a:buClr>
              <a:buSzTx/>
              <a:defRPr/>
            </a:pPr>
            <a:r>
              <a:rPr lang="en-US" dirty="0">
                <a:solidFill>
                  <a:srgbClr val="042A43"/>
                </a:solidFill>
              </a:rPr>
              <a:t>You </a:t>
            </a:r>
            <a:r>
              <a:rPr lang="en-US" b="1" dirty="0">
                <a:solidFill>
                  <a:srgbClr val="FF0000"/>
                </a:solidFill>
              </a:rPr>
              <a:t>will</a:t>
            </a:r>
            <a:r>
              <a:rPr lang="en-US" dirty="0">
                <a:solidFill>
                  <a:srgbClr val="FF0000"/>
                </a:solidFill>
              </a:rPr>
              <a:t> </a:t>
            </a:r>
            <a:r>
              <a:rPr lang="en-US" dirty="0">
                <a:solidFill>
                  <a:srgbClr val="042A43"/>
                </a:solidFill>
              </a:rPr>
              <a:t>be given an opportunity to ask questions after the presentation via an </a:t>
            </a:r>
            <a:r>
              <a:rPr lang="en-US" b="1" dirty="0">
                <a:solidFill>
                  <a:srgbClr val="FF0000"/>
                </a:solidFill>
              </a:rPr>
              <a:t>email request</a:t>
            </a:r>
            <a:r>
              <a:rPr lang="en-US" dirty="0">
                <a:solidFill>
                  <a:srgbClr val="042A43"/>
                </a:solidFill>
              </a:rPr>
              <a:t>.</a:t>
            </a:r>
            <a:endParaRPr lang="en-US" dirty="0">
              <a:solidFill>
                <a:srgbClr val="000000"/>
              </a:solidFill>
            </a:endParaRPr>
          </a:p>
          <a:p>
            <a:pPr marL="0" indent="0">
              <a:lnSpc>
                <a:spcPct val="150000"/>
              </a:lnSpc>
              <a:spcBef>
                <a:spcPts val="0"/>
              </a:spcBef>
              <a:spcAft>
                <a:spcPts val="1000"/>
              </a:spcAft>
              <a:buNone/>
            </a:pPr>
            <a:endParaRPr lang="en-US" dirty="0"/>
          </a:p>
        </p:txBody>
      </p:sp>
    </p:spTree>
    <p:extLst>
      <p:ext uri="{BB962C8B-B14F-4D97-AF65-F5344CB8AC3E}">
        <p14:creationId xmlns:p14="http://schemas.microsoft.com/office/powerpoint/2010/main" val="40319057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0EB6C-6D8F-A9B7-A294-17362D6AB77E}"/>
              </a:ext>
            </a:extLst>
          </p:cNvPr>
          <p:cNvSpPr>
            <a:spLocks noGrp="1"/>
          </p:cNvSpPr>
          <p:nvPr>
            <p:ph type="title"/>
          </p:nvPr>
        </p:nvSpPr>
        <p:spPr>
          <a:xfrm>
            <a:off x="340509" y="885061"/>
            <a:ext cx="8229600" cy="294885"/>
          </a:xfrm>
        </p:spPr>
        <p:txBody>
          <a:bodyPr>
            <a:noAutofit/>
          </a:bodyPr>
          <a:lstStyle/>
          <a:p>
            <a:r>
              <a:rPr lang="en-US" sz="2000" dirty="0"/>
              <a:t>Meeting Agenda</a:t>
            </a:r>
            <a:endParaRPr lang="en-US" sz="2000" b="1" dirty="0"/>
          </a:p>
        </p:txBody>
      </p:sp>
      <p:sp>
        <p:nvSpPr>
          <p:cNvPr id="12" name="Rectangle 11">
            <a:extLst>
              <a:ext uri="{FF2B5EF4-FFF2-40B4-BE49-F238E27FC236}">
                <a16:creationId xmlns:a16="http://schemas.microsoft.com/office/drawing/2014/main" id="{3F87847F-74E5-BA5F-8062-90D40D47B304}"/>
              </a:ext>
            </a:extLst>
          </p:cNvPr>
          <p:cNvSpPr/>
          <p:nvPr>
            <p:custDataLst>
              <p:tags r:id="rId1"/>
            </p:custDataLst>
          </p:nvPr>
        </p:nvSpPr>
        <p:spPr bwMode="auto">
          <a:xfrm rot="10800000" flipH="1" flipV="1">
            <a:off x="476244" y="1299848"/>
            <a:ext cx="7219957" cy="438912"/>
          </a:xfrm>
          <a:prstGeom prst="rect">
            <a:avLst/>
          </a:prstGeom>
          <a:gradFill flip="none" rotWithShape="1">
            <a:gsLst>
              <a:gs pos="0">
                <a:schemeClr val="bg1">
                  <a:lumMod val="92000"/>
                  <a:alpha val="0"/>
                </a:schemeClr>
              </a:gs>
              <a:gs pos="100000">
                <a:schemeClr val="bg1">
                  <a:lumMod val="75000"/>
                  <a:alpha val="70000"/>
                </a:schemeClr>
              </a:gs>
            </a:gsLst>
            <a:lin ang="6600000" scaled="0"/>
            <a:tileRect/>
          </a:gradFill>
          <a:ln w="9525" cap="flat" cmpd="sng" algn="ctr">
            <a:noFill/>
            <a:prstDash val="solid"/>
            <a:round/>
            <a:headEnd type="none" w="med" len="med"/>
            <a:tailEnd type="none" w="med" len="med"/>
          </a:ln>
          <a:effectLst/>
        </p:spPr>
        <p:txBody>
          <a:bodyPr vert="horz" lIns="457200" tIns="45720" rIns="45720" bIns="45720" numCol="1" anchor="t"/>
          <a:lstStyle/>
          <a:p>
            <a:pPr>
              <a:lnSpc>
                <a:spcPct val="120000"/>
              </a:lnSpc>
              <a:spcBef>
                <a:spcPct val="20000"/>
              </a:spcBef>
              <a:spcAft>
                <a:spcPts val="400"/>
              </a:spcAft>
              <a:buClr>
                <a:srgbClr val="B51821"/>
              </a:buClr>
              <a:buSzPct val="100000"/>
              <a:defRPr/>
            </a:pPr>
            <a:r>
              <a:rPr lang="en-US" sz="1600" dirty="0">
                <a:solidFill>
                  <a:prstClr val="black"/>
                </a:solidFill>
              </a:rPr>
              <a:t>Safety Moment</a:t>
            </a:r>
          </a:p>
        </p:txBody>
      </p:sp>
      <p:sp>
        <p:nvSpPr>
          <p:cNvPr id="13" name="Rectangle 12">
            <a:extLst>
              <a:ext uri="{FF2B5EF4-FFF2-40B4-BE49-F238E27FC236}">
                <a16:creationId xmlns:a16="http://schemas.microsoft.com/office/drawing/2014/main" id="{C1F3D1BC-9C18-8D62-A475-A2138489C699}"/>
              </a:ext>
            </a:extLst>
          </p:cNvPr>
          <p:cNvSpPr/>
          <p:nvPr>
            <p:custDataLst>
              <p:tags r:id="rId2"/>
            </p:custDataLst>
          </p:nvPr>
        </p:nvSpPr>
        <p:spPr bwMode="auto">
          <a:xfrm rot="10800000" flipH="1" flipV="1">
            <a:off x="476244" y="1800110"/>
            <a:ext cx="7219957" cy="438912"/>
          </a:xfrm>
          <a:prstGeom prst="rect">
            <a:avLst/>
          </a:prstGeom>
          <a:gradFill flip="none" rotWithShape="1">
            <a:gsLst>
              <a:gs pos="0">
                <a:schemeClr val="bg1">
                  <a:lumMod val="89000"/>
                  <a:alpha val="0"/>
                </a:schemeClr>
              </a:gs>
              <a:gs pos="100000">
                <a:schemeClr val="bg1">
                  <a:lumMod val="75000"/>
                  <a:alpha val="70000"/>
                </a:schemeClr>
              </a:gs>
            </a:gsLst>
            <a:lin ang="6600000" scaled="0"/>
            <a:tileRect/>
          </a:gradFill>
          <a:ln w="9525" cap="flat" cmpd="sng" algn="ctr">
            <a:noFill/>
            <a:prstDash val="solid"/>
            <a:round/>
            <a:headEnd type="none" w="med" len="med"/>
            <a:tailEnd type="none" w="med" len="med"/>
          </a:ln>
          <a:effectLst/>
        </p:spPr>
        <p:txBody>
          <a:bodyPr vert="horz" lIns="457200" tIns="45720" rIns="45720" bIns="45720" numCol="1" anchor="t"/>
          <a:lstStyle/>
          <a:p>
            <a:pPr>
              <a:lnSpc>
                <a:spcPct val="120000"/>
              </a:lnSpc>
              <a:spcBef>
                <a:spcPct val="20000"/>
              </a:spcBef>
              <a:spcAft>
                <a:spcPts val="400"/>
              </a:spcAft>
              <a:buClr>
                <a:srgbClr val="B51821"/>
              </a:buClr>
              <a:buSzPct val="100000"/>
              <a:defRPr/>
            </a:pPr>
            <a:r>
              <a:rPr lang="en-US" sz="1600" dirty="0">
                <a:solidFill>
                  <a:prstClr val="black"/>
                </a:solidFill>
              </a:rPr>
              <a:t>Introductions &amp; Ground Rules</a:t>
            </a:r>
          </a:p>
        </p:txBody>
      </p:sp>
      <p:sp>
        <p:nvSpPr>
          <p:cNvPr id="14" name="Rectangle 13">
            <a:extLst>
              <a:ext uri="{FF2B5EF4-FFF2-40B4-BE49-F238E27FC236}">
                <a16:creationId xmlns:a16="http://schemas.microsoft.com/office/drawing/2014/main" id="{FED5DFE7-63D5-9A73-3EB5-A4C361CCC306}"/>
              </a:ext>
            </a:extLst>
          </p:cNvPr>
          <p:cNvSpPr/>
          <p:nvPr>
            <p:custDataLst>
              <p:tags r:id="rId3"/>
            </p:custDataLst>
          </p:nvPr>
        </p:nvSpPr>
        <p:spPr bwMode="auto">
          <a:xfrm rot="10800000" flipH="1" flipV="1">
            <a:off x="475442" y="2300371"/>
            <a:ext cx="7220759" cy="438912"/>
          </a:xfrm>
          <a:prstGeom prst="rect">
            <a:avLst/>
          </a:prstGeom>
          <a:gradFill flip="none" rotWithShape="1">
            <a:gsLst>
              <a:gs pos="0">
                <a:schemeClr val="bg1">
                  <a:lumMod val="89000"/>
                  <a:alpha val="0"/>
                </a:schemeClr>
              </a:gs>
              <a:gs pos="100000">
                <a:schemeClr val="bg1">
                  <a:lumMod val="75000"/>
                  <a:alpha val="70000"/>
                </a:schemeClr>
              </a:gs>
            </a:gsLst>
            <a:lin ang="6600000" scaled="0"/>
            <a:tileRect/>
          </a:gradFill>
          <a:ln w="9525" cap="flat" cmpd="sng" algn="ctr">
            <a:noFill/>
            <a:prstDash val="solid"/>
            <a:round/>
            <a:headEnd type="none" w="med" len="med"/>
            <a:tailEnd type="none" w="med" len="med"/>
          </a:ln>
          <a:effectLst/>
        </p:spPr>
        <p:txBody>
          <a:bodyPr vert="horz" lIns="457200" tIns="45720" rIns="45720" bIns="45720" numCol="1" anchor="t"/>
          <a:lstStyle/>
          <a:p>
            <a:pPr>
              <a:lnSpc>
                <a:spcPct val="120000"/>
              </a:lnSpc>
              <a:spcBef>
                <a:spcPct val="20000"/>
              </a:spcBef>
              <a:spcAft>
                <a:spcPts val="400"/>
              </a:spcAft>
              <a:buClr>
                <a:srgbClr val="B51821"/>
              </a:buClr>
              <a:buSzPct val="100000"/>
              <a:defRPr/>
            </a:pPr>
            <a:r>
              <a:rPr lang="en-US" sz="1600" dirty="0">
                <a:solidFill>
                  <a:prstClr val="black"/>
                </a:solidFill>
              </a:rPr>
              <a:t>Procurement Overview &amp; Process</a:t>
            </a:r>
          </a:p>
        </p:txBody>
      </p:sp>
      <p:sp>
        <p:nvSpPr>
          <p:cNvPr id="15" name="Rectangle 14">
            <a:extLst>
              <a:ext uri="{FF2B5EF4-FFF2-40B4-BE49-F238E27FC236}">
                <a16:creationId xmlns:a16="http://schemas.microsoft.com/office/drawing/2014/main" id="{C716129A-6966-5DAF-EF01-D5098503D9F4}"/>
              </a:ext>
            </a:extLst>
          </p:cNvPr>
          <p:cNvSpPr/>
          <p:nvPr>
            <p:custDataLst>
              <p:tags r:id="rId4"/>
            </p:custDataLst>
          </p:nvPr>
        </p:nvSpPr>
        <p:spPr bwMode="auto">
          <a:xfrm rot="10800000" flipH="1" flipV="1">
            <a:off x="475442" y="2800632"/>
            <a:ext cx="7220759" cy="438912"/>
          </a:xfrm>
          <a:prstGeom prst="rect">
            <a:avLst/>
          </a:prstGeom>
          <a:gradFill flip="none" rotWithShape="1">
            <a:gsLst>
              <a:gs pos="0">
                <a:schemeClr val="bg1">
                  <a:lumMod val="89000"/>
                  <a:alpha val="0"/>
                </a:schemeClr>
              </a:gs>
              <a:gs pos="100000">
                <a:schemeClr val="bg1">
                  <a:lumMod val="75000"/>
                  <a:alpha val="70000"/>
                </a:schemeClr>
              </a:gs>
            </a:gsLst>
            <a:lin ang="6600000" scaled="0"/>
            <a:tileRect/>
          </a:gradFill>
          <a:ln w="9525" cap="flat" cmpd="sng" algn="ctr">
            <a:noFill/>
            <a:prstDash val="solid"/>
            <a:round/>
            <a:headEnd type="none" w="med" len="med"/>
            <a:tailEnd type="none" w="med" len="med"/>
          </a:ln>
          <a:effectLst/>
        </p:spPr>
        <p:txBody>
          <a:bodyPr vert="horz" lIns="457200" tIns="45720" rIns="45720" bIns="45720" numCol="1" anchor="t"/>
          <a:lstStyle/>
          <a:p>
            <a:pPr>
              <a:lnSpc>
                <a:spcPct val="120000"/>
              </a:lnSpc>
              <a:spcBef>
                <a:spcPct val="20000"/>
              </a:spcBef>
              <a:spcAft>
                <a:spcPts val="400"/>
              </a:spcAft>
              <a:buClr>
                <a:srgbClr val="B51821"/>
              </a:buClr>
              <a:buSzPct val="100000"/>
              <a:defRPr/>
            </a:pPr>
            <a:r>
              <a:rPr lang="en-US" sz="1600" dirty="0">
                <a:solidFill>
                  <a:prstClr val="black"/>
                </a:solidFill>
              </a:rPr>
              <a:t>Preclusions &amp; Core Team Restrictions</a:t>
            </a:r>
          </a:p>
        </p:txBody>
      </p:sp>
      <p:sp>
        <p:nvSpPr>
          <p:cNvPr id="16" name="Rectangle 15">
            <a:extLst>
              <a:ext uri="{FF2B5EF4-FFF2-40B4-BE49-F238E27FC236}">
                <a16:creationId xmlns:a16="http://schemas.microsoft.com/office/drawing/2014/main" id="{8B83895D-AD41-9B59-B734-5C293AF46668}"/>
              </a:ext>
            </a:extLst>
          </p:cNvPr>
          <p:cNvSpPr/>
          <p:nvPr>
            <p:custDataLst>
              <p:tags r:id="rId5"/>
            </p:custDataLst>
          </p:nvPr>
        </p:nvSpPr>
        <p:spPr bwMode="auto">
          <a:xfrm rot="10800000" flipH="1" flipV="1">
            <a:off x="475442" y="3300893"/>
            <a:ext cx="7220759" cy="438912"/>
          </a:xfrm>
          <a:prstGeom prst="rect">
            <a:avLst/>
          </a:prstGeom>
          <a:gradFill flip="none" rotWithShape="1">
            <a:gsLst>
              <a:gs pos="0">
                <a:schemeClr val="bg1">
                  <a:lumMod val="89000"/>
                  <a:alpha val="0"/>
                </a:schemeClr>
              </a:gs>
              <a:gs pos="100000">
                <a:schemeClr val="bg1">
                  <a:lumMod val="75000"/>
                  <a:alpha val="70000"/>
                </a:schemeClr>
              </a:gs>
            </a:gsLst>
            <a:lin ang="6600000" scaled="0"/>
            <a:tileRect/>
          </a:gradFill>
          <a:ln w="9525" cap="flat" cmpd="sng" algn="ctr">
            <a:noFill/>
            <a:prstDash val="solid"/>
            <a:round/>
            <a:headEnd type="none" w="med" len="med"/>
            <a:tailEnd type="none" w="med" len="med"/>
          </a:ln>
          <a:effectLst/>
        </p:spPr>
        <p:txBody>
          <a:bodyPr vert="horz" lIns="457200" tIns="45720" rIns="45720" bIns="45720" numCol="1" anchor="t"/>
          <a:lstStyle/>
          <a:p>
            <a:pPr>
              <a:lnSpc>
                <a:spcPct val="120000"/>
              </a:lnSpc>
              <a:spcBef>
                <a:spcPct val="20000"/>
              </a:spcBef>
              <a:spcAft>
                <a:spcPts val="400"/>
              </a:spcAft>
              <a:buClr>
                <a:srgbClr val="B51821"/>
              </a:buClr>
              <a:buSzPct val="100000"/>
              <a:defRPr/>
            </a:pPr>
            <a:r>
              <a:rPr lang="en-US" sz="1600" dirty="0">
                <a:solidFill>
                  <a:prstClr val="black"/>
                </a:solidFill>
              </a:rPr>
              <a:t>Project Overview</a:t>
            </a:r>
          </a:p>
        </p:txBody>
      </p:sp>
      <p:sp>
        <p:nvSpPr>
          <p:cNvPr id="36" name="Rectangle 35">
            <a:extLst>
              <a:ext uri="{FF2B5EF4-FFF2-40B4-BE49-F238E27FC236}">
                <a16:creationId xmlns:a16="http://schemas.microsoft.com/office/drawing/2014/main" id="{4AEADDEC-29BF-0898-7524-2B879E7CF0B3}"/>
              </a:ext>
            </a:extLst>
          </p:cNvPr>
          <p:cNvSpPr/>
          <p:nvPr>
            <p:custDataLst>
              <p:tags r:id="rId6"/>
            </p:custDataLst>
          </p:nvPr>
        </p:nvSpPr>
        <p:spPr bwMode="auto">
          <a:xfrm rot="10800000" flipH="1" flipV="1">
            <a:off x="475442" y="3797519"/>
            <a:ext cx="7220759" cy="438912"/>
          </a:xfrm>
          <a:prstGeom prst="rect">
            <a:avLst/>
          </a:prstGeom>
          <a:gradFill flip="none" rotWithShape="1">
            <a:gsLst>
              <a:gs pos="0">
                <a:schemeClr val="bg1">
                  <a:lumMod val="89000"/>
                  <a:alpha val="0"/>
                </a:schemeClr>
              </a:gs>
              <a:gs pos="100000">
                <a:schemeClr val="bg1">
                  <a:lumMod val="75000"/>
                  <a:alpha val="70000"/>
                </a:schemeClr>
              </a:gs>
            </a:gsLst>
            <a:lin ang="6600000" scaled="0"/>
            <a:tileRect/>
          </a:gradFill>
          <a:ln w="9525" cap="flat" cmpd="sng" algn="ctr">
            <a:noFill/>
            <a:prstDash val="solid"/>
            <a:round/>
            <a:headEnd type="none" w="med" len="med"/>
            <a:tailEnd type="none" w="med" len="med"/>
          </a:ln>
          <a:effectLst/>
        </p:spPr>
        <p:txBody>
          <a:bodyPr vert="horz" lIns="457200" tIns="45720" rIns="45720" bIns="45720" numCol="1" anchor="t"/>
          <a:lstStyle/>
          <a:p>
            <a:pPr>
              <a:lnSpc>
                <a:spcPct val="120000"/>
              </a:lnSpc>
              <a:spcBef>
                <a:spcPct val="20000"/>
              </a:spcBef>
              <a:spcAft>
                <a:spcPts val="400"/>
              </a:spcAft>
              <a:buClr>
                <a:srgbClr val="B51821"/>
              </a:buClr>
              <a:buSzPct val="100000"/>
              <a:defRPr/>
            </a:pPr>
            <a:r>
              <a:rPr lang="en-US" sz="1600" dirty="0">
                <a:solidFill>
                  <a:prstClr val="black"/>
                </a:solidFill>
              </a:rPr>
              <a:t>Procurement Timeline (Tentative)</a:t>
            </a:r>
          </a:p>
        </p:txBody>
      </p:sp>
      <p:sp>
        <p:nvSpPr>
          <p:cNvPr id="40" name="Rectangle 39">
            <a:extLst>
              <a:ext uri="{FF2B5EF4-FFF2-40B4-BE49-F238E27FC236}">
                <a16:creationId xmlns:a16="http://schemas.microsoft.com/office/drawing/2014/main" id="{E4D76305-F38D-A434-3B41-776C9501B81B}"/>
              </a:ext>
            </a:extLst>
          </p:cNvPr>
          <p:cNvSpPr/>
          <p:nvPr>
            <p:custDataLst>
              <p:tags r:id="rId7"/>
            </p:custDataLst>
          </p:nvPr>
        </p:nvSpPr>
        <p:spPr bwMode="auto">
          <a:xfrm rot="10800000" flipH="1" flipV="1">
            <a:off x="475441" y="4281593"/>
            <a:ext cx="7220759" cy="438912"/>
          </a:xfrm>
          <a:prstGeom prst="rect">
            <a:avLst/>
          </a:prstGeom>
          <a:gradFill flip="none" rotWithShape="1">
            <a:gsLst>
              <a:gs pos="0">
                <a:schemeClr val="bg1">
                  <a:lumMod val="89000"/>
                  <a:alpha val="0"/>
                </a:schemeClr>
              </a:gs>
              <a:gs pos="100000">
                <a:schemeClr val="bg1">
                  <a:lumMod val="75000"/>
                  <a:alpha val="70000"/>
                </a:schemeClr>
              </a:gs>
            </a:gsLst>
            <a:lin ang="6600000" scaled="0"/>
            <a:tileRect/>
          </a:gradFill>
          <a:ln w="9525" cap="flat" cmpd="sng" algn="ctr">
            <a:noFill/>
            <a:prstDash val="solid"/>
            <a:round/>
            <a:headEnd type="none" w="med" len="med"/>
            <a:tailEnd type="none" w="med" len="med"/>
          </a:ln>
          <a:effectLst/>
        </p:spPr>
        <p:txBody>
          <a:bodyPr vert="horz" lIns="457200" tIns="45720" rIns="45720" bIns="45720" numCol="1" anchor="t"/>
          <a:lstStyle/>
          <a:p>
            <a:pPr>
              <a:lnSpc>
                <a:spcPct val="120000"/>
              </a:lnSpc>
              <a:spcBef>
                <a:spcPct val="20000"/>
              </a:spcBef>
              <a:spcAft>
                <a:spcPts val="400"/>
              </a:spcAft>
              <a:buClr>
                <a:srgbClr val="B51821"/>
              </a:buClr>
              <a:buSzPct val="100000"/>
              <a:defRPr/>
            </a:pPr>
            <a:r>
              <a:rPr lang="en-US" sz="1600" dirty="0">
                <a:solidFill>
                  <a:prstClr val="black"/>
                </a:solidFill>
              </a:rPr>
              <a:t>Wrap Up &amp; Next Steps</a:t>
            </a:r>
          </a:p>
        </p:txBody>
      </p:sp>
      <p:grpSp>
        <p:nvGrpSpPr>
          <p:cNvPr id="20" name="Group 19">
            <a:extLst>
              <a:ext uri="{FF2B5EF4-FFF2-40B4-BE49-F238E27FC236}">
                <a16:creationId xmlns:a16="http://schemas.microsoft.com/office/drawing/2014/main" id="{3277C60F-638C-9573-28C5-A7A4E3AB61C5}"/>
              </a:ext>
              <a:ext uri="{C183D7F6-B498-43B3-948B-1728B52AA6E4}">
                <adec:decorative xmlns:adec="http://schemas.microsoft.com/office/drawing/2017/decorative" val="1"/>
              </a:ext>
            </a:extLst>
          </p:cNvPr>
          <p:cNvGrpSpPr/>
          <p:nvPr/>
        </p:nvGrpSpPr>
        <p:grpSpPr>
          <a:xfrm>
            <a:off x="340510" y="1299848"/>
            <a:ext cx="534388" cy="437871"/>
            <a:chOff x="331788" y="1299848"/>
            <a:chExt cx="534388" cy="437871"/>
          </a:xfrm>
        </p:grpSpPr>
        <p:sp>
          <p:nvSpPr>
            <p:cNvPr id="21" name="Isosceles Triangle 20">
              <a:extLst>
                <a:ext uri="{FF2B5EF4-FFF2-40B4-BE49-F238E27FC236}">
                  <a16:creationId xmlns:a16="http://schemas.microsoft.com/office/drawing/2014/main" id="{A86CFA0F-27CC-3606-6E04-E36383E6FD01}"/>
                </a:ext>
              </a:extLst>
            </p:cNvPr>
            <p:cNvSpPr/>
            <p:nvPr/>
          </p:nvSpPr>
          <p:spPr>
            <a:xfrm rot="10800000">
              <a:off x="331788" y="1650207"/>
              <a:ext cx="134932" cy="87512"/>
            </a:xfrm>
            <a:prstGeom prst="triangle">
              <a:avLst>
                <a:gd name="adj" fmla="val 0"/>
              </a:avLst>
            </a:prstGeom>
            <a:solidFill>
              <a:srgbClr val="899BAD"/>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200" kern="1200" dirty="0">
                <a:solidFill>
                  <a:schemeClr val="lt1"/>
                </a:solidFill>
                <a:latin typeface="Arial" pitchFamily="34" charset="0"/>
                <a:ea typeface="+mn-ea"/>
                <a:cs typeface="Arial" pitchFamily="34" charset="0"/>
              </a:endParaRPr>
            </a:p>
          </p:txBody>
        </p:sp>
        <p:sp>
          <p:nvSpPr>
            <p:cNvPr id="22" name="Freeform 12">
              <a:extLst>
                <a:ext uri="{FF2B5EF4-FFF2-40B4-BE49-F238E27FC236}">
                  <a16:creationId xmlns:a16="http://schemas.microsoft.com/office/drawing/2014/main" id="{0F2609B8-F064-81B8-C793-7676C5CA53FC}"/>
                </a:ext>
              </a:extLst>
            </p:cNvPr>
            <p:cNvSpPr>
              <a:spLocks/>
            </p:cNvSpPr>
            <p:nvPr>
              <p:custDataLst>
                <p:tags r:id="rId14"/>
              </p:custDataLst>
            </p:nvPr>
          </p:nvSpPr>
          <p:spPr bwMode="auto">
            <a:xfrm rot="10800000" flipH="1" flipV="1">
              <a:off x="333376" y="1299848"/>
              <a:ext cx="532800" cy="354792"/>
            </a:xfrm>
            <a:prstGeom prst="homePlate">
              <a:avLst>
                <a:gd name="adj" fmla="val 28337"/>
              </a:avLst>
            </a:prstGeom>
            <a:solidFill>
              <a:schemeClr val="accent1">
                <a:lumMod val="75000"/>
              </a:schemeClr>
            </a:solidFill>
            <a:ln w="9525">
              <a:noFill/>
              <a:round/>
              <a:headEnd/>
              <a:tailEnd/>
            </a:ln>
            <a:effectLst>
              <a:outerShdw blurRad="50800" dist="38100" algn="l" rotWithShape="0">
                <a:prstClr val="black">
                  <a:alpha val="40000"/>
                </a:prstClr>
              </a:outerShdw>
            </a:effectLst>
          </p:spPr>
          <p:txBody>
            <a:bodyPr vert="horz" wrap="square" lIns="45720" tIns="45720" rIns="91440" bIns="45720" numCol="1" anchor="ctr" anchorCtr="0" compatLnSpc="1">
              <a:prstTxWarp prst="textNoShape">
                <a:avLst/>
              </a:prstTxWarp>
            </a:bodyPr>
            <a:lstStyle/>
            <a:p>
              <a:pPr algn="ctr"/>
              <a:r>
                <a:rPr lang="en-US" sz="1600" dirty="0">
                  <a:solidFill>
                    <a:prstClr val="white"/>
                  </a:solidFill>
                  <a:latin typeface="+mj-lt"/>
                  <a:ea typeface="Verdana" panose="020B0604030504040204" pitchFamily="34" charset="0"/>
                </a:rPr>
                <a:t>1</a:t>
              </a:r>
            </a:p>
          </p:txBody>
        </p:sp>
      </p:grpSp>
      <p:grpSp>
        <p:nvGrpSpPr>
          <p:cNvPr id="23" name="Group 22">
            <a:extLst>
              <a:ext uri="{FF2B5EF4-FFF2-40B4-BE49-F238E27FC236}">
                <a16:creationId xmlns:a16="http://schemas.microsoft.com/office/drawing/2014/main" id="{56A49CB0-D014-0689-2487-DBA342239960}"/>
              </a:ext>
              <a:ext uri="{C183D7F6-B498-43B3-948B-1728B52AA6E4}">
                <adec:decorative xmlns:adec="http://schemas.microsoft.com/office/drawing/2017/decorative" val="1"/>
              </a:ext>
            </a:extLst>
          </p:cNvPr>
          <p:cNvGrpSpPr/>
          <p:nvPr/>
        </p:nvGrpSpPr>
        <p:grpSpPr>
          <a:xfrm>
            <a:off x="340510" y="1800110"/>
            <a:ext cx="534387" cy="438623"/>
            <a:chOff x="331788" y="1800110"/>
            <a:chExt cx="534387" cy="438623"/>
          </a:xfrm>
        </p:grpSpPr>
        <p:sp>
          <p:nvSpPr>
            <p:cNvPr id="24" name="Isosceles Triangle 23">
              <a:extLst>
                <a:ext uri="{FF2B5EF4-FFF2-40B4-BE49-F238E27FC236}">
                  <a16:creationId xmlns:a16="http://schemas.microsoft.com/office/drawing/2014/main" id="{269282CD-5285-21B9-4C73-DB2D8AC7C6D9}"/>
                </a:ext>
              </a:extLst>
            </p:cNvPr>
            <p:cNvSpPr/>
            <p:nvPr/>
          </p:nvSpPr>
          <p:spPr>
            <a:xfrm rot="10800000">
              <a:off x="331788" y="2151221"/>
              <a:ext cx="134932" cy="87512"/>
            </a:xfrm>
            <a:prstGeom prst="triangle">
              <a:avLst>
                <a:gd name="adj" fmla="val 0"/>
              </a:avLst>
            </a:prstGeom>
            <a:solidFill>
              <a:srgbClr val="899BAD"/>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200" kern="1200" dirty="0">
                <a:solidFill>
                  <a:schemeClr val="lt1"/>
                </a:solidFill>
                <a:latin typeface="Arial" pitchFamily="34" charset="0"/>
                <a:ea typeface="+mn-ea"/>
                <a:cs typeface="Arial" pitchFamily="34" charset="0"/>
              </a:endParaRPr>
            </a:p>
          </p:txBody>
        </p:sp>
        <p:sp>
          <p:nvSpPr>
            <p:cNvPr id="25" name="Freeform 12">
              <a:extLst>
                <a:ext uri="{FF2B5EF4-FFF2-40B4-BE49-F238E27FC236}">
                  <a16:creationId xmlns:a16="http://schemas.microsoft.com/office/drawing/2014/main" id="{A0B1BCAA-A53F-4AA7-3DFB-E35048956C65}"/>
                </a:ext>
              </a:extLst>
            </p:cNvPr>
            <p:cNvSpPr>
              <a:spLocks/>
            </p:cNvSpPr>
            <p:nvPr>
              <p:custDataLst>
                <p:tags r:id="rId13"/>
              </p:custDataLst>
            </p:nvPr>
          </p:nvSpPr>
          <p:spPr bwMode="auto">
            <a:xfrm rot="10800000" flipH="1" flipV="1">
              <a:off x="333375" y="1800110"/>
              <a:ext cx="532800" cy="354792"/>
            </a:xfrm>
            <a:prstGeom prst="homePlate">
              <a:avLst>
                <a:gd name="adj" fmla="val 28337"/>
              </a:avLst>
            </a:prstGeom>
            <a:solidFill>
              <a:schemeClr val="accent1">
                <a:lumMod val="75000"/>
              </a:schemeClr>
            </a:solidFill>
            <a:ln w="9525">
              <a:noFill/>
              <a:round/>
              <a:headEnd/>
              <a:tailEnd/>
            </a:ln>
            <a:effectLst>
              <a:outerShdw blurRad="50800" dist="38100" algn="l" rotWithShape="0">
                <a:prstClr val="black">
                  <a:alpha val="40000"/>
                </a:prstClr>
              </a:outerShdw>
            </a:effectLst>
          </p:spPr>
          <p:txBody>
            <a:bodyPr vert="horz" wrap="square" lIns="45720" tIns="45720" rIns="91440" bIns="45720" numCol="1" anchor="ctr" anchorCtr="0" compatLnSpc="1">
              <a:prstTxWarp prst="textNoShape">
                <a:avLst/>
              </a:prstTxWarp>
            </a:bodyPr>
            <a:lstStyle/>
            <a:p>
              <a:pPr algn="ctr"/>
              <a:r>
                <a:rPr lang="en-US" sz="1600" dirty="0">
                  <a:solidFill>
                    <a:prstClr val="white"/>
                  </a:solidFill>
                  <a:latin typeface="+mj-lt"/>
                </a:rPr>
                <a:t>2</a:t>
              </a:r>
            </a:p>
          </p:txBody>
        </p:sp>
      </p:grpSp>
      <p:grpSp>
        <p:nvGrpSpPr>
          <p:cNvPr id="26" name="Group 25">
            <a:extLst>
              <a:ext uri="{FF2B5EF4-FFF2-40B4-BE49-F238E27FC236}">
                <a16:creationId xmlns:a16="http://schemas.microsoft.com/office/drawing/2014/main" id="{33E8CFB1-C7C6-0F52-DA9C-7F5764A2DFCD}"/>
              </a:ext>
              <a:ext uri="{C183D7F6-B498-43B3-948B-1728B52AA6E4}">
                <adec:decorative xmlns:adec="http://schemas.microsoft.com/office/drawing/2017/decorative" val="1"/>
              </a:ext>
            </a:extLst>
          </p:cNvPr>
          <p:cNvGrpSpPr/>
          <p:nvPr/>
        </p:nvGrpSpPr>
        <p:grpSpPr>
          <a:xfrm>
            <a:off x="340510" y="2300371"/>
            <a:ext cx="534387" cy="437473"/>
            <a:chOff x="331788" y="2300371"/>
            <a:chExt cx="534387" cy="437473"/>
          </a:xfrm>
        </p:grpSpPr>
        <p:sp>
          <p:nvSpPr>
            <p:cNvPr id="27" name="Isosceles Triangle 26">
              <a:extLst>
                <a:ext uri="{FF2B5EF4-FFF2-40B4-BE49-F238E27FC236}">
                  <a16:creationId xmlns:a16="http://schemas.microsoft.com/office/drawing/2014/main" id="{9A377DD6-8D62-2C53-FF31-13871DFDF4C5}"/>
                </a:ext>
              </a:extLst>
            </p:cNvPr>
            <p:cNvSpPr/>
            <p:nvPr/>
          </p:nvSpPr>
          <p:spPr>
            <a:xfrm rot="10800000">
              <a:off x="331788" y="2650332"/>
              <a:ext cx="134932" cy="87512"/>
            </a:xfrm>
            <a:prstGeom prst="triangle">
              <a:avLst>
                <a:gd name="adj" fmla="val 0"/>
              </a:avLst>
            </a:prstGeom>
            <a:solidFill>
              <a:srgbClr val="899BAD"/>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200" kern="1200" dirty="0">
                <a:solidFill>
                  <a:schemeClr val="lt1"/>
                </a:solidFill>
                <a:latin typeface="Arial" pitchFamily="34" charset="0"/>
                <a:ea typeface="+mn-ea"/>
                <a:cs typeface="Arial" pitchFamily="34" charset="0"/>
              </a:endParaRPr>
            </a:p>
          </p:txBody>
        </p:sp>
        <p:sp>
          <p:nvSpPr>
            <p:cNvPr id="28" name="Freeform 12">
              <a:extLst>
                <a:ext uri="{FF2B5EF4-FFF2-40B4-BE49-F238E27FC236}">
                  <a16:creationId xmlns:a16="http://schemas.microsoft.com/office/drawing/2014/main" id="{F9CBDECF-19EF-7220-6A36-516BA02F4D61}"/>
                </a:ext>
              </a:extLst>
            </p:cNvPr>
            <p:cNvSpPr>
              <a:spLocks/>
            </p:cNvSpPr>
            <p:nvPr>
              <p:custDataLst>
                <p:tags r:id="rId12"/>
              </p:custDataLst>
            </p:nvPr>
          </p:nvSpPr>
          <p:spPr bwMode="auto">
            <a:xfrm rot="10800000" flipH="1" flipV="1">
              <a:off x="333375" y="2300371"/>
              <a:ext cx="532800" cy="354792"/>
            </a:xfrm>
            <a:prstGeom prst="homePlate">
              <a:avLst>
                <a:gd name="adj" fmla="val 28337"/>
              </a:avLst>
            </a:prstGeom>
            <a:solidFill>
              <a:schemeClr val="accent1">
                <a:lumMod val="75000"/>
              </a:schemeClr>
            </a:solidFill>
            <a:ln w="9525">
              <a:noFill/>
              <a:round/>
              <a:headEnd/>
              <a:tailEnd/>
            </a:ln>
            <a:effectLst>
              <a:outerShdw blurRad="50800" dist="38100" algn="l" rotWithShape="0">
                <a:prstClr val="black">
                  <a:alpha val="40000"/>
                </a:prstClr>
              </a:outerShdw>
            </a:effectLst>
          </p:spPr>
          <p:txBody>
            <a:bodyPr vert="horz" wrap="square" lIns="45720" tIns="45720" rIns="91440" bIns="45720" numCol="1" anchor="ctr" anchorCtr="0" compatLnSpc="1">
              <a:prstTxWarp prst="textNoShape">
                <a:avLst/>
              </a:prstTxWarp>
            </a:bodyPr>
            <a:lstStyle/>
            <a:p>
              <a:pPr algn="ctr"/>
              <a:r>
                <a:rPr lang="en-US" sz="1600" dirty="0">
                  <a:solidFill>
                    <a:prstClr val="white"/>
                  </a:solidFill>
                  <a:latin typeface="+mj-lt"/>
                </a:rPr>
                <a:t>3</a:t>
              </a:r>
            </a:p>
          </p:txBody>
        </p:sp>
      </p:grpSp>
      <p:grpSp>
        <p:nvGrpSpPr>
          <p:cNvPr id="29" name="Group 28">
            <a:extLst>
              <a:ext uri="{FF2B5EF4-FFF2-40B4-BE49-F238E27FC236}">
                <a16:creationId xmlns:a16="http://schemas.microsoft.com/office/drawing/2014/main" id="{E51895C6-00F9-04D8-DD1F-EB5D6E104E50}"/>
              </a:ext>
              <a:ext uri="{C183D7F6-B498-43B3-948B-1728B52AA6E4}">
                <adec:decorative xmlns:adec="http://schemas.microsoft.com/office/drawing/2017/decorative" val="1"/>
              </a:ext>
            </a:extLst>
          </p:cNvPr>
          <p:cNvGrpSpPr/>
          <p:nvPr/>
        </p:nvGrpSpPr>
        <p:grpSpPr>
          <a:xfrm>
            <a:off x="340510" y="2800632"/>
            <a:ext cx="534388" cy="436798"/>
            <a:chOff x="331788" y="2800632"/>
            <a:chExt cx="534388" cy="436798"/>
          </a:xfrm>
        </p:grpSpPr>
        <p:sp>
          <p:nvSpPr>
            <p:cNvPr id="30" name="Isosceles Triangle 29">
              <a:extLst>
                <a:ext uri="{FF2B5EF4-FFF2-40B4-BE49-F238E27FC236}">
                  <a16:creationId xmlns:a16="http://schemas.microsoft.com/office/drawing/2014/main" id="{E2EEA4E2-F017-823E-CF29-55E00E61F760}"/>
                </a:ext>
              </a:extLst>
            </p:cNvPr>
            <p:cNvSpPr/>
            <p:nvPr/>
          </p:nvSpPr>
          <p:spPr>
            <a:xfrm rot="10800000">
              <a:off x="331788" y="3149918"/>
              <a:ext cx="134932" cy="87512"/>
            </a:xfrm>
            <a:prstGeom prst="triangle">
              <a:avLst>
                <a:gd name="adj" fmla="val 0"/>
              </a:avLst>
            </a:prstGeom>
            <a:solidFill>
              <a:srgbClr val="899BAD"/>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200" kern="1200" dirty="0">
                <a:solidFill>
                  <a:schemeClr val="lt1"/>
                </a:solidFill>
                <a:latin typeface="Arial" pitchFamily="34" charset="0"/>
                <a:ea typeface="+mn-ea"/>
                <a:cs typeface="Arial" pitchFamily="34" charset="0"/>
              </a:endParaRPr>
            </a:p>
          </p:txBody>
        </p:sp>
        <p:sp>
          <p:nvSpPr>
            <p:cNvPr id="31" name="Freeform 12">
              <a:extLst>
                <a:ext uri="{FF2B5EF4-FFF2-40B4-BE49-F238E27FC236}">
                  <a16:creationId xmlns:a16="http://schemas.microsoft.com/office/drawing/2014/main" id="{FF238DDB-B693-7944-82AC-241B5B7A8FEB}"/>
                </a:ext>
              </a:extLst>
            </p:cNvPr>
            <p:cNvSpPr>
              <a:spLocks/>
            </p:cNvSpPr>
            <p:nvPr>
              <p:custDataLst>
                <p:tags r:id="rId11"/>
              </p:custDataLst>
            </p:nvPr>
          </p:nvSpPr>
          <p:spPr bwMode="auto">
            <a:xfrm rot="10800000" flipH="1" flipV="1">
              <a:off x="333376" y="2800632"/>
              <a:ext cx="532800" cy="354792"/>
            </a:xfrm>
            <a:prstGeom prst="homePlate">
              <a:avLst>
                <a:gd name="adj" fmla="val 28337"/>
              </a:avLst>
            </a:prstGeom>
            <a:solidFill>
              <a:schemeClr val="accent1">
                <a:lumMod val="75000"/>
              </a:schemeClr>
            </a:solidFill>
            <a:ln w="9525">
              <a:noFill/>
              <a:round/>
              <a:headEnd/>
              <a:tailEnd/>
            </a:ln>
            <a:effectLst>
              <a:outerShdw blurRad="50800" dist="38100" algn="l" rotWithShape="0">
                <a:prstClr val="black">
                  <a:alpha val="40000"/>
                </a:prstClr>
              </a:outerShdw>
            </a:effectLst>
          </p:spPr>
          <p:txBody>
            <a:bodyPr vert="horz" wrap="square" lIns="45720" tIns="45720" rIns="91440" bIns="45720" numCol="1" anchor="ctr" anchorCtr="0" compatLnSpc="1">
              <a:prstTxWarp prst="textNoShape">
                <a:avLst/>
              </a:prstTxWarp>
            </a:bodyPr>
            <a:lstStyle/>
            <a:p>
              <a:pPr algn="ctr"/>
              <a:r>
                <a:rPr lang="en-US" sz="1600" dirty="0">
                  <a:solidFill>
                    <a:prstClr val="white"/>
                  </a:solidFill>
                  <a:latin typeface="+mj-lt"/>
                </a:rPr>
                <a:t>4</a:t>
              </a:r>
            </a:p>
          </p:txBody>
        </p:sp>
      </p:grpSp>
      <p:grpSp>
        <p:nvGrpSpPr>
          <p:cNvPr id="32" name="Group 31">
            <a:extLst>
              <a:ext uri="{FF2B5EF4-FFF2-40B4-BE49-F238E27FC236}">
                <a16:creationId xmlns:a16="http://schemas.microsoft.com/office/drawing/2014/main" id="{7AA901BB-5376-09C6-4296-CDB5C1DBE83D}"/>
              </a:ext>
              <a:ext uri="{C183D7F6-B498-43B3-948B-1728B52AA6E4}">
                <adec:decorative xmlns:adec="http://schemas.microsoft.com/office/drawing/2017/decorative" val="1"/>
              </a:ext>
            </a:extLst>
          </p:cNvPr>
          <p:cNvGrpSpPr/>
          <p:nvPr/>
        </p:nvGrpSpPr>
        <p:grpSpPr>
          <a:xfrm>
            <a:off x="340510" y="3300893"/>
            <a:ext cx="534388" cy="439457"/>
            <a:chOff x="331788" y="3300893"/>
            <a:chExt cx="534388" cy="439457"/>
          </a:xfrm>
        </p:grpSpPr>
        <p:sp>
          <p:nvSpPr>
            <p:cNvPr id="33" name="Isosceles Triangle 32">
              <a:extLst>
                <a:ext uri="{FF2B5EF4-FFF2-40B4-BE49-F238E27FC236}">
                  <a16:creationId xmlns:a16="http://schemas.microsoft.com/office/drawing/2014/main" id="{8F36A6DE-7114-4E4C-9109-4D542DB29983}"/>
                </a:ext>
              </a:extLst>
            </p:cNvPr>
            <p:cNvSpPr/>
            <p:nvPr/>
          </p:nvSpPr>
          <p:spPr>
            <a:xfrm rot="10800000">
              <a:off x="331788" y="3652838"/>
              <a:ext cx="134932" cy="87512"/>
            </a:xfrm>
            <a:prstGeom prst="triangle">
              <a:avLst>
                <a:gd name="adj" fmla="val 0"/>
              </a:avLst>
            </a:prstGeom>
            <a:solidFill>
              <a:srgbClr val="899BAD"/>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200" kern="1200" dirty="0">
                <a:solidFill>
                  <a:schemeClr val="lt1"/>
                </a:solidFill>
                <a:latin typeface="Arial" pitchFamily="34" charset="0"/>
                <a:ea typeface="+mn-ea"/>
                <a:cs typeface="Arial" pitchFamily="34" charset="0"/>
              </a:endParaRPr>
            </a:p>
          </p:txBody>
        </p:sp>
        <p:sp>
          <p:nvSpPr>
            <p:cNvPr id="34" name="Freeform 12">
              <a:extLst>
                <a:ext uri="{FF2B5EF4-FFF2-40B4-BE49-F238E27FC236}">
                  <a16:creationId xmlns:a16="http://schemas.microsoft.com/office/drawing/2014/main" id="{86BBF37C-E052-B97D-1B75-845409A5A398}"/>
                </a:ext>
              </a:extLst>
            </p:cNvPr>
            <p:cNvSpPr>
              <a:spLocks/>
            </p:cNvSpPr>
            <p:nvPr>
              <p:custDataLst>
                <p:tags r:id="rId10"/>
              </p:custDataLst>
            </p:nvPr>
          </p:nvSpPr>
          <p:spPr bwMode="auto">
            <a:xfrm rot="10800000" flipH="1" flipV="1">
              <a:off x="333376" y="3300893"/>
              <a:ext cx="532800" cy="354792"/>
            </a:xfrm>
            <a:prstGeom prst="homePlate">
              <a:avLst>
                <a:gd name="adj" fmla="val 28337"/>
              </a:avLst>
            </a:prstGeom>
            <a:solidFill>
              <a:schemeClr val="accent1">
                <a:lumMod val="75000"/>
              </a:schemeClr>
            </a:solidFill>
            <a:ln w="9525">
              <a:noFill/>
              <a:round/>
              <a:headEnd/>
              <a:tailEnd/>
            </a:ln>
            <a:effectLst>
              <a:outerShdw blurRad="50800" dist="38100" algn="l" rotWithShape="0">
                <a:prstClr val="black">
                  <a:alpha val="40000"/>
                </a:prstClr>
              </a:outerShdw>
            </a:effectLst>
          </p:spPr>
          <p:txBody>
            <a:bodyPr vert="horz" wrap="square" lIns="45720" tIns="45720" rIns="91440" bIns="45720" numCol="1" anchor="ctr" anchorCtr="0" compatLnSpc="1">
              <a:prstTxWarp prst="textNoShape">
                <a:avLst/>
              </a:prstTxWarp>
            </a:bodyPr>
            <a:lstStyle/>
            <a:p>
              <a:pPr algn="ctr"/>
              <a:r>
                <a:rPr lang="en-US" sz="1600" dirty="0">
                  <a:solidFill>
                    <a:prstClr val="white"/>
                  </a:solidFill>
                  <a:latin typeface="+mj-lt"/>
                </a:rPr>
                <a:t>5</a:t>
              </a:r>
            </a:p>
          </p:txBody>
        </p:sp>
      </p:grpSp>
      <p:grpSp>
        <p:nvGrpSpPr>
          <p:cNvPr id="37" name="Group 36">
            <a:extLst>
              <a:ext uri="{FF2B5EF4-FFF2-40B4-BE49-F238E27FC236}">
                <a16:creationId xmlns:a16="http://schemas.microsoft.com/office/drawing/2014/main" id="{DD575CD0-0284-DE23-7D3B-20EF0CB827A9}"/>
              </a:ext>
              <a:ext uri="{C183D7F6-B498-43B3-948B-1728B52AA6E4}">
                <adec:decorative xmlns:adec="http://schemas.microsoft.com/office/drawing/2017/decorative" val="1"/>
              </a:ext>
            </a:extLst>
          </p:cNvPr>
          <p:cNvGrpSpPr/>
          <p:nvPr/>
        </p:nvGrpSpPr>
        <p:grpSpPr>
          <a:xfrm>
            <a:off x="340510" y="3797519"/>
            <a:ext cx="534388" cy="439457"/>
            <a:chOff x="331788" y="3300893"/>
            <a:chExt cx="534388" cy="439457"/>
          </a:xfrm>
        </p:grpSpPr>
        <p:sp>
          <p:nvSpPr>
            <p:cNvPr id="38" name="Isosceles Triangle 37">
              <a:extLst>
                <a:ext uri="{FF2B5EF4-FFF2-40B4-BE49-F238E27FC236}">
                  <a16:creationId xmlns:a16="http://schemas.microsoft.com/office/drawing/2014/main" id="{FD81C18D-815F-AA4F-4D58-0B65A5852B27}"/>
                </a:ext>
              </a:extLst>
            </p:cNvPr>
            <p:cNvSpPr/>
            <p:nvPr/>
          </p:nvSpPr>
          <p:spPr>
            <a:xfrm rot="10800000">
              <a:off x="331788" y="3652838"/>
              <a:ext cx="134932" cy="87512"/>
            </a:xfrm>
            <a:prstGeom prst="triangle">
              <a:avLst>
                <a:gd name="adj" fmla="val 0"/>
              </a:avLst>
            </a:prstGeom>
            <a:solidFill>
              <a:srgbClr val="899BAD"/>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200" kern="1200" dirty="0">
                <a:solidFill>
                  <a:schemeClr val="lt1"/>
                </a:solidFill>
                <a:latin typeface="Arial" pitchFamily="34" charset="0"/>
                <a:ea typeface="+mn-ea"/>
                <a:cs typeface="Arial" pitchFamily="34" charset="0"/>
              </a:endParaRPr>
            </a:p>
          </p:txBody>
        </p:sp>
        <p:sp>
          <p:nvSpPr>
            <p:cNvPr id="39" name="Freeform 12">
              <a:extLst>
                <a:ext uri="{FF2B5EF4-FFF2-40B4-BE49-F238E27FC236}">
                  <a16:creationId xmlns:a16="http://schemas.microsoft.com/office/drawing/2014/main" id="{1D0449D1-54D0-E32F-2DF7-9896C62FED45}"/>
                </a:ext>
              </a:extLst>
            </p:cNvPr>
            <p:cNvSpPr>
              <a:spLocks/>
            </p:cNvSpPr>
            <p:nvPr>
              <p:custDataLst>
                <p:tags r:id="rId9"/>
              </p:custDataLst>
            </p:nvPr>
          </p:nvSpPr>
          <p:spPr bwMode="auto">
            <a:xfrm rot="10800000" flipH="1" flipV="1">
              <a:off x="333376" y="3300893"/>
              <a:ext cx="532800" cy="354792"/>
            </a:xfrm>
            <a:prstGeom prst="homePlate">
              <a:avLst>
                <a:gd name="adj" fmla="val 28337"/>
              </a:avLst>
            </a:prstGeom>
            <a:solidFill>
              <a:schemeClr val="accent1">
                <a:lumMod val="75000"/>
              </a:schemeClr>
            </a:solidFill>
            <a:ln w="9525">
              <a:noFill/>
              <a:round/>
              <a:headEnd/>
              <a:tailEnd/>
            </a:ln>
            <a:effectLst>
              <a:outerShdw blurRad="50800" dist="38100" algn="l" rotWithShape="0">
                <a:prstClr val="black">
                  <a:alpha val="40000"/>
                </a:prstClr>
              </a:outerShdw>
            </a:effectLst>
          </p:spPr>
          <p:txBody>
            <a:bodyPr vert="horz" wrap="square" lIns="45720" tIns="45720" rIns="91440" bIns="45720" numCol="1" anchor="ctr" anchorCtr="0" compatLnSpc="1">
              <a:prstTxWarp prst="textNoShape">
                <a:avLst/>
              </a:prstTxWarp>
            </a:bodyPr>
            <a:lstStyle/>
            <a:p>
              <a:pPr algn="ctr"/>
              <a:r>
                <a:rPr lang="en-US" sz="1600" dirty="0">
                  <a:solidFill>
                    <a:prstClr val="white"/>
                  </a:solidFill>
                  <a:latin typeface="+mj-lt"/>
                </a:rPr>
                <a:t>6</a:t>
              </a:r>
            </a:p>
          </p:txBody>
        </p:sp>
      </p:grpSp>
      <p:grpSp>
        <p:nvGrpSpPr>
          <p:cNvPr id="42" name="Group 41">
            <a:extLst>
              <a:ext uri="{FF2B5EF4-FFF2-40B4-BE49-F238E27FC236}">
                <a16:creationId xmlns:a16="http://schemas.microsoft.com/office/drawing/2014/main" id="{BBFF717D-3AC7-D39B-F99E-5A410C467DBF}"/>
              </a:ext>
              <a:ext uri="{C183D7F6-B498-43B3-948B-1728B52AA6E4}">
                <adec:decorative xmlns:adec="http://schemas.microsoft.com/office/drawing/2017/decorative" val="1"/>
              </a:ext>
            </a:extLst>
          </p:cNvPr>
          <p:cNvGrpSpPr/>
          <p:nvPr/>
        </p:nvGrpSpPr>
        <p:grpSpPr>
          <a:xfrm>
            <a:off x="340509" y="4293601"/>
            <a:ext cx="534388" cy="439457"/>
            <a:chOff x="331788" y="3300893"/>
            <a:chExt cx="534388" cy="439457"/>
          </a:xfrm>
        </p:grpSpPr>
        <p:sp>
          <p:nvSpPr>
            <p:cNvPr id="43" name="Isosceles Triangle 42">
              <a:extLst>
                <a:ext uri="{FF2B5EF4-FFF2-40B4-BE49-F238E27FC236}">
                  <a16:creationId xmlns:a16="http://schemas.microsoft.com/office/drawing/2014/main" id="{3754BA91-4CDB-56AC-29E6-50222A8F3C79}"/>
                </a:ext>
              </a:extLst>
            </p:cNvPr>
            <p:cNvSpPr/>
            <p:nvPr/>
          </p:nvSpPr>
          <p:spPr>
            <a:xfrm rot="10800000">
              <a:off x="331788" y="3652838"/>
              <a:ext cx="134932" cy="87512"/>
            </a:xfrm>
            <a:prstGeom prst="triangle">
              <a:avLst>
                <a:gd name="adj" fmla="val 0"/>
              </a:avLst>
            </a:prstGeom>
            <a:solidFill>
              <a:srgbClr val="899BAD"/>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200" kern="1200" dirty="0">
                <a:solidFill>
                  <a:schemeClr val="lt1"/>
                </a:solidFill>
                <a:latin typeface="Arial" pitchFamily="34" charset="0"/>
                <a:ea typeface="+mn-ea"/>
                <a:cs typeface="Arial" pitchFamily="34" charset="0"/>
              </a:endParaRPr>
            </a:p>
          </p:txBody>
        </p:sp>
        <p:sp>
          <p:nvSpPr>
            <p:cNvPr id="44" name="Freeform 12">
              <a:extLst>
                <a:ext uri="{FF2B5EF4-FFF2-40B4-BE49-F238E27FC236}">
                  <a16:creationId xmlns:a16="http://schemas.microsoft.com/office/drawing/2014/main" id="{0E5606CC-69E8-448A-0986-53FCA134DBCB}"/>
                </a:ext>
              </a:extLst>
            </p:cNvPr>
            <p:cNvSpPr>
              <a:spLocks/>
            </p:cNvSpPr>
            <p:nvPr>
              <p:custDataLst>
                <p:tags r:id="rId8"/>
              </p:custDataLst>
            </p:nvPr>
          </p:nvSpPr>
          <p:spPr bwMode="auto">
            <a:xfrm rot="10800000" flipH="1" flipV="1">
              <a:off x="333376" y="3300893"/>
              <a:ext cx="532800" cy="354792"/>
            </a:xfrm>
            <a:prstGeom prst="homePlate">
              <a:avLst>
                <a:gd name="adj" fmla="val 28337"/>
              </a:avLst>
            </a:prstGeom>
            <a:solidFill>
              <a:schemeClr val="accent1">
                <a:lumMod val="75000"/>
              </a:schemeClr>
            </a:solidFill>
            <a:ln w="9525">
              <a:noFill/>
              <a:round/>
              <a:headEnd/>
              <a:tailEnd/>
            </a:ln>
            <a:effectLst>
              <a:outerShdw blurRad="50800" dist="38100" algn="l" rotWithShape="0">
                <a:prstClr val="black">
                  <a:alpha val="40000"/>
                </a:prstClr>
              </a:outerShdw>
            </a:effectLst>
          </p:spPr>
          <p:txBody>
            <a:bodyPr vert="horz" wrap="square" lIns="45720" tIns="45720" rIns="91440" bIns="45720" numCol="1" anchor="ctr" anchorCtr="0" compatLnSpc="1">
              <a:prstTxWarp prst="textNoShape">
                <a:avLst/>
              </a:prstTxWarp>
            </a:bodyPr>
            <a:lstStyle/>
            <a:p>
              <a:pPr algn="ctr"/>
              <a:r>
                <a:rPr lang="en-US" sz="1600" dirty="0">
                  <a:solidFill>
                    <a:prstClr val="white"/>
                  </a:solidFill>
                  <a:latin typeface="+mj-lt"/>
                </a:rPr>
                <a:t>7</a:t>
              </a:r>
            </a:p>
          </p:txBody>
        </p:sp>
      </p:grpSp>
      <p:sp>
        <p:nvSpPr>
          <p:cNvPr id="3" name="Content Placeholder 2">
            <a:extLst>
              <a:ext uri="{FF2B5EF4-FFF2-40B4-BE49-F238E27FC236}">
                <a16:creationId xmlns:a16="http://schemas.microsoft.com/office/drawing/2014/main" id="{C00CC329-869A-654B-4190-269BE320A582}"/>
              </a:ext>
              <a:ext uri="{C183D7F6-B498-43B3-948B-1728B52AA6E4}">
                <adec:decorative xmlns:adec="http://schemas.microsoft.com/office/drawing/2017/decorative" val="1"/>
              </a:ext>
            </a:extLst>
          </p:cNvPr>
          <p:cNvSpPr>
            <a:spLocks noGrp="1"/>
          </p:cNvSpPr>
          <p:nvPr>
            <p:ph idx="1"/>
          </p:nvPr>
        </p:nvSpPr>
        <p:spPr>
          <a:xfrm>
            <a:off x="457200" y="1372265"/>
            <a:ext cx="8229600" cy="3033480"/>
          </a:xfrm>
        </p:spPr>
        <p:txBody>
          <a:bodyPr numCol="2" spcCol="457200">
            <a:normAutofit/>
          </a:bodyPr>
          <a:lstStyle/>
          <a:p>
            <a:pPr marL="0" lvl="0" indent="0">
              <a:buClr>
                <a:srgbClr val="0056A9"/>
              </a:buClr>
              <a:buNone/>
            </a:pPr>
            <a:endParaRPr lang="en-US" sz="1200" dirty="0"/>
          </a:p>
          <a:p>
            <a:pPr marL="0" indent="0">
              <a:buNone/>
            </a:pPr>
            <a:endParaRPr lang="en-US" sz="1200" b="1" dirty="0"/>
          </a:p>
        </p:txBody>
      </p:sp>
    </p:spTree>
    <p:extLst>
      <p:ext uri="{BB962C8B-B14F-4D97-AF65-F5344CB8AC3E}">
        <p14:creationId xmlns:p14="http://schemas.microsoft.com/office/powerpoint/2010/main" val="8620663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7FAD5AC-084D-A5BC-AD45-B5722456E95A}"/>
              </a:ext>
            </a:extLst>
          </p:cNvPr>
          <p:cNvSpPr>
            <a:spLocks noGrp="1"/>
          </p:cNvSpPr>
          <p:nvPr>
            <p:ph type="title"/>
          </p:nvPr>
        </p:nvSpPr>
        <p:spPr/>
        <p:txBody>
          <a:bodyPr>
            <a:normAutofit fontScale="90000"/>
          </a:bodyPr>
          <a:lstStyle/>
          <a:p>
            <a:r>
              <a:rPr lang="en-US" dirty="0"/>
              <a:t>Drive like a Texan English</a:t>
            </a:r>
          </a:p>
        </p:txBody>
      </p:sp>
      <p:pic>
        <p:nvPicPr>
          <p:cNvPr id="2" name="Picture 1" descr="Help make Texas safer for everyone&#10;Drive like a Texan&#10;Kind. Courteous. Safe.&#10;DriveLikeATexan.com&#10; QR Code - https://www.txdot.gov/drivelikeatexan?cid=qr-txdot-ppt-template:direct:AW:dlat">
            <a:extLst>
              <a:ext uri="{FF2B5EF4-FFF2-40B4-BE49-F238E27FC236}">
                <a16:creationId xmlns:a16="http://schemas.microsoft.com/office/drawing/2014/main" id="{890F2833-F27D-9D26-00B3-C61477A572F3}"/>
              </a:ext>
            </a:extLst>
          </p:cNvPr>
          <p:cNvPicPr>
            <a:picLocks noChangeAspect="1"/>
          </p:cNvPicPr>
          <p:nvPr/>
        </p:nvPicPr>
        <p:blipFill>
          <a:blip r:embed="rId3"/>
          <a:srcRect/>
          <a:stretch/>
        </p:blipFill>
        <p:spPr>
          <a:xfrm>
            <a:off x="-6655" y="554608"/>
            <a:ext cx="9157310" cy="4599429"/>
          </a:xfrm>
          <a:prstGeom prst="rect">
            <a:avLst/>
          </a:prstGeom>
        </p:spPr>
      </p:pic>
    </p:spTree>
    <p:extLst>
      <p:ext uri="{BB962C8B-B14F-4D97-AF65-F5344CB8AC3E}">
        <p14:creationId xmlns:p14="http://schemas.microsoft.com/office/powerpoint/2010/main" val="22724885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0EB6C-6D8F-A9B7-A294-17362D6AB77E}"/>
              </a:ext>
            </a:extLst>
          </p:cNvPr>
          <p:cNvSpPr>
            <a:spLocks noGrp="1"/>
          </p:cNvSpPr>
          <p:nvPr>
            <p:ph type="title"/>
          </p:nvPr>
        </p:nvSpPr>
        <p:spPr>
          <a:xfrm>
            <a:off x="457200" y="695775"/>
            <a:ext cx="8229600" cy="294885"/>
          </a:xfrm>
        </p:spPr>
        <p:txBody>
          <a:bodyPr>
            <a:normAutofit fontScale="90000"/>
          </a:bodyPr>
          <a:lstStyle/>
          <a:p>
            <a:r>
              <a:rPr lang="en-US" dirty="0"/>
              <a:t>Introductions</a:t>
            </a:r>
          </a:p>
        </p:txBody>
      </p:sp>
      <p:sp>
        <p:nvSpPr>
          <p:cNvPr id="3" name="Content Placeholder 2">
            <a:extLst>
              <a:ext uri="{FF2B5EF4-FFF2-40B4-BE49-F238E27FC236}">
                <a16:creationId xmlns:a16="http://schemas.microsoft.com/office/drawing/2014/main" id="{C00CC329-869A-654B-4190-269BE320A582}"/>
              </a:ext>
            </a:extLst>
          </p:cNvPr>
          <p:cNvSpPr>
            <a:spLocks noGrp="1"/>
          </p:cNvSpPr>
          <p:nvPr>
            <p:ph idx="1"/>
          </p:nvPr>
        </p:nvSpPr>
        <p:spPr>
          <a:xfrm>
            <a:off x="457200" y="1123943"/>
            <a:ext cx="8229600" cy="3249650"/>
          </a:xfrm>
        </p:spPr>
        <p:txBody>
          <a:bodyPr>
            <a:normAutofit/>
          </a:bodyPr>
          <a:lstStyle/>
          <a:p>
            <a:pPr marL="0" marR="0" lvl="0" indent="0" algn="l" defTabSz="914400" rtl="0" eaLnBrk="1" fontAlgn="auto" latinLnBrk="0" hangingPunct="1">
              <a:lnSpc>
                <a:spcPct val="100000"/>
              </a:lnSpc>
              <a:spcBef>
                <a:spcPts val="0"/>
              </a:spcBef>
              <a:spcAft>
                <a:spcPts val="600"/>
              </a:spcAft>
              <a:buClr>
                <a:srgbClr val="205588"/>
              </a:buClr>
              <a:buSzTx/>
              <a:buNone/>
              <a:tabLst/>
              <a:defRPr/>
            </a:pPr>
            <a:r>
              <a:rPr kumimoji="0" lang="en-US" sz="1600" b="0" i="0" u="sng" strike="noStrike" kern="1200" cap="none" spc="0" normalizeH="0" baseline="0" noProof="0" dirty="0">
                <a:ln>
                  <a:noFill/>
                </a:ln>
                <a:solidFill>
                  <a:srgbClr val="000000"/>
                </a:solidFill>
                <a:effectLst/>
                <a:uLnTx/>
                <a:uFillTx/>
                <a:ea typeface="+mn-ea"/>
                <a:cs typeface="Arial" panose="020B0604020202020204" pitchFamily="34" charset="0"/>
              </a:rPr>
              <a:t>Professional Engineering Procurement Services (PEPS)</a:t>
            </a:r>
          </a:p>
          <a:p>
            <a:pPr marL="229870" marR="0" lvl="0" indent="-229870" algn="l" defTabSz="914400" rtl="0" eaLnBrk="1" fontAlgn="auto" latinLnBrk="0" hangingPunct="1">
              <a:lnSpc>
                <a:spcPct val="100000"/>
              </a:lnSpc>
              <a:spcBef>
                <a:spcPts val="0"/>
              </a:spcBef>
              <a:spcAft>
                <a:spcPts val="600"/>
              </a:spcAft>
              <a:buClr>
                <a:srgbClr val="205588"/>
              </a:buClr>
              <a:buSzTx/>
              <a:buFont typeface="Wingdings" panose="05000000000000000000" pitchFamily="2" charset="2"/>
              <a:buChar char="Ø"/>
              <a:tabLst/>
              <a:defRPr/>
            </a:pPr>
            <a:r>
              <a:rPr kumimoji="0" lang="en-US" sz="1600" b="0" i="0" u="none" strike="noStrike" kern="1200" cap="none" spc="0" normalizeH="0" baseline="0" noProof="0" dirty="0">
                <a:ln>
                  <a:noFill/>
                </a:ln>
                <a:solidFill>
                  <a:srgbClr val="000000"/>
                </a:solidFill>
                <a:effectLst/>
                <a:uLnTx/>
                <a:uFillTx/>
                <a:ea typeface="+mn-ea"/>
                <a:cs typeface="Arial" panose="020B0604020202020204" pitchFamily="34" charset="0"/>
              </a:rPr>
              <a:t>PEPS Central Service Center Manager (PEPS-Laredo): Jaime A. Vela, Jr., P.E.</a:t>
            </a:r>
          </a:p>
          <a:p>
            <a:pPr marL="229870" marR="0" lvl="0" indent="-229870" algn="l" defTabSz="914400" rtl="0" eaLnBrk="1" fontAlgn="auto" latinLnBrk="0" hangingPunct="1">
              <a:spcBef>
                <a:spcPts val="0"/>
              </a:spcBef>
              <a:spcAft>
                <a:spcPts val="600"/>
              </a:spcAft>
              <a:buClr>
                <a:srgbClr val="205588"/>
              </a:buClr>
              <a:buSzTx/>
              <a:buFont typeface="Wingdings" panose="05000000000000000000" pitchFamily="2" charset="2"/>
              <a:buChar char="Ø"/>
              <a:tabLst/>
              <a:defRPr/>
            </a:pPr>
            <a:r>
              <a:rPr kumimoji="0" lang="en-US" sz="1600" b="0" i="0" u="none" strike="noStrike" kern="1200" cap="none" spc="0" normalizeH="0" baseline="0" noProof="0" dirty="0">
                <a:ln>
                  <a:noFill/>
                </a:ln>
                <a:solidFill>
                  <a:srgbClr val="000000"/>
                </a:solidFill>
                <a:effectLst/>
                <a:uLnTx/>
                <a:uFillTx/>
                <a:ea typeface="+mn-ea"/>
                <a:cs typeface="Arial" panose="020B0604020202020204" pitchFamily="34" charset="0"/>
              </a:rPr>
              <a:t>PEPS Central Procurement Engineer (PEPS-Bryan): Allison Kurwitz, P.E.</a:t>
            </a:r>
            <a:endParaRPr kumimoji="0" lang="en-US" sz="1600" b="0" i="0" u="none" strike="sngStrike" kern="1200" cap="none" spc="0" normalizeH="0" baseline="0" noProof="0" dirty="0">
              <a:ln>
                <a:noFill/>
              </a:ln>
              <a:solidFill>
                <a:srgbClr val="000000"/>
              </a:solidFill>
              <a:effectLst/>
              <a:uLnTx/>
              <a:uFillTx/>
              <a:ea typeface="+mn-ea"/>
              <a:cs typeface="Arial" panose="020B0604020202020204" pitchFamily="34" charset="0"/>
            </a:endParaRPr>
          </a:p>
          <a:p>
            <a:pPr marL="229870" marR="0" lvl="0" indent="-229870" algn="l" defTabSz="914400" rtl="0" eaLnBrk="1" fontAlgn="auto" latinLnBrk="0" hangingPunct="1">
              <a:spcBef>
                <a:spcPts val="0"/>
              </a:spcBef>
              <a:spcAft>
                <a:spcPts val="600"/>
              </a:spcAft>
              <a:buClr>
                <a:srgbClr val="205588"/>
              </a:buClr>
              <a:buSzTx/>
              <a:buFont typeface="Wingdings" panose="05000000000000000000" pitchFamily="2" charset="2"/>
              <a:buChar char="Ø"/>
              <a:tabLst/>
              <a:defRPr/>
            </a:pPr>
            <a:r>
              <a:rPr kumimoji="0" lang="en-US" sz="1600" b="0" i="0" u="none" strike="noStrike" kern="1200" cap="none" spc="0" normalizeH="0" baseline="0" noProof="0" dirty="0">
                <a:ln>
                  <a:noFill/>
                </a:ln>
                <a:solidFill>
                  <a:srgbClr val="000000"/>
                </a:solidFill>
                <a:effectLst/>
                <a:uLnTx/>
                <a:uFillTx/>
                <a:ea typeface="+mn-ea"/>
                <a:cs typeface="Arial" panose="020B0604020202020204" pitchFamily="34" charset="0"/>
              </a:rPr>
              <a:t>PEPS Central Contract </a:t>
            </a:r>
            <a:r>
              <a:rPr lang="en-US" sz="1600" dirty="0">
                <a:solidFill>
                  <a:srgbClr val="000000"/>
                </a:solidFill>
                <a:cs typeface="Arial" panose="020B0604020202020204" pitchFamily="34" charset="0"/>
              </a:rPr>
              <a:t>Administrator</a:t>
            </a:r>
            <a:r>
              <a:rPr kumimoji="0" lang="en-US" sz="1600" b="0" i="0" u="none" strike="noStrike" kern="1200" cap="none" spc="0" normalizeH="0" baseline="0" noProof="0" dirty="0">
                <a:ln>
                  <a:noFill/>
                </a:ln>
                <a:solidFill>
                  <a:srgbClr val="000000"/>
                </a:solidFill>
                <a:effectLst/>
                <a:uLnTx/>
                <a:uFillTx/>
                <a:ea typeface="+mn-ea"/>
                <a:cs typeface="Arial" panose="020B0604020202020204" pitchFamily="34" charset="0"/>
              </a:rPr>
              <a:t> (PEPS): </a:t>
            </a:r>
            <a:r>
              <a:rPr lang="en-US" sz="1600" dirty="0">
                <a:solidFill>
                  <a:srgbClr val="000000"/>
                </a:solidFill>
                <a:cs typeface="Arial" panose="020B0604020202020204" pitchFamily="34" charset="0"/>
              </a:rPr>
              <a:t>Cindy Barajas </a:t>
            </a:r>
            <a:endParaRPr kumimoji="0" lang="en-US" sz="1600" b="0" i="0" u="none" strike="noStrike" kern="1200" cap="none" spc="0" normalizeH="0" baseline="0" noProof="0" dirty="0">
              <a:ln>
                <a:noFill/>
              </a:ln>
              <a:solidFill>
                <a:srgbClr val="000000"/>
              </a:solidFill>
              <a:effectLst/>
              <a:uLnTx/>
              <a:uFillTx/>
              <a:ea typeface="+mn-ea"/>
              <a:cs typeface="Arial" panose="020B0604020202020204" pitchFamily="34" charset="0"/>
            </a:endParaRPr>
          </a:p>
          <a:p>
            <a:pPr marL="0" marR="0" lvl="0" indent="0" algn="l" defTabSz="914400" rtl="0" eaLnBrk="1" fontAlgn="auto" latinLnBrk="0" hangingPunct="1">
              <a:spcBef>
                <a:spcPts val="0"/>
              </a:spcBef>
              <a:spcAft>
                <a:spcPts val="600"/>
              </a:spcAft>
              <a:buClr>
                <a:srgbClr val="205588"/>
              </a:buClr>
              <a:buSzTx/>
              <a:buNone/>
              <a:tabLst/>
              <a:defRPr/>
            </a:pPr>
            <a:r>
              <a:rPr lang="en-US" sz="1600" u="sng" dirty="0">
                <a:solidFill>
                  <a:srgbClr val="000000"/>
                </a:solidFill>
                <a:cs typeface="Arial" panose="020B0604020202020204" pitchFamily="34" charset="0"/>
              </a:rPr>
              <a:t>Bryan District (BRY)</a:t>
            </a:r>
            <a:endParaRPr kumimoji="0" lang="en-US" sz="1600" b="0" i="0" u="sng" strike="noStrike" kern="1200" cap="none" spc="0" normalizeH="0" baseline="0" noProof="0" dirty="0">
              <a:ln>
                <a:noFill/>
              </a:ln>
              <a:solidFill>
                <a:srgbClr val="000000"/>
              </a:solidFill>
              <a:effectLst/>
              <a:uLnTx/>
              <a:uFillTx/>
              <a:ea typeface="+mn-ea"/>
              <a:cs typeface="Arial" panose="020B0604020202020204" pitchFamily="34" charset="0"/>
            </a:endParaRPr>
          </a:p>
          <a:p>
            <a:pPr marL="229870" marR="0" lvl="0" indent="-229870" algn="l" defTabSz="914400" rtl="0" eaLnBrk="1" fontAlgn="auto" latinLnBrk="0" hangingPunct="1">
              <a:spcBef>
                <a:spcPts val="0"/>
              </a:spcBef>
              <a:spcAft>
                <a:spcPts val="600"/>
              </a:spcAft>
              <a:buClr>
                <a:srgbClr val="205588"/>
              </a:buClr>
              <a:buSzTx/>
              <a:buFont typeface="Wingdings" panose="05000000000000000000" pitchFamily="2" charset="2"/>
              <a:buChar char="Ø"/>
              <a:tabLst/>
              <a:defRPr/>
            </a:pPr>
            <a:r>
              <a:rPr kumimoji="0" lang="en-US" sz="1600" b="0" i="0" u="none" strike="noStrike" kern="1200" cap="none" spc="0" normalizeH="0" baseline="0" noProof="0" dirty="0">
                <a:ln>
                  <a:noFill/>
                </a:ln>
                <a:solidFill>
                  <a:srgbClr val="000000"/>
                </a:solidFill>
                <a:effectLst/>
                <a:uLnTx/>
                <a:uFillTx/>
                <a:ea typeface="+mn-ea"/>
                <a:cs typeface="Arial" panose="020B0604020202020204" pitchFamily="34" charset="0"/>
              </a:rPr>
              <a:t>Consultant Selection Team (CST) Members: Bryan District Employees</a:t>
            </a:r>
          </a:p>
          <a:p>
            <a:pPr marL="229870" marR="0" lvl="0" indent="-229870" algn="l" defTabSz="914400" rtl="0" eaLnBrk="1" fontAlgn="auto" latinLnBrk="0" hangingPunct="1">
              <a:spcBef>
                <a:spcPts val="0"/>
              </a:spcBef>
              <a:spcAft>
                <a:spcPts val="600"/>
              </a:spcAft>
              <a:buClr>
                <a:srgbClr val="205588"/>
              </a:buClr>
              <a:buSzTx/>
              <a:buFont typeface="Wingdings" panose="05000000000000000000" pitchFamily="2" charset="2"/>
              <a:buChar char="Ø"/>
              <a:tabLst/>
              <a:defRPr/>
            </a:pPr>
            <a:r>
              <a:rPr lang="en-US" sz="1600" dirty="0">
                <a:solidFill>
                  <a:srgbClr val="000000"/>
                </a:solidFill>
                <a:cs typeface="Arial" panose="020B0604020202020204" pitchFamily="34" charset="0"/>
              </a:rPr>
              <a:t>Project Overview Presenter: Joe Seago</a:t>
            </a:r>
            <a:r>
              <a:rPr kumimoji="0" lang="en-US" sz="1600" b="0" i="0" u="none" strike="noStrike" kern="1200" cap="none" spc="0" normalizeH="0" baseline="0" noProof="0" dirty="0">
                <a:ln>
                  <a:noFill/>
                </a:ln>
                <a:solidFill>
                  <a:srgbClr val="000000"/>
                </a:solidFill>
                <a:effectLst/>
                <a:uLnTx/>
                <a:uFillTx/>
                <a:ea typeface="+mn-ea"/>
                <a:cs typeface="Arial" panose="020B0604020202020204" pitchFamily="34" charset="0"/>
              </a:rPr>
              <a:t>, P.E. – BRY </a:t>
            </a:r>
            <a:r>
              <a:rPr lang="en-US" sz="1600" dirty="0">
                <a:solidFill>
                  <a:srgbClr val="000000"/>
                </a:solidFill>
                <a:cs typeface="Arial" panose="020B0604020202020204" pitchFamily="34" charset="0"/>
              </a:rPr>
              <a:t>Construction Section </a:t>
            </a:r>
            <a:endParaRPr kumimoji="0" lang="en-US" sz="1600" b="0" i="0" u="none" strike="noStrike" kern="1200" cap="none" spc="0" normalizeH="0" baseline="0" noProof="0" dirty="0">
              <a:ln>
                <a:noFill/>
              </a:ln>
              <a:solidFill>
                <a:srgbClr val="000000"/>
              </a:solidFill>
              <a:effectLst/>
              <a:uLnTx/>
              <a:uFillTx/>
              <a:ea typeface="+mn-ea"/>
              <a:cs typeface="Arial" panose="020B0604020202020204" pitchFamily="34" charset="0"/>
            </a:endParaRPr>
          </a:p>
          <a:p>
            <a:pPr marL="0" indent="0">
              <a:lnSpc>
                <a:spcPct val="150000"/>
              </a:lnSpc>
              <a:spcBef>
                <a:spcPts val="0"/>
              </a:spcBef>
              <a:spcAft>
                <a:spcPts val="1000"/>
              </a:spcAft>
              <a:buNone/>
            </a:pPr>
            <a:endParaRPr lang="en-US" dirty="0"/>
          </a:p>
        </p:txBody>
      </p:sp>
      <p:sp>
        <p:nvSpPr>
          <p:cNvPr id="4" name="Rectangle 3">
            <a:extLst>
              <a:ext uri="{FF2B5EF4-FFF2-40B4-BE49-F238E27FC236}">
                <a16:creationId xmlns:a16="http://schemas.microsoft.com/office/drawing/2014/main" id="{5B187B82-5DA1-392A-46F5-9984096B9668}"/>
              </a:ext>
            </a:extLst>
          </p:cNvPr>
          <p:cNvSpPr/>
          <p:nvPr/>
        </p:nvSpPr>
        <p:spPr>
          <a:xfrm>
            <a:off x="457200" y="4085743"/>
            <a:ext cx="7737894" cy="575700"/>
          </a:xfrm>
          <a:prstGeom prst="rect">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68580" rIns="68580" bIns="68580" rtlCol="0" anchor="t"/>
          <a:lstStyle/>
          <a:p>
            <a:pPr>
              <a:spcBef>
                <a:spcPct val="20000"/>
              </a:spcBef>
              <a:buClr>
                <a:schemeClr val="bg1"/>
              </a:buClr>
            </a:pPr>
            <a:r>
              <a:rPr lang="en-US" sz="1600" b="1" dirty="0">
                <a:solidFill>
                  <a:schemeClr val="bg1"/>
                </a:solidFill>
                <a:latin typeface="Verdana" panose="020B0604030504040204" pitchFamily="34" charset="0"/>
                <a:ea typeface="Verdana" panose="020B0604030504040204" pitchFamily="34" charset="0"/>
                <a:cs typeface="Arial"/>
              </a:rPr>
              <a:t>PLEASE - Do NOT Contact the Bryan District regarding this </a:t>
            </a:r>
            <a:r>
              <a:rPr lang="en-US" sz="1600" b="1" dirty="0">
                <a:solidFill>
                  <a:schemeClr val="bg1"/>
                </a:solidFill>
                <a:cs typeface="Arial"/>
              </a:rPr>
              <a:t>Contract.</a:t>
            </a:r>
          </a:p>
        </p:txBody>
      </p:sp>
    </p:spTree>
    <p:extLst>
      <p:ext uri="{BB962C8B-B14F-4D97-AF65-F5344CB8AC3E}">
        <p14:creationId xmlns:p14="http://schemas.microsoft.com/office/powerpoint/2010/main" val="2638822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2FDDCC-4E7D-FD86-5CB9-7909F944C6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D87C89-1CFE-7E59-2A30-31C92EC85F6F}"/>
              </a:ext>
            </a:extLst>
          </p:cNvPr>
          <p:cNvSpPr>
            <a:spLocks noGrp="1"/>
          </p:cNvSpPr>
          <p:nvPr>
            <p:ph type="title"/>
          </p:nvPr>
        </p:nvSpPr>
        <p:spPr>
          <a:xfrm>
            <a:off x="457200" y="-294885"/>
            <a:ext cx="8229600" cy="294885"/>
          </a:xfrm>
        </p:spPr>
        <p:txBody>
          <a:bodyPr vert="horz" wrap="none" lIns="0" tIns="0" rIns="0" bIns="0" rtlCol="0" anchor="b" anchorCtr="0">
            <a:normAutofit fontScale="90000"/>
          </a:bodyPr>
          <a:lstStyle/>
          <a:p>
            <a:r>
              <a:rPr lang="en-US" dirty="0"/>
              <a:t>PEPS Information and Contacts</a:t>
            </a:r>
          </a:p>
        </p:txBody>
      </p:sp>
      <p:pic>
        <p:nvPicPr>
          <p:cNvPr id="22" name="Picture 21" descr="A map of the state of Texas with color coding to show county assignments to PEPS Service Centers. Snippet from PEPS webpage with contact information.">
            <a:extLst>
              <a:ext uri="{FF2B5EF4-FFF2-40B4-BE49-F238E27FC236}">
                <a16:creationId xmlns:a16="http://schemas.microsoft.com/office/drawing/2014/main" id="{8A7E4315-C807-395D-6C72-481F11CB0DDF}"/>
              </a:ext>
            </a:extLst>
          </p:cNvPr>
          <p:cNvPicPr>
            <a:picLocks noChangeAspect="1"/>
          </p:cNvPicPr>
          <p:nvPr/>
        </p:nvPicPr>
        <p:blipFill>
          <a:blip r:embed="rId3"/>
          <a:stretch>
            <a:fillRect/>
          </a:stretch>
        </p:blipFill>
        <p:spPr>
          <a:xfrm>
            <a:off x="961521" y="561237"/>
            <a:ext cx="6441228" cy="4580240"/>
          </a:xfrm>
          <a:prstGeom prst="rect">
            <a:avLst/>
          </a:prstGeom>
        </p:spPr>
      </p:pic>
    </p:spTree>
    <p:extLst>
      <p:ext uri="{BB962C8B-B14F-4D97-AF65-F5344CB8AC3E}">
        <p14:creationId xmlns:p14="http://schemas.microsoft.com/office/powerpoint/2010/main" val="42665694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0EB6C-6D8F-A9B7-A294-17362D6AB77E}"/>
              </a:ext>
            </a:extLst>
          </p:cNvPr>
          <p:cNvSpPr>
            <a:spLocks noGrp="1"/>
          </p:cNvSpPr>
          <p:nvPr>
            <p:ph type="title"/>
          </p:nvPr>
        </p:nvSpPr>
        <p:spPr/>
        <p:txBody>
          <a:bodyPr>
            <a:normAutofit fontScale="90000"/>
          </a:bodyPr>
          <a:lstStyle/>
          <a:p>
            <a:r>
              <a:rPr lang="en-US" dirty="0"/>
              <a:t>Ground Rules</a:t>
            </a:r>
          </a:p>
        </p:txBody>
      </p:sp>
      <p:sp>
        <p:nvSpPr>
          <p:cNvPr id="3" name="Content Placeholder 2">
            <a:extLst>
              <a:ext uri="{FF2B5EF4-FFF2-40B4-BE49-F238E27FC236}">
                <a16:creationId xmlns:a16="http://schemas.microsoft.com/office/drawing/2014/main" id="{C00CC329-869A-654B-4190-269BE320A582}"/>
              </a:ext>
            </a:extLst>
          </p:cNvPr>
          <p:cNvSpPr>
            <a:spLocks noGrp="1"/>
          </p:cNvSpPr>
          <p:nvPr>
            <p:ph idx="1"/>
          </p:nvPr>
        </p:nvSpPr>
        <p:spPr>
          <a:xfrm>
            <a:off x="457199" y="1272209"/>
            <a:ext cx="7910424" cy="3190064"/>
          </a:xfrm>
        </p:spPr>
        <p:txBody>
          <a:bodyPr>
            <a:normAutofit/>
          </a:bodyPr>
          <a:lstStyle/>
          <a:p>
            <a:pPr marL="342900" indent="-342900">
              <a:lnSpc>
                <a:spcPct val="150000"/>
              </a:lnSpc>
              <a:spcBef>
                <a:spcPts val="0"/>
              </a:spcBef>
              <a:spcAft>
                <a:spcPts val="1000"/>
              </a:spcAft>
              <a:buFont typeface="+mj-lt"/>
              <a:buAutoNum type="arabicPeriod"/>
            </a:pPr>
            <a:r>
              <a:rPr lang="en-US" sz="1600" dirty="0"/>
              <a:t>Do not contact the Bryan District during the procurement process.</a:t>
            </a:r>
          </a:p>
          <a:p>
            <a:pPr marL="342900" indent="-342900">
              <a:lnSpc>
                <a:spcPct val="150000"/>
              </a:lnSpc>
              <a:spcBef>
                <a:spcPts val="0"/>
              </a:spcBef>
              <a:spcAft>
                <a:spcPts val="1000"/>
              </a:spcAft>
              <a:buFont typeface="+mj-lt"/>
              <a:buAutoNum type="arabicPeriod"/>
            </a:pPr>
            <a:r>
              <a:rPr lang="en-US" sz="1600" dirty="0"/>
              <a:t>Communication is one-way during this presentation.</a:t>
            </a:r>
          </a:p>
          <a:p>
            <a:pPr marL="342900" indent="-342900">
              <a:lnSpc>
                <a:spcPct val="150000"/>
              </a:lnSpc>
              <a:spcBef>
                <a:spcPts val="0"/>
              </a:spcBef>
              <a:spcAft>
                <a:spcPts val="1000"/>
              </a:spcAft>
              <a:buFont typeface="+mj-lt"/>
              <a:buAutoNum type="arabicPeriod"/>
            </a:pPr>
            <a:r>
              <a:rPr lang="en-US" sz="1600" dirty="0"/>
              <a:t>Brief Presentation – Information Purposes Only</a:t>
            </a:r>
          </a:p>
          <a:p>
            <a:pPr marL="342900" indent="-342900">
              <a:lnSpc>
                <a:spcPct val="150000"/>
              </a:lnSpc>
              <a:spcBef>
                <a:spcPts val="0"/>
              </a:spcBef>
              <a:spcAft>
                <a:spcPts val="1000"/>
              </a:spcAft>
              <a:buFont typeface="+mj-lt"/>
              <a:buAutoNum type="arabicPeriod"/>
            </a:pPr>
            <a:r>
              <a:rPr lang="en-US" sz="1600" dirty="0"/>
              <a:t>All questions must be emailed to </a:t>
            </a:r>
            <a:r>
              <a:rPr lang="en-US" sz="1600" dirty="0">
                <a:hlinkClick r:id="rId3"/>
              </a:rPr>
              <a:t>Allison.Kurwitz@txdot.gov</a:t>
            </a:r>
            <a:r>
              <a:rPr lang="en-US" sz="1600" dirty="0"/>
              <a:t> by 5:00 p.m. on Friday, September 4, 2026. </a:t>
            </a:r>
          </a:p>
          <a:p>
            <a:pPr marL="914400" indent="0">
              <a:lnSpc>
                <a:spcPct val="150000"/>
              </a:lnSpc>
              <a:spcBef>
                <a:spcPts val="0"/>
              </a:spcBef>
              <a:spcAft>
                <a:spcPts val="1000"/>
              </a:spcAft>
              <a:buNone/>
            </a:pPr>
            <a:r>
              <a:rPr lang="en-US" sz="1600" dirty="0"/>
              <a:t>Subject line: 6543 Pre-RFP Meeting Question</a:t>
            </a:r>
          </a:p>
        </p:txBody>
      </p:sp>
    </p:spTree>
    <p:extLst>
      <p:ext uri="{BB962C8B-B14F-4D97-AF65-F5344CB8AC3E}">
        <p14:creationId xmlns:p14="http://schemas.microsoft.com/office/powerpoint/2010/main" val="16152676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0EB6C-6D8F-A9B7-A294-17362D6AB77E}"/>
              </a:ext>
            </a:extLst>
          </p:cNvPr>
          <p:cNvSpPr>
            <a:spLocks noGrp="1"/>
          </p:cNvSpPr>
          <p:nvPr>
            <p:ph type="title"/>
          </p:nvPr>
        </p:nvSpPr>
        <p:spPr>
          <a:xfrm>
            <a:off x="457200" y="779391"/>
            <a:ext cx="8229600" cy="294885"/>
          </a:xfrm>
        </p:spPr>
        <p:txBody>
          <a:bodyPr>
            <a:noAutofit/>
          </a:bodyPr>
          <a:lstStyle/>
          <a:p>
            <a:r>
              <a:rPr lang="en-US" sz="2000" dirty="0"/>
              <a:t>Procurement Overview: Bryan District SL 1853 CEI</a:t>
            </a:r>
          </a:p>
        </p:txBody>
      </p:sp>
      <p:sp>
        <p:nvSpPr>
          <p:cNvPr id="3" name="Content Placeholder 2">
            <a:extLst>
              <a:ext uri="{FF2B5EF4-FFF2-40B4-BE49-F238E27FC236}">
                <a16:creationId xmlns:a16="http://schemas.microsoft.com/office/drawing/2014/main" id="{C00CC329-869A-654B-4190-269BE320A582}"/>
              </a:ext>
            </a:extLst>
          </p:cNvPr>
          <p:cNvSpPr>
            <a:spLocks noGrp="1"/>
          </p:cNvSpPr>
          <p:nvPr>
            <p:ph idx="1"/>
          </p:nvPr>
        </p:nvSpPr>
        <p:spPr/>
        <p:txBody>
          <a:bodyPr>
            <a:normAutofit/>
          </a:bodyPr>
          <a:lstStyle/>
          <a:p>
            <a:pPr>
              <a:lnSpc>
                <a:spcPct val="150000"/>
              </a:lnSpc>
              <a:spcBef>
                <a:spcPts val="0"/>
              </a:spcBef>
              <a:spcAft>
                <a:spcPts val="1000"/>
              </a:spcAft>
              <a:buFont typeface="Wingdings" panose="05000000000000000000" pitchFamily="2" charset="2"/>
              <a:buChar char="§"/>
            </a:pPr>
            <a:r>
              <a:rPr lang="en-US" sz="1600" dirty="0"/>
              <a:t>One procurement  - One Specific Deliverable Contract</a:t>
            </a:r>
          </a:p>
          <a:p>
            <a:pPr lvl="1">
              <a:buFont typeface="Wingdings" panose="05000000000000000000" pitchFamily="2" charset="2"/>
              <a:buChar char="§"/>
            </a:pPr>
            <a:r>
              <a:rPr lang="en-US" sz="1600" dirty="0"/>
              <a:t>Federal with Interviews, Disadvantaged Business Enterprise (DBE)</a:t>
            </a:r>
          </a:p>
          <a:p>
            <a:pPr lvl="1">
              <a:buFont typeface="Wingdings" panose="05000000000000000000" pitchFamily="2" charset="2"/>
              <a:buChar char="§"/>
            </a:pPr>
            <a:r>
              <a:rPr lang="en-US" sz="1600" dirty="0"/>
              <a:t>Construction Engineering and Inspection (CEI)</a:t>
            </a:r>
          </a:p>
          <a:p>
            <a:pPr lvl="1">
              <a:buFont typeface="Wingdings" panose="05000000000000000000" pitchFamily="2" charset="2"/>
              <a:buChar char="§"/>
            </a:pPr>
            <a:r>
              <a:rPr lang="en-US" sz="1600" dirty="0"/>
              <a:t>With Work Authorizations (WA) </a:t>
            </a:r>
          </a:p>
          <a:p>
            <a:r>
              <a:rPr lang="en-US" sz="1600" dirty="0"/>
              <a:t>Amount – To be determined through negotiations</a:t>
            </a:r>
          </a:p>
          <a:p>
            <a:r>
              <a:rPr lang="en-US" sz="1600" dirty="0"/>
              <a:t>Duration: Approx. 5-6 years</a:t>
            </a:r>
          </a:p>
        </p:txBody>
      </p:sp>
    </p:spTree>
    <p:extLst>
      <p:ext uri="{BB962C8B-B14F-4D97-AF65-F5344CB8AC3E}">
        <p14:creationId xmlns:p14="http://schemas.microsoft.com/office/powerpoint/2010/main" val="19363462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0EB6C-6D8F-A9B7-A294-17362D6AB77E}"/>
              </a:ext>
            </a:extLst>
          </p:cNvPr>
          <p:cNvSpPr>
            <a:spLocks noGrp="1"/>
          </p:cNvSpPr>
          <p:nvPr>
            <p:ph type="title"/>
          </p:nvPr>
        </p:nvSpPr>
        <p:spPr/>
        <p:txBody>
          <a:bodyPr>
            <a:normAutofit fontScale="90000"/>
          </a:bodyPr>
          <a:lstStyle/>
          <a:p>
            <a:r>
              <a:rPr lang="en-US" dirty="0"/>
              <a:t>Procurement Process: Overview</a:t>
            </a:r>
          </a:p>
        </p:txBody>
      </p:sp>
      <p:sp>
        <p:nvSpPr>
          <p:cNvPr id="3" name="Content Placeholder 2">
            <a:extLst>
              <a:ext uri="{FF2B5EF4-FFF2-40B4-BE49-F238E27FC236}">
                <a16:creationId xmlns:a16="http://schemas.microsoft.com/office/drawing/2014/main" id="{C00CC329-869A-654B-4190-269BE320A582}"/>
              </a:ext>
            </a:extLst>
          </p:cNvPr>
          <p:cNvSpPr>
            <a:spLocks noGrp="1"/>
          </p:cNvSpPr>
          <p:nvPr>
            <p:ph idx="1"/>
          </p:nvPr>
        </p:nvSpPr>
        <p:spPr>
          <a:xfrm>
            <a:off x="171767" y="1502067"/>
            <a:ext cx="8229597" cy="606344"/>
          </a:xfrm>
        </p:spPr>
        <p:txBody>
          <a:bodyP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ea typeface="+mn-ea"/>
                <a:cs typeface="+mn-cs"/>
              </a:rPr>
              <a:t>One Specific Deliverable Contract with Work Authorizations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ea typeface="+mn-ea"/>
                <a:cs typeface="+mn-cs"/>
              </a:rPr>
              <a:t>Contract Duration: Approx. 5-6 Years</a:t>
            </a:r>
            <a:endParaRPr kumimoji="0" lang="en-US" sz="1600" b="1" i="0" u="none" strike="noStrike" kern="1200" cap="none" spc="0" normalizeH="0" baseline="0" noProof="0" dirty="0">
              <a:ln>
                <a:noFill/>
              </a:ln>
              <a:solidFill>
                <a:srgbClr val="000000"/>
              </a:solidFill>
              <a:effectLst/>
              <a:uLnTx/>
              <a:uFillTx/>
              <a:ea typeface="+mn-ea"/>
              <a:cs typeface="Arial"/>
            </a:endParaRPr>
          </a:p>
          <a:p>
            <a:pPr marL="0" indent="0">
              <a:lnSpc>
                <a:spcPct val="150000"/>
              </a:lnSpc>
              <a:spcBef>
                <a:spcPts val="0"/>
              </a:spcBef>
              <a:spcAft>
                <a:spcPts val="1000"/>
              </a:spcAft>
              <a:buNone/>
            </a:pPr>
            <a:endParaRPr lang="en-US" dirty="0"/>
          </a:p>
        </p:txBody>
      </p:sp>
      <p:grpSp>
        <p:nvGrpSpPr>
          <p:cNvPr id="6" name="Group 5" descr="Label-Federal Funds">
            <a:extLst>
              <a:ext uri="{FF2B5EF4-FFF2-40B4-BE49-F238E27FC236}">
                <a16:creationId xmlns:a16="http://schemas.microsoft.com/office/drawing/2014/main" id="{0284002A-D818-F291-E42E-964129005258}"/>
              </a:ext>
            </a:extLst>
          </p:cNvPr>
          <p:cNvGrpSpPr/>
          <p:nvPr/>
        </p:nvGrpSpPr>
        <p:grpSpPr>
          <a:xfrm>
            <a:off x="532502" y="2488739"/>
            <a:ext cx="2275244" cy="368615"/>
            <a:chOff x="195266" y="862018"/>
            <a:chExt cx="2257425" cy="491487"/>
          </a:xfrm>
        </p:grpSpPr>
        <p:sp>
          <p:nvSpPr>
            <p:cNvPr id="7" name="Isosceles Triangle 6">
              <a:extLst>
                <a:ext uri="{FF2B5EF4-FFF2-40B4-BE49-F238E27FC236}">
                  <a16:creationId xmlns:a16="http://schemas.microsoft.com/office/drawing/2014/main" id="{F01FECA2-507B-3BE0-093F-D568FDFF131D}"/>
                </a:ext>
              </a:extLst>
            </p:cNvPr>
            <p:cNvSpPr/>
            <p:nvPr>
              <p:custDataLst>
                <p:tags r:id="rId5"/>
              </p:custDataLst>
            </p:nvPr>
          </p:nvSpPr>
          <p:spPr>
            <a:xfrm rot="10800000">
              <a:off x="195266" y="1262065"/>
              <a:ext cx="137160" cy="91440"/>
            </a:xfrm>
            <a:prstGeom prst="triangle">
              <a:avLst>
                <a:gd name="adj" fmla="val 0"/>
              </a:avLst>
            </a:prstGeom>
            <a:solidFill>
              <a:srgbClr val="79A03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FFFFFF"/>
                </a:solidFill>
                <a:effectLst/>
                <a:uLnTx/>
                <a:uFillTx/>
                <a:latin typeface="Franklin Gothic Book" pitchFamily="34" charset="0"/>
                <a:ea typeface="+mn-ea"/>
                <a:cs typeface="Arial" pitchFamily="34" charset="0"/>
              </a:endParaRPr>
            </a:p>
          </p:txBody>
        </p:sp>
        <p:sp>
          <p:nvSpPr>
            <p:cNvPr id="8" name="Pentagon 34">
              <a:extLst>
                <a:ext uri="{FF2B5EF4-FFF2-40B4-BE49-F238E27FC236}">
                  <a16:creationId xmlns:a16="http://schemas.microsoft.com/office/drawing/2014/main" id="{7E63158E-D48A-4016-7BAE-12BE2C77D2B0}"/>
                </a:ext>
              </a:extLst>
            </p:cNvPr>
            <p:cNvSpPr/>
            <p:nvPr>
              <p:custDataLst>
                <p:tags r:id="rId6"/>
              </p:custDataLst>
            </p:nvPr>
          </p:nvSpPr>
          <p:spPr>
            <a:xfrm>
              <a:off x="195266" y="862018"/>
              <a:ext cx="2257425" cy="400050"/>
            </a:xfrm>
            <a:prstGeom prst="homePlate">
              <a:avLst>
                <a:gd name="adj" fmla="val 33333"/>
              </a:avLst>
            </a:prstGeom>
            <a:gradFill flip="none" rotWithShape="1">
              <a:gsLst>
                <a:gs pos="0">
                  <a:srgbClr val="3869A2">
                    <a:lumMod val="90000"/>
                    <a:lumOff val="10000"/>
                  </a:srgbClr>
                </a:gs>
                <a:gs pos="50000">
                  <a:srgbClr val="3869A2">
                    <a:lumMod val="75000"/>
                    <a:lumOff val="25000"/>
                  </a:srgbClr>
                </a:gs>
              </a:gsLst>
              <a:lin ang="5400000" scaled="1"/>
              <a:tileRect/>
            </a:gradFill>
            <a:ln w="25400" cap="flat" cmpd="sng" algn="ctr">
              <a:no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FFFFFF"/>
                  </a:solidFill>
                  <a:effectLst/>
                  <a:uLnTx/>
                  <a:uFillTx/>
                  <a:ea typeface="+mn-ea"/>
                  <a:cs typeface="Arial" pitchFamily="34" charset="0"/>
                </a:rPr>
                <a:t>FEDERAL FUNDS</a:t>
              </a:r>
            </a:p>
          </p:txBody>
        </p:sp>
      </p:grpSp>
      <p:grpSp>
        <p:nvGrpSpPr>
          <p:cNvPr id="9" name="Group 8" descr="Label for federal process with interviews">
            <a:extLst>
              <a:ext uri="{FF2B5EF4-FFF2-40B4-BE49-F238E27FC236}">
                <a16:creationId xmlns:a16="http://schemas.microsoft.com/office/drawing/2014/main" id="{B250F041-F849-24C7-E791-A42FB476FE0D}"/>
              </a:ext>
            </a:extLst>
          </p:cNvPr>
          <p:cNvGrpSpPr/>
          <p:nvPr/>
        </p:nvGrpSpPr>
        <p:grpSpPr>
          <a:xfrm>
            <a:off x="3543698" y="2351238"/>
            <a:ext cx="4857666" cy="368615"/>
            <a:chOff x="195266" y="862018"/>
            <a:chExt cx="5381625" cy="491487"/>
          </a:xfrm>
        </p:grpSpPr>
        <p:sp>
          <p:nvSpPr>
            <p:cNvPr id="10" name="Isosceles Triangle 9">
              <a:extLst>
                <a:ext uri="{FF2B5EF4-FFF2-40B4-BE49-F238E27FC236}">
                  <a16:creationId xmlns:a16="http://schemas.microsoft.com/office/drawing/2014/main" id="{3947FE8F-7FDF-7D99-4207-8DFA767CAA28}"/>
                </a:ext>
              </a:extLst>
            </p:cNvPr>
            <p:cNvSpPr/>
            <p:nvPr>
              <p:custDataLst>
                <p:tags r:id="rId3"/>
              </p:custDataLst>
            </p:nvPr>
          </p:nvSpPr>
          <p:spPr>
            <a:xfrm rot="10800000">
              <a:off x="195266" y="1262065"/>
              <a:ext cx="137160" cy="91440"/>
            </a:xfrm>
            <a:prstGeom prst="triangle">
              <a:avLst>
                <a:gd name="adj" fmla="val 0"/>
              </a:avLst>
            </a:prstGeom>
            <a:solidFill>
              <a:srgbClr val="79A03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srgbClr val="FFFFFF"/>
                </a:solidFill>
                <a:effectLst/>
                <a:uLnTx/>
                <a:uFillTx/>
                <a:latin typeface="Franklin Gothic Book" pitchFamily="34" charset="0"/>
                <a:ea typeface="+mn-ea"/>
                <a:cs typeface="Arial" pitchFamily="34" charset="0"/>
              </a:endParaRPr>
            </a:p>
          </p:txBody>
        </p:sp>
        <p:sp>
          <p:nvSpPr>
            <p:cNvPr id="11" name="Pentagon 37">
              <a:extLst>
                <a:ext uri="{FF2B5EF4-FFF2-40B4-BE49-F238E27FC236}">
                  <a16:creationId xmlns:a16="http://schemas.microsoft.com/office/drawing/2014/main" id="{67AF78E1-681D-0842-7A3D-BC50386A5D42}"/>
                </a:ext>
              </a:extLst>
            </p:cNvPr>
            <p:cNvSpPr/>
            <p:nvPr>
              <p:custDataLst>
                <p:tags r:id="rId4"/>
              </p:custDataLst>
            </p:nvPr>
          </p:nvSpPr>
          <p:spPr>
            <a:xfrm>
              <a:off x="195266" y="862018"/>
              <a:ext cx="5381625" cy="400050"/>
            </a:xfrm>
            <a:prstGeom prst="homePlate">
              <a:avLst>
                <a:gd name="adj" fmla="val 33333"/>
              </a:avLst>
            </a:prstGeom>
            <a:gradFill flip="none" rotWithShape="1">
              <a:gsLst>
                <a:gs pos="0">
                  <a:srgbClr val="3869A2">
                    <a:lumMod val="90000"/>
                    <a:lumOff val="10000"/>
                  </a:srgbClr>
                </a:gs>
                <a:gs pos="50000">
                  <a:srgbClr val="3869A2">
                    <a:lumMod val="75000"/>
                    <a:lumOff val="25000"/>
                  </a:srgbClr>
                </a:gs>
              </a:gsLst>
              <a:lin ang="5400000" scaled="1"/>
              <a:tileRect/>
            </a:gradFill>
            <a:ln w="25400" cap="flat" cmpd="sng" algn="ctr">
              <a:no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FFFFFF"/>
                  </a:solidFill>
                  <a:effectLst/>
                  <a:uLnTx/>
                  <a:uFillTx/>
                  <a:ea typeface="+mn-ea"/>
                  <a:cs typeface="Arial" pitchFamily="34" charset="0"/>
                </a:rPr>
                <a:t>FEDERAL PROCESS  WITH INTERVIEWS</a:t>
              </a:r>
            </a:p>
          </p:txBody>
        </p:sp>
      </p:grpSp>
      <p:sp>
        <p:nvSpPr>
          <p:cNvPr id="12" name="Rectangle 11">
            <a:extLst>
              <a:ext uri="{FF2B5EF4-FFF2-40B4-BE49-F238E27FC236}">
                <a16:creationId xmlns:a16="http://schemas.microsoft.com/office/drawing/2014/main" id="{AB6615AA-C584-B5A7-95F5-B0C13C38EFF7}"/>
              </a:ext>
            </a:extLst>
          </p:cNvPr>
          <p:cNvSpPr/>
          <p:nvPr>
            <p:custDataLst>
              <p:tags r:id="rId1"/>
            </p:custDataLst>
          </p:nvPr>
        </p:nvSpPr>
        <p:spPr bwMode="auto">
          <a:xfrm>
            <a:off x="660004" y="2788774"/>
            <a:ext cx="1675639" cy="1727808"/>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205740" rIns="68580" bIns="68580" rtlCol="0" anchor="t"/>
          <a:lstStyle/>
          <a:p>
            <a:pPr>
              <a:spcAft>
                <a:spcPts val="450"/>
              </a:spcAft>
            </a:pPr>
            <a:r>
              <a:rPr lang="en-US" sz="1600" b="1" dirty="0">
                <a:solidFill>
                  <a:schemeClr val="tx1"/>
                </a:solidFill>
                <a:cs typeface="Arial" pitchFamily="34" charset="0"/>
              </a:rPr>
              <a:t>DBE GOAL</a:t>
            </a:r>
          </a:p>
          <a:p>
            <a:pPr marL="172641" indent="-172641">
              <a:spcBef>
                <a:spcPts val="450"/>
              </a:spcBef>
              <a:buClr>
                <a:schemeClr val="accent1"/>
              </a:buClr>
              <a:buFont typeface="Wingdings" pitchFamily="2" charset="2"/>
              <a:buChar char="§"/>
            </a:pPr>
            <a:r>
              <a:rPr lang="en-US" sz="1600" dirty="0">
                <a:solidFill>
                  <a:schemeClr val="tx1"/>
                </a:solidFill>
                <a:cs typeface="Arial" pitchFamily="34" charset="0"/>
              </a:rPr>
              <a:t>0%</a:t>
            </a:r>
          </a:p>
          <a:p>
            <a:pPr marL="172641" indent="-172641">
              <a:spcBef>
                <a:spcPts val="450"/>
              </a:spcBef>
              <a:buClr>
                <a:schemeClr val="accent1"/>
              </a:buClr>
              <a:buFont typeface="Wingdings" pitchFamily="2" charset="2"/>
              <a:buChar char="§"/>
            </a:pPr>
            <a:r>
              <a:rPr lang="en-US" sz="1600" dirty="0">
                <a:solidFill>
                  <a:schemeClr val="tx1"/>
                </a:solidFill>
                <a:cs typeface="Arial" pitchFamily="34" charset="0"/>
              </a:rPr>
              <a:t>Refer to RFP for final %</a:t>
            </a:r>
          </a:p>
        </p:txBody>
      </p:sp>
      <p:sp>
        <p:nvSpPr>
          <p:cNvPr id="13" name="Rectangle 12">
            <a:extLst>
              <a:ext uri="{FF2B5EF4-FFF2-40B4-BE49-F238E27FC236}">
                <a16:creationId xmlns:a16="http://schemas.microsoft.com/office/drawing/2014/main" id="{216AD351-FC72-4E88-8118-D304BB7E88B3}"/>
              </a:ext>
            </a:extLst>
          </p:cNvPr>
          <p:cNvSpPr/>
          <p:nvPr>
            <p:custDataLst>
              <p:tags r:id="rId2"/>
            </p:custDataLst>
          </p:nvPr>
        </p:nvSpPr>
        <p:spPr bwMode="auto">
          <a:xfrm>
            <a:off x="3667504" y="2651273"/>
            <a:ext cx="4764881" cy="2196772"/>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205740" rIns="68580" bIns="68580" rtlCol="0" anchor="t"/>
          <a:lstStyle/>
          <a:p>
            <a:pPr marL="257175" indent="-257175">
              <a:spcAft>
                <a:spcPts val="450"/>
              </a:spcAft>
              <a:buFont typeface="Arial" panose="020B0604020202020204" pitchFamily="34" charset="0"/>
              <a:buChar char="•"/>
            </a:pPr>
            <a:r>
              <a:rPr lang="en-US" sz="1600" dirty="0">
                <a:solidFill>
                  <a:schemeClr val="tx1"/>
                </a:solidFill>
                <a:cs typeface="Arial" pitchFamily="34" charset="0"/>
              </a:rPr>
              <a:t>Solicitation – The Request for Proposal (RFP)</a:t>
            </a:r>
          </a:p>
          <a:p>
            <a:pPr marL="257175" indent="-257175">
              <a:spcAft>
                <a:spcPts val="450"/>
              </a:spcAft>
              <a:buFont typeface="Arial" panose="020B0604020202020204" pitchFamily="34" charset="0"/>
              <a:buChar char="•"/>
            </a:pPr>
            <a:r>
              <a:rPr lang="en-US" sz="1600" dirty="0">
                <a:solidFill>
                  <a:schemeClr val="tx1"/>
                </a:solidFill>
                <a:cs typeface="Arial" pitchFamily="34" charset="0"/>
              </a:rPr>
              <a:t>Response – Proposal submitted in Procurement Portal</a:t>
            </a:r>
          </a:p>
          <a:p>
            <a:pPr marL="257175" indent="-257175">
              <a:spcAft>
                <a:spcPts val="450"/>
              </a:spcAft>
              <a:buFont typeface="Arial" panose="020B0604020202020204" pitchFamily="34" charset="0"/>
              <a:buChar char="•"/>
            </a:pPr>
            <a:r>
              <a:rPr lang="en-US" sz="1600" dirty="0">
                <a:solidFill>
                  <a:schemeClr val="tx1"/>
                </a:solidFill>
                <a:cs typeface="Arial" pitchFamily="34" charset="0"/>
              </a:rPr>
              <a:t>Short List – Based on proposal scores</a:t>
            </a:r>
          </a:p>
          <a:p>
            <a:pPr marL="257175" indent="-257175">
              <a:spcAft>
                <a:spcPts val="450"/>
              </a:spcAft>
              <a:buFont typeface="Arial" panose="020B0604020202020204" pitchFamily="34" charset="0"/>
              <a:buChar char="•"/>
            </a:pPr>
            <a:r>
              <a:rPr lang="en-US" sz="1600" dirty="0">
                <a:solidFill>
                  <a:schemeClr val="tx1"/>
                </a:solidFill>
                <a:cs typeface="Arial" pitchFamily="34" charset="0"/>
              </a:rPr>
              <a:t>Interviews – Provider presentation </a:t>
            </a:r>
          </a:p>
          <a:p>
            <a:pPr marL="257175" indent="-257175">
              <a:spcAft>
                <a:spcPts val="450"/>
              </a:spcAft>
              <a:buFont typeface="Arial" panose="020B0604020202020204" pitchFamily="34" charset="0"/>
              <a:buChar char="•"/>
            </a:pPr>
            <a:r>
              <a:rPr lang="en-US" sz="1600" dirty="0">
                <a:solidFill>
                  <a:schemeClr val="tx1"/>
                </a:solidFill>
                <a:cs typeface="Arial" pitchFamily="34" charset="0"/>
              </a:rPr>
              <a:t>Selection – Based on the interview scores</a:t>
            </a:r>
          </a:p>
          <a:p>
            <a:pPr>
              <a:spcBef>
                <a:spcPts val="450"/>
              </a:spcBef>
              <a:buClr>
                <a:schemeClr val="accent1"/>
              </a:buClr>
            </a:pPr>
            <a:endParaRPr lang="en-US" dirty="0">
              <a:solidFill>
                <a:schemeClr val="tx1"/>
              </a:solidFill>
              <a:latin typeface="Franklin Gothic Book" pitchFamily="34" charset="0"/>
              <a:cs typeface="Arial" pitchFamily="34" charset="0"/>
            </a:endParaRPr>
          </a:p>
          <a:p>
            <a:pPr>
              <a:spcBef>
                <a:spcPts val="450"/>
              </a:spcBef>
              <a:buClr>
                <a:schemeClr val="accent1"/>
              </a:buClr>
            </a:pPr>
            <a:endParaRPr lang="en-US" dirty="0">
              <a:solidFill>
                <a:schemeClr val="tx1"/>
              </a:solidFill>
              <a:latin typeface="Franklin Gothic Book" pitchFamily="34" charset="0"/>
              <a:cs typeface="Arial" pitchFamily="34" charset="0"/>
            </a:endParaRPr>
          </a:p>
        </p:txBody>
      </p:sp>
      <p:sp>
        <p:nvSpPr>
          <p:cNvPr id="14" name="Rectangle 13">
            <a:extLst>
              <a:ext uri="{FF2B5EF4-FFF2-40B4-BE49-F238E27FC236}">
                <a16:creationId xmlns:a16="http://schemas.microsoft.com/office/drawing/2014/main" id="{192453FC-90D6-60E0-6F2A-22A6116AAA7A}"/>
              </a:ext>
              <a:ext uri="{C183D7F6-B498-43B3-948B-1728B52AA6E4}">
                <adec:decorative xmlns:adec="http://schemas.microsoft.com/office/drawing/2017/decorative" val="1"/>
              </a:ext>
            </a:extLst>
          </p:cNvPr>
          <p:cNvSpPr/>
          <p:nvPr/>
        </p:nvSpPr>
        <p:spPr>
          <a:xfrm>
            <a:off x="532503" y="2108411"/>
            <a:ext cx="7878946" cy="17073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331291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0EB6C-6D8F-A9B7-A294-17362D6AB77E}"/>
              </a:ext>
            </a:extLst>
          </p:cNvPr>
          <p:cNvSpPr>
            <a:spLocks noGrp="1"/>
          </p:cNvSpPr>
          <p:nvPr>
            <p:ph type="title"/>
          </p:nvPr>
        </p:nvSpPr>
        <p:spPr/>
        <p:txBody>
          <a:bodyPr>
            <a:normAutofit fontScale="90000"/>
          </a:bodyPr>
          <a:lstStyle/>
          <a:p>
            <a:r>
              <a:rPr lang="en-US" dirty="0"/>
              <a:t>Procurement Process: RFP and Submittal</a:t>
            </a:r>
          </a:p>
        </p:txBody>
      </p:sp>
      <p:sp>
        <p:nvSpPr>
          <p:cNvPr id="3" name="Content Placeholder 2">
            <a:extLst>
              <a:ext uri="{FF2B5EF4-FFF2-40B4-BE49-F238E27FC236}">
                <a16:creationId xmlns:a16="http://schemas.microsoft.com/office/drawing/2014/main" id="{C00CC329-869A-654B-4190-269BE320A582}"/>
              </a:ext>
            </a:extLst>
          </p:cNvPr>
          <p:cNvSpPr>
            <a:spLocks noGrp="1"/>
          </p:cNvSpPr>
          <p:nvPr>
            <p:ph idx="1"/>
          </p:nvPr>
        </p:nvSpPr>
        <p:spPr>
          <a:xfrm>
            <a:off x="457200" y="1272209"/>
            <a:ext cx="7395882" cy="3380178"/>
          </a:xfrm>
        </p:spPr>
        <p:txBody>
          <a:bodyPr>
            <a:normAutofit fontScale="92500" lnSpcReduction="10000"/>
          </a:bodyPr>
          <a:lstStyle/>
          <a:p>
            <a:pPr marL="285750" marR="0" lvl="0" indent="-285750" algn="l" defTabSz="914400" rtl="0" eaLnBrk="1" fontAlgn="auto" latinLnBrk="0" hangingPunct="1">
              <a:lnSpc>
                <a:spcPct val="100000"/>
              </a:lnSpc>
              <a:spcBef>
                <a:spcPts val="450"/>
              </a:spcBef>
              <a:spcAft>
                <a:spcPts val="0"/>
              </a:spcAft>
              <a:buClr>
                <a:srgbClr val="3869A2"/>
              </a:buClr>
              <a:buSzTx/>
              <a:buFont typeface="Wingdings" panose="05000000000000000000" pitchFamily="2" charset="2"/>
              <a:buChar char="§"/>
              <a:tabLst/>
              <a:defRPr/>
            </a:pPr>
            <a:r>
              <a:rPr kumimoji="0" lang="en-US" sz="1700" b="1" i="0" u="none" strike="noStrike" kern="1200" cap="none" spc="0" normalizeH="0" baseline="0" noProof="0" dirty="0">
                <a:ln>
                  <a:noFill/>
                </a:ln>
                <a:solidFill>
                  <a:srgbClr val="000000"/>
                </a:solidFill>
                <a:effectLst/>
                <a:uLnTx/>
                <a:uFillTx/>
                <a:ea typeface="+mn-ea"/>
                <a:cs typeface="Arial" pitchFamily="34" charset="0"/>
              </a:rPr>
              <a:t>Post Request for Proposal (RFP)</a:t>
            </a:r>
          </a:p>
          <a:p>
            <a:pPr marL="600075" marR="0" lvl="1" indent="-257175" algn="l" defTabSz="914400" rtl="0" eaLnBrk="1" fontAlgn="auto" latinLnBrk="0" hangingPunct="1">
              <a:lnSpc>
                <a:spcPct val="100000"/>
              </a:lnSpc>
              <a:spcBef>
                <a:spcPts val="450"/>
              </a:spcBef>
              <a:spcAft>
                <a:spcPts val="0"/>
              </a:spcAft>
              <a:buClr>
                <a:srgbClr val="3869A2"/>
              </a:buClr>
              <a:buSzTx/>
              <a:buFont typeface="Wingdings" panose="05000000000000000000" pitchFamily="2" charset="2"/>
              <a:buChar char="Ø"/>
              <a:tabLst/>
              <a:defRPr/>
            </a:pPr>
            <a:r>
              <a:rPr kumimoji="0" lang="en-US" sz="1700" b="0" i="0" u="none" strike="noStrike" kern="1200" cap="none" spc="0" normalizeH="0" baseline="0" noProof="0" dirty="0">
                <a:ln>
                  <a:noFill/>
                </a:ln>
                <a:solidFill>
                  <a:srgbClr val="000000"/>
                </a:solidFill>
                <a:effectLst/>
                <a:uLnTx/>
                <a:uFillTx/>
                <a:ea typeface="+mn-ea"/>
                <a:cs typeface="Arial" pitchFamily="34" charset="0"/>
              </a:rPr>
              <a:t>Electronic State Business Daily (ESBD): Minimum 21-day posting time for RFP.</a:t>
            </a:r>
          </a:p>
          <a:p>
            <a:pPr marL="600075" marR="0" lvl="1" indent="-257175" algn="l" defTabSz="914400" rtl="0" eaLnBrk="1" fontAlgn="auto" latinLnBrk="0" hangingPunct="1">
              <a:lnSpc>
                <a:spcPct val="100000"/>
              </a:lnSpc>
              <a:spcBef>
                <a:spcPts val="450"/>
              </a:spcBef>
              <a:spcAft>
                <a:spcPts val="0"/>
              </a:spcAft>
              <a:buClr>
                <a:srgbClr val="3869A2"/>
              </a:buClr>
              <a:buSzTx/>
              <a:buFont typeface="Wingdings" panose="05000000000000000000" pitchFamily="2" charset="2"/>
              <a:buChar char="Ø"/>
              <a:tabLst/>
              <a:defRPr/>
            </a:pPr>
            <a:r>
              <a:rPr kumimoji="0" lang="en-US" sz="1700" b="0" i="0" u="none" strike="noStrike" kern="1200" cap="none" spc="0" normalizeH="0" baseline="0" noProof="0" dirty="0">
                <a:ln>
                  <a:noFill/>
                </a:ln>
                <a:solidFill>
                  <a:srgbClr val="000000"/>
                </a:solidFill>
                <a:effectLst/>
                <a:uLnTx/>
                <a:uFillTx/>
                <a:ea typeface="+mn-ea"/>
                <a:cs typeface="Arial" pitchFamily="34" charset="0"/>
              </a:rPr>
              <a:t>Solicitation will be posted in TxDOT Procurement Portal – Euna Solutions (Formerly named Bonfire).</a:t>
            </a:r>
          </a:p>
          <a:p>
            <a:pPr marL="0" marR="0" lvl="0" indent="0" algn="l" defTabSz="914400" rtl="0" eaLnBrk="1" fontAlgn="auto" latinLnBrk="0" hangingPunct="1">
              <a:lnSpc>
                <a:spcPct val="100000"/>
              </a:lnSpc>
              <a:spcBef>
                <a:spcPts val="450"/>
              </a:spcBef>
              <a:spcAft>
                <a:spcPts val="0"/>
              </a:spcAft>
              <a:buClr>
                <a:srgbClr val="3869A2"/>
              </a:buClr>
              <a:buSzTx/>
              <a:buFontTx/>
              <a:buNone/>
              <a:tabLst/>
              <a:defRPr/>
            </a:pPr>
            <a:endParaRPr kumimoji="0" lang="en-US" sz="1500" b="0" i="0" u="none" strike="noStrike" kern="1200" cap="none" spc="0" normalizeH="0" baseline="0" noProof="0" dirty="0">
              <a:ln>
                <a:noFill/>
              </a:ln>
              <a:solidFill>
                <a:srgbClr val="000000"/>
              </a:solidFill>
              <a:effectLst/>
              <a:uLnTx/>
              <a:uFillTx/>
              <a:latin typeface="Franklin Gothic Book" pitchFamily="34" charset="0"/>
              <a:ea typeface="+mn-ea"/>
              <a:cs typeface="Arial" pitchFamily="34" charset="0"/>
            </a:endParaRPr>
          </a:p>
          <a:p>
            <a:pPr marL="285750" marR="0" lvl="0" indent="-285750" algn="l" defTabSz="914400" rtl="0" eaLnBrk="1" fontAlgn="auto" latinLnBrk="0" hangingPunct="1">
              <a:lnSpc>
                <a:spcPct val="100000"/>
              </a:lnSpc>
              <a:spcBef>
                <a:spcPts val="450"/>
              </a:spcBef>
              <a:spcAft>
                <a:spcPts val="0"/>
              </a:spcAft>
              <a:buClr>
                <a:srgbClr val="3869A2"/>
              </a:buClr>
              <a:buSzTx/>
              <a:buFont typeface="Wingdings" panose="05000000000000000000" pitchFamily="2" charset="2"/>
              <a:buChar char="§"/>
              <a:tabLst/>
              <a:defRPr/>
            </a:pPr>
            <a:r>
              <a:rPr kumimoji="0" lang="en-US" sz="1700" b="1" i="0" u="none" strike="noStrike" kern="1200" cap="none" spc="0" normalizeH="0" baseline="0" noProof="0" dirty="0">
                <a:ln>
                  <a:noFill/>
                </a:ln>
                <a:solidFill>
                  <a:srgbClr val="000000"/>
                </a:solidFill>
                <a:effectLst/>
                <a:uLnTx/>
                <a:uFillTx/>
                <a:ea typeface="+mn-ea"/>
                <a:cs typeface="Arial" pitchFamily="34" charset="0"/>
              </a:rPr>
              <a:t>Submit Responses</a:t>
            </a:r>
          </a:p>
          <a:p>
            <a:pPr marL="600075" marR="0" lvl="1" indent="-257175" algn="l" defTabSz="914400" rtl="0" eaLnBrk="1" fontAlgn="auto" latinLnBrk="0" hangingPunct="1">
              <a:lnSpc>
                <a:spcPct val="100000"/>
              </a:lnSpc>
              <a:spcBef>
                <a:spcPts val="450"/>
              </a:spcBef>
              <a:spcAft>
                <a:spcPts val="0"/>
              </a:spcAft>
              <a:buClr>
                <a:srgbClr val="3869A2"/>
              </a:buClr>
              <a:buSzTx/>
              <a:buFont typeface="Wingdings" panose="05000000000000000000" pitchFamily="2" charset="2"/>
              <a:buChar char="Ø"/>
              <a:tabLst/>
              <a:defRPr/>
            </a:pPr>
            <a:r>
              <a:rPr kumimoji="0" lang="en-US" sz="1700" b="0" i="0" u="none" strike="noStrike" kern="1200" cap="none" spc="0" normalizeH="0" baseline="0" noProof="0" dirty="0">
                <a:ln>
                  <a:noFill/>
                </a:ln>
                <a:solidFill>
                  <a:srgbClr val="000000"/>
                </a:solidFill>
                <a:effectLst/>
                <a:uLnTx/>
                <a:uFillTx/>
                <a:ea typeface="+mn-ea"/>
                <a:cs typeface="Arial" pitchFamily="34" charset="0"/>
              </a:rPr>
              <a:t>Providers will use </a:t>
            </a:r>
            <a:r>
              <a:rPr lang="en-US" sz="1700" dirty="0">
                <a:solidFill>
                  <a:srgbClr val="000000"/>
                </a:solidFill>
                <a:cs typeface="Arial" pitchFamily="34" charset="0"/>
              </a:rPr>
              <a:t>Euna Solutions</a:t>
            </a:r>
            <a:r>
              <a:rPr kumimoji="0" lang="en-US" sz="1700" b="0" i="0" u="none" strike="noStrike" kern="1200" cap="none" spc="0" normalizeH="0" baseline="0" noProof="0" dirty="0">
                <a:ln>
                  <a:noFill/>
                </a:ln>
                <a:solidFill>
                  <a:srgbClr val="000000"/>
                </a:solidFill>
                <a:effectLst/>
                <a:uLnTx/>
                <a:uFillTx/>
                <a:ea typeface="+mn-ea"/>
                <a:cs typeface="Arial" pitchFamily="34" charset="0"/>
              </a:rPr>
              <a:t> to submit responses to the solicitation.</a:t>
            </a:r>
          </a:p>
          <a:p>
            <a:pPr marL="942975" marR="0" lvl="2" indent="-257175" algn="l" defTabSz="914400" rtl="0" eaLnBrk="1" fontAlgn="auto" latinLnBrk="0" hangingPunct="1">
              <a:lnSpc>
                <a:spcPct val="100000"/>
              </a:lnSpc>
              <a:spcBef>
                <a:spcPts val="450"/>
              </a:spcBef>
              <a:spcAft>
                <a:spcPts val="0"/>
              </a:spcAft>
              <a:buClr>
                <a:srgbClr val="3869A2"/>
              </a:buClr>
              <a:buSzTx/>
              <a:buFont typeface="Wingdings" panose="05000000000000000000" pitchFamily="2" charset="2"/>
              <a:buChar char="Ø"/>
              <a:tabLst/>
              <a:defRPr/>
            </a:pPr>
            <a:r>
              <a:rPr lang="en-US" sz="1700" dirty="0">
                <a:solidFill>
                  <a:srgbClr val="000000"/>
                </a:solidFill>
                <a:cs typeface="Arial" pitchFamily="34" charset="0"/>
                <a:hlinkClick r:id="rId3"/>
              </a:rPr>
              <a:t>Euna Procurement Frequently Asked Questions (FAQs)</a:t>
            </a:r>
            <a:endParaRPr kumimoji="0" lang="en-US" sz="1700" b="0" i="0" u="none" strike="noStrike" kern="1200" cap="none" spc="0" normalizeH="0" baseline="0" noProof="0" dirty="0">
              <a:ln>
                <a:noFill/>
              </a:ln>
              <a:solidFill>
                <a:srgbClr val="FFFFFF"/>
              </a:solidFill>
              <a:effectLst/>
              <a:uLnTx/>
              <a:uFillTx/>
              <a:ea typeface="+mn-ea"/>
              <a:cs typeface="+mn-cs"/>
            </a:endParaRPr>
          </a:p>
          <a:p>
            <a:pPr marL="942975" marR="0" lvl="2" indent="-257175" algn="l" defTabSz="914400" rtl="0" eaLnBrk="1" fontAlgn="auto" latinLnBrk="0" hangingPunct="1">
              <a:lnSpc>
                <a:spcPct val="100000"/>
              </a:lnSpc>
              <a:spcBef>
                <a:spcPts val="450"/>
              </a:spcBef>
              <a:spcAft>
                <a:spcPts val="0"/>
              </a:spcAft>
              <a:buClr>
                <a:srgbClr val="3869A2"/>
              </a:buClr>
              <a:buSzTx/>
              <a:buFont typeface="Wingdings" panose="05000000000000000000" pitchFamily="2" charset="2"/>
              <a:buChar char="Ø"/>
              <a:tabLst/>
              <a:defRPr/>
            </a:pPr>
            <a:r>
              <a:rPr kumimoji="0" lang="en-US" sz="1700" b="0" i="0" u="none" strike="noStrike" kern="1200" cap="none" spc="0" normalizeH="0" baseline="0" noProof="0" dirty="0">
                <a:ln>
                  <a:noFill/>
                </a:ln>
                <a:solidFill>
                  <a:srgbClr val="000000"/>
                </a:solidFill>
                <a:effectLst/>
                <a:uLnTx/>
                <a:uFillTx/>
                <a:ea typeface="+mn-ea"/>
                <a:cs typeface="Arial" pitchFamily="34" charset="0"/>
              </a:rPr>
              <a:t>Follow the RFP instructions and submit all completed, applicable documents required.</a:t>
            </a:r>
          </a:p>
          <a:p>
            <a:pPr marL="942975" marR="0" lvl="2" indent="-257175" algn="l" defTabSz="914400" rtl="0" eaLnBrk="1" fontAlgn="auto" latinLnBrk="0" hangingPunct="1">
              <a:lnSpc>
                <a:spcPct val="100000"/>
              </a:lnSpc>
              <a:spcBef>
                <a:spcPts val="450"/>
              </a:spcBef>
              <a:spcAft>
                <a:spcPts val="0"/>
              </a:spcAft>
              <a:buClr>
                <a:srgbClr val="3869A2"/>
              </a:buClr>
              <a:buSzTx/>
              <a:buFont typeface="Wingdings" panose="05000000000000000000" pitchFamily="2" charset="2"/>
              <a:buChar char="Ø"/>
              <a:tabLst/>
              <a:defRPr/>
            </a:pPr>
            <a:r>
              <a:rPr kumimoji="0" lang="en-US" sz="1700" b="0" i="0" u="none" strike="noStrike" kern="1200" cap="none" spc="0" normalizeH="0" baseline="0" noProof="0" dirty="0">
                <a:ln>
                  <a:noFill/>
                </a:ln>
                <a:solidFill>
                  <a:srgbClr val="000000"/>
                </a:solidFill>
                <a:effectLst/>
                <a:uLnTx/>
                <a:uFillTx/>
                <a:ea typeface="+mn-ea"/>
                <a:cs typeface="Arial" pitchFamily="34" charset="0"/>
              </a:rPr>
              <a:t>Use the latest version of all forms.</a:t>
            </a:r>
            <a:endParaRPr kumimoji="0" lang="en-US" sz="1700" b="0" i="0" u="none" strike="noStrike" kern="1200" cap="none" spc="0" normalizeH="0" baseline="0" noProof="0" dirty="0">
              <a:ln>
                <a:noFill/>
              </a:ln>
              <a:solidFill>
                <a:srgbClr val="FFFFFF"/>
              </a:solidFill>
              <a:effectLst/>
              <a:uLnTx/>
              <a:uFillTx/>
              <a:ea typeface="+mn-ea"/>
              <a:cs typeface="+mn-cs"/>
            </a:endParaRPr>
          </a:p>
          <a:p>
            <a:pPr marL="0" indent="0">
              <a:lnSpc>
                <a:spcPct val="150000"/>
              </a:lnSpc>
              <a:spcBef>
                <a:spcPts val="0"/>
              </a:spcBef>
              <a:spcAft>
                <a:spcPts val="1000"/>
              </a:spcAft>
              <a:buNone/>
            </a:pPr>
            <a:endParaRPr lang="en-US" dirty="0"/>
          </a:p>
        </p:txBody>
      </p:sp>
    </p:spTree>
    <p:extLst>
      <p:ext uri="{BB962C8B-B14F-4D97-AF65-F5344CB8AC3E}">
        <p14:creationId xmlns:p14="http://schemas.microsoft.com/office/powerpoint/2010/main" val="1364222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0EB6C-6D8F-A9B7-A294-17362D6AB77E}"/>
              </a:ext>
            </a:extLst>
          </p:cNvPr>
          <p:cNvSpPr>
            <a:spLocks noGrp="1"/>
          </p:cNvSpPr>
          <p:nvPr>
            <p:ph type="title"/>
          </p:nvPr>
        </p:nvSpPr>
        <p:spPr>
          <a:xfrm>
            <a:off x="457200" y="768351"/>
            <a:ext cx="8229600" cy="311150"/>
          </a:xfrm>
        </p:spPr>
        <p:txBody>
          <a:bodyPr>
            <a:normAutofit fontScale="90000"/>
          </a:bodyPr>
          <a:lstStyle/>
          <a:p>
            <a:r>
              <a:rPr lang="en-US" dirty="0"/>
              <a:t>Procurement Process: Advertisement</a:t>
            </a:r>
          </a:p>
        </p:txBody>
      </p:sp>
      <p:sp>
        <p:nvSpPr>
          <p:cNvPr id="3" name="Content Placeholder 2">
            <a:extLst>
              <a:ext uri="{FF2B5EF4-FFF2-40B4-BE49-F238E27FC236}">
                <a16:creationId xmlns:a16="http://schemas.microsoft.com/office/drawing/2014/main" id="{C00CC329-869A-654B-4190-269BE320A582}"/>
              </a:ext>
            </a:extLst>
          </p:cNvPr>
          <p:cNvSpPr>
            <a:spLocks noGrp="1"/>
          </p:cNvSpPr>
          <p:nvPr>
            <p:ph idx="1"/>
          </p:nvPr>
        </p:nvSpPr>
        <p:spPr>
          <a:xfrm>
            <a:off x="457200" y="1149351"/>
            <a:ext cx="8229600" cy="3312922"/>
          </a:xfrm>
        </p:spPr>
        <p:txBody>
          <a:bodyPr/>
          <a:lstStyle/>
          <a:p>
            <a:pPr marL="0" indent="0">
              <a:buNone/>
            </a:pPr>
            <a:r>
              <a:rPr lang="en-US" sz="1600" dirty="0"/>
              <a:t>PEPS Contract Advertisements Link: </a:t>
            </a:r>
            <a:r>
              <a:rPr lang="en-US" sz="1600" dirty="0">
                <a:hlinkClick r:id="rId3"/>
              </a:rPr>
              <a:t>PEPS contract advertisements (txdot.gov)</a:t>
            </a:r>
            <a:r>
              <a:rPr lang="en-US" sz="1600" dirty="0"/>
              <a:t> </a:t>
            </a:r>
          </a:p>
          <a:p>
            <a:pPr marL="0" indent="0">
              <a:buNone/>
            </a:pPr>
            <a:endParaRPr lang="en-US" dirty="0"/>
          </a:p>
        </p:txBody>
      </p:sp>
      <p:pic>
        <p:nvPicPr>
          <p:cNvPr id="7" name="Picture 6" descr="A blue sign with white text and texas star seal. Snippet of the Electronic State Business Daily webpage.">
            <a:extLst>
              <a:ext uri="{FF2B5EF4-FFF2-40B4-BE49-F238E27FC236}">
                <a16:creationId xmlns:a16="http://schemas.microsoft.com/office/drawing/2014/main" id="{AC97DC3C-4748-D7FB-DF9E-1E46094F7E82}"/>
              </a:ext>
            </a:extLst>
          </p:cNvPr>
          <p:cNvPicPr>
            <a:picLocks noChangeAspect="1"/>
          </p:cNvPicPr>
          <p:nvPr/>
        </p:nvPicPr>
        <p:blipFill>
          <a:blip r:embed="rId4"/>
          <a:stretch>
            <a:fillRect/>
          </a:stretch>
        </p:blipFill>
        <p:spPr>
          <a:xfrm>
            <a:off x="1752600" y="3698007"/>
            <a:ext cx="5187950" cy="1149349"/>
          </a:xfrm>
          <a:prstGeom prst="rect">
            <a:avLst/>
          </a:prstGeom>
        </p:spPr>
      </p:pic>
      <p:pic>
        <p:nvPicPr>
          <p:cNvPr id="9" name="Picture 8" descr="A person holding a computer. Snippet from PEPS contract advertisements webpage.">
            <a:extLst>
              <a:ext uri="{FF2B5EF4-FFF2-40B4-BE49-F238E27FC236}">
                <a16:creationId xmlns:a16="http://schemas.microsoft.com/office/drawing/2014/main" id="{C6939C42-CC73-3D94-96C4-069E9CD35C96}"/>
              </a:ext>
            </a:extLst>
          </p:cNvPr>
          <p:cNvPicPr>
            <a:picLocks noChangeAspect="1"/>
          </p:cNvPicPr>
          <p:nvPr/>
        </p:nvPicPr>
        <p:blipFill>
          <a:blip r:embed="rId5"/>
          <a:stretch>
            <a:fillRect/>
          </a:stretch>
        </p:blipFill>
        <p:spPr>
          <a:xfrm>
            <a:off x="1752600" y="1523895"/>
            <a:ext cx="5187950" cy="2168211"/>
          </a:xfrm>
          <a:prstGeom prst="rect">
            <a:avLst/>
          </a:prstGeom>
        </p:spPr>
      </p:pic>
    </p:spTree>
    <p:extLst>
      <p:ext uri="{BB962C8B-B14F-4D97-AF65-F5344CB8AC3E}">
        <p14:creationId xmlns:p14="http://schemas.microsoft.com/office/powerpoint/2010/main" val="23927230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0EB6C-6D8F-A9B7-A294-17362D6AB77E}"/>
              </a:ext>
            </a:extLst>
          </p:cNvPr>
          <p:cNvSpPr>
            <a:spLocks noGrp="1"/>
          </p:cNvSpPr>
          <p:nvPr>
            <p:ph type="title"/>
          </p:nvPr>
        </p:nvSpPr>
        <p:spPr/>
        <p:txBody>
          <a:bodyPr>
            <a:normAutofit fontScale="90000"/>
          </a:bodyPr>
          <a:lstStyle/>
          <a:p>
            <a:r>
              <a:rPr lang="en-US" dirty="0"/>
              <a:t>Procurement Process: Screening and Evaluation</a:t>
            </a:r>
          </a:p>
        </p:txBody>
      </p:sp>
      <p:sp>
        <p:nvSpPr>
          <p:cNvPr id="3" name="Content Placeholder 2">
            <a:extLst>
              <a:ext uri="{FF2B5EF4-FFF2-40B4-BE49-F238E27FC236}">
                <a16:creationId xmlns:a16="http://schemas.microsoft.com/office/drawing/2014/main" id="{C00CC329-869A-654B-4190-269BE320A582}"/>
              </a:ext>
            </a:extLst>
          </p:cNvPr>
          <p:cNvSpPr>
            <a:spLocks noGrp="1"/>
          </p:cNvSpPr>
          <p:nvPr>
            <p:ph idx="1"/>
          </p:nvPr>
        </p:nvSpPr>
        <p:spPr>
          <a:xfrm>
            <a:off x="457200" y="1272208"/>
            <a:ext cx="7966038" cy="3430421"/>
          </a:xfrm>
        </p:spPr>
        <p:txBody>
          <a:bodyPr>
            <a:noAutofit/>
          </a:bodyPr>
          <a:lstStyle/>
          <a:p>
            <a:pPr marL="285750" marR="0" lvl="0" indent="-285750" algn="l" defTabSz="914400" rtl="0" eaLnBrk="1" fontAlgn="auto" latinLnBrk="0" hangingPunct="1">
              <a:lnSpc>
                <a:spcPct val="100000"/>
              </a:lnSpc>
              <a:spcBef>
                <a:spcPts val="450"/>
              </a:spcBef>
              <a:spcAft>
                <a:spcPts val="0"/>
              </a:spcAft>
              <a:buClr>
                <a:srgbClr val="3869A2"/>
              </a:buClr>
              <a:buSzTx/>
              <a:buFont typeface="Wingdings" panose="05000000000000000000" pitchFamily="2" charset="2"/>
              <a:buChar char="§"/>
              <a:tabLst/>
              <a:defRPr/>
            </a:pPr>
            <a:r>
              <a:rPr kumimoji="0" lang="en-US" sz="1600" b="1" i="0" u="none" strike="noStrike" kern="1200" cap="none" spc="0" normalizeH="0" baseline="0" noProof="0" dirty="0">
                <a:ln>
                  <a:noFill/>
                </a:ln>
                <a:solidFill>
                  <a:srgbClr val="000000"/>
                </a:solidFill>
                <a:effectLst/>
                <a:uLnTx/>
                <a:uFillTx/>
                <a:ea typeface="+mn-ea"/>
                <a:cs typeface="Arial" pitchFamily="34" charset="0"/>
              </a:rPr>
              <a:t>RFP Screening</a:t>
            </a:r>
          </a:p>
          <a:p>
            <a:pPr marL="600075" marR="0" lvl="1" indent="-257175" algn="l" defTabSz="914400" rtl="0" eaLnBrk="1" fontAlgn="auto" latinLnBrk="0" hangingPunct="1">
              <a:lnSpc>
                <a:spcPct val="100000"/>
              </a:lnSpc>
              <a:spcBef>
                <a:spcPts val="450"/>
              </a:spcBef>
              <a:spcAft>
                <a:spcPts val="0"/>
              </a:spcAft>
              <a:buClr>
                <a:srgbClr val="3869A2"/>
              </a:buClr>
              <a:buSzTx/>
              <a:buFont typeface="Wingdings" panose="05000000000000000000" pitchFamily="2" charset="2"/>
              <a:buChar char="Ø"/>
              <a:tabLst/>
              <a:defRPr/>
            </a:pPr>
            <a:r>
              <a:rPr kumimoji="0" lang="en-US" sz="1600" b="0" i="0" u="none" strike="noStrike" kern="1200" cap="none" spc="0" normalizeH="0" baseline="0" noProof="0" dirty="0">
                <a:ln>
                  <a:noFill/>
                </a:ln>
                <a:solidFill>
                  <a:srgbClr val="000000"/>
                </a:solidFill>
                <a:effectLst/>
                <a:uLnTx/>
                <a:uFillTx/>
                <a:ea typeface="+mn-ea"/>
                <a:cs typeface="Arial" pitchFamily="34" charset="0"/>
              </a:rPr>
              <a:t>RFP Screening Checklist </a:t>
            </a:r>
            <a:r>
              <a:rPr kumimoji="0" lang="en-US" sz="1600" b="0" i="0" u="none" strike="noStrike" kern="1200" cap="none" spc="0" normalizeH="0" baseline="0" noProof="0" dirty="0">
                <a:ln>
                  <a:noFill/>
                </a:ln>
                <a:solidFill>
                  <a:srgbClr val="FFFFFF"/>
                </a:solidFill>
                <a:effectLst/>
                <a:uLnTx/>
                <a:uFillTx/>
                <a:ea typeface="+mn-ea"/>
                <a:cs typeface="+mn-cs"/>
                <a:hlinkClick r:id="rId3"/>
              </a:rPr>
              <a:t>Architectural, Engineering and Surveying Consultants (state.tx.us)</a:t>
            </a:r>
            <a:r>
              <a:rPr kumimoji="0" lang="en-US" sz="1600" b="0" i="0" u="none" strike="noStrike" kern="1200" cap="none" spc="0" normalizeH="0" baseline="0" noProof="0" dirty="0">
                <a:ln>
                  <a:noFill/>
                </a:ln>
                <a:solidFill>
                  <a:srgbClr val="000000"/>
                </a:solidFill>
                <a:effectLst/>
                <a:uLnTx/>
                <a:uFillTx/>
                <a:ea typeface="+mn-ea"/>
                <a:cs typeface="Arial" pitchFamily="34" charset="0"/>
              </a:rPr>
              <a:t> </a:t>
            </a:r>
          </a:p>
          <a:p>
            <a:pPr marL="600075" marR="0" lvl="1" indent="-257175" algn="l" defTabSz="914400" rtl="0" eaLnBrk="1" fontAlgn="auto" latinLnBrk="0" hangingPunct="1">
              <a:lnSpc>
                <a:spcPct val="100000"/>
              </a:lnSpc>
              <a:spcBef>
                <a:spcPts val="450"/>
              </a:spcBef>
              <a:spcAft>
                <a:spcPts val="0"/>
              </a:spcAft>
              <a:buClr>
                <a:srgbClr val="3869A2"/>
              </a:buClr>
              <a:buSzTx/>
              <a:buFont typeface="Wingdings" panose="05000000000000000000" pitchFamily="2" charset="2"/>
              <a:buChar char="Ø"/>
              <a:tabLst/>
              <a:defRPr/>
            </a:pPr>
            <a:r>
              <a:rPr kumimoji="0" lang="en-US" sz="1600" b="0" i="0" u="none" strike="noStrike" kern="1200" cap="none" spc="0" normalizeH="0" baseline="0" noProof="0" dirty="0">
                <a:ln>
                  <a:noFill/>
                </a:ln>
                <a:solidFill>
                  <a:srgbClr val="000000"/>
                </a:solidFill>
                <a:effectLst/>
                <a:uLnTx/>
                <a:uFillTx/>
                <a:ea typeface="+mn-ea"/>
                <a:cs typeface="Arial" pitchFamily="34" charset="0"/>
              </a:rPr>
              <a:t>All prime and subs providing engineering and design-related services must be Administratively Qualified (AQ); or be determined eligible by TxDOT’s PEPS Division, Business Operations Center - Administrative Qualification Group to use the federal safe harbor rate, by the RFP deadline specified in this solicitation.</a:t>
            </a:r>
          </a:p>
          <a:p>
            <a:pPr marL="600075" marR="0" lvl="1" indent="-257175" algn="l" defTabSz="914400" rtl="0" eaLnBrk="1" fontAlgn="auto" latinLnBrk="0" hangingPunct="1">
              <a:lnSpc>
                <a:spcPct val="100000"/>
              </a:lnSpc>
              <a:spcBef>
                <a:spcPts val="450"/>
              </a:spcBef>
              <a:spcAft>
                <a:spcPts val="0"/>
              </a:spcAft>
              <a:buClr>
                <a:srgbClr val="3869A2"/>
              </a:buClr>
              <a:buSzTx/>
              <a:buFont typeface="Wingdings" panose="05000000000000000000" pitchFamily="2" charset="2"/>
              <a:buChar char="Ø"/>
              <a:tabLst/>
              <a:defRPr/>
            </a:pPr>
            <a:r>
              <a:rPr kumimoji="0" lang="en-US" sz="1600" b="0" i="0" u="none" strike="noStrike" kern="1200" cap="none" spc="0" normalizeH="0" baseline="0" noProof="0" dirty="0">
                <a:ln>
                  <a:noFill/>
                </a:ln>
                <a:solidFill>
                  <a:srgbClr val="000000"/>
                </a:solidFill>
                <a:effectLst/>
                <a:uLnTx/>
                <a:uFillTx/>
                <a:ea typeface="+mn-ea"/>
                <a:cs typeface="Arial" pitchFamily="34" charset="0"/>
              </a:rPr>
              <a:t>Primes can look up subs on the TxDOT.gov website to check on AQ status. </a:t>
            </a:r>
            <a:r>
              <a:rPr kumimoji="0" lang="en-US" sz="1600" b="0" i="0" u="none" strike="noStrike" kern="1200" cap="none" spc="0" normalizeH="0" baseline="0" noProof="0" dirty="0">
                <a:ln>
                  <a:noFill/>
                </a:ln>
                <a:solidFill>
                  <a:srgbClr val="FFFFFF"/>
                </a:solidFill>
                <a:effectLst/>
                <a:uLnTx/>
                <a:uFillTx/>
                <a:ea typeface="+mn-ea"/>
                <a:cs typeface="+mn-cs"/>
                <a:hlinkClick r:id="rId4"/>
              </a:rPr>
              <a:t>Firms Eligible to Do Business with TxDOT</a:t>
            </a:r>
            <a:endParaRPr kumimoji="0" lang="en-US" sz="1600" b="0" i="0" u="none" strike="noStrike" kern="1200" cap="none" spc="0" normalizeH="0" baseline="0" noProof="0" dirty="0">
              <a:ln>
                <a:noFill/>
              </a:ln>
              <a:solidFill>
                <a:srgbClr val="000000"/>
              </a:solidFill>
              <a:effectLst/>
              <a:uLnTx/>
              <a:uFillTx/>
              <a:ea typeface="+mn-ea"/>
              <a:cs typeface="Arial" pitchFamily="34" charset="0"/>
            </a:endParaRPr>
          </a:p>
          <a:p>
            <a:pPr marL="285750" marR="0" lvl="0" indent="-285750" algn="l" defTabSz="914400" rtl="0" eaLnBrk="1" fontAlgn="auto" latinLnBrk="0" hangingPunct="1">
              <a:lnSpc>
                <a:spcPct val="100000"/>
              </a:lnSpc>
              <a:spcBef>
                <a:spcPts val="450"/>
              </a:spcBef>
              <a:spcAft>
                <a:spcPts val="0"/>
              </a:spcAft>
              <a:buClr>
                <a:srgbClr val="3869A2"/>
              </a:buClr>
              <a:buSzTx/>
              <a:buFont typeface="Wingdings" panose="05000000000000000000" pitchFamily="2" charset="2"/>
              <a:buChar char="§"/>
              <a:tabLst/>
              <a:defRPr/>
            </a:pPr>
            <a:r>
              <a:rPr kumimoji="0" lang="en-US" sz="1600" b="1" i="0" u="none" strike="noStrike" kern="1200" cap="none" spc="0" normalizeH="0" baseline="0" noProof="0" dirty="0">
                <a:ln>
                  <a:noFill/>
                </a:ln>
                <a:solidFill>
                  <a:srgbClr val="000000"/>
                </a:solidFill>
                <a:effectLst/>
                <a:uLnTx/>
                <a:uFillTx/>
                <a:ea typeface="+mn-ea"/>
                <a:cs typeface="Arial" pitchFamily="34" charset="0"/>
              </a:rPr>
              <a:t>Proposal Evaluation</a:t>
            </a:r>
          </a:p>
          <a:p>
            <a:pPr marL="600075" marR="0" lvl="1" indent="-257175" algn="l" defTabSz="914400" rtl="0" eaLnBrk="1" fontAlgn="auto" latinLnBrk="0" hangingPunct="1">
              <a:lnSpc>
                <a:spcPct val="100000"/>
              </a:lnSpc>
              <a:spcBef>
                <a:spcPts val="450"/>
              </a:spcBef>
              <a:spcAft>
                <a:spcPts val="0"/>
              </a:spcAft>
              <a:buClr>
                <a:srgbClr val="3869A2"/>
              </a:buClr>
              <a:buSzTx/>
              <a:buFont typeface="Wingdings" panose="05000000000000000000" pitchFamily="2" charset="2"/>
              <a:buChar char="Ø"/>
              <a:tabLst/>
              <a:defRPr/>
            </a:pPr>
            <a:r>
              <a:rPr kumimoji="0" lang="en-US" sz="1600" b="0" i="0" u="none" strike="noStrike" kern="1200" cap="none" spc="0" normalizeH="0" baseline="0" noProof="0" dirty="0">
                <a:ln>
                  <a:noFill/>
                </a:ln>
                <a:solidFill>
                  <a:srgbClr val="000000"/>
                </a:solidFill>
                <a:effectLst/>
                <a:uLnTx/>
                <a:uFillTx/>
                <a:ea typeface="+mn-ea"/>
                <a:cs typeface="Arial" pitchFamily="34" charset="0"/>
              </a:rPr>
              <a:t>Short list based on proposal scores</a:t>
            </a:r>
            <a:endParaRPr lang="en-US" sz="1600" dirty="0"/>
          </a:p>
        </p:txBody>
      </p:sp>
    </p:spTree>
    <p:extLst>
      <p:ext uri="{BB962C8B-B14F-4D97-AF65-F5344CB8AC3E}">
        <p14:creationId xmlns:p14="http://schemas.microsoft.com/office/powerpoint/2010/main" val="26797447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0EB6C-6D8F-A9B7-A294-17362D6AB77E}"/>
              </a:ext>
            </a:extLst>
          </p:cNvPr>
          <p:cNvSpPr>
            <a:spLocks noGrp="1"/>
          </p:cNvSpPr>
          <p:nvPr>
            <p:ph type="title"/>
          </p:nvPr>
        </p:nvSpPr>
        <p:spPr/>
        <p:txBody>
          <a:bodyPr>
            <a:normAutofit fontScale="90000"/>
          </a:bodyPr>
          <a:lstStyle/>
          <a:p>
            <a:r>
              <a:rPr lang="en-US" dirty="0"/>
              <a:t>Procurement Process: Interview, Negotiate and Execute</a:t>
            </a:r>
          </a:p>
        </p:txBody>
      </p:sp>
      <p:sp>
        <p:nvSpPr>
          <p:cNvPr id="3" name="Content Placeholder 2">
            <a:extLst>
              <a:ext uri="{FF2B5EF4-FFF2-40B4-BE49-F238E27FC236}">
                <a16:creationId xmlns:a16="http://schemas.microsoft.com/office/drawing/2014/main" id="{C00CC329-869A-654B-4190-269BE320A582}"/>
              </a:ext>
            </a:extLst>
          </p:cNvPr>
          <p:cNvSpPr>
            <a:spLocks noGrp="1"/>
          </p:cNvSpPr>
          <p:nvPr>
            <p:ph idx="1"/>
          </p:nvPr>
        </p:nvSpPr>
        <p:spPr>
          <a:xfrm>
            <a:off x="457200" y="1272209"/>
            <a:ext cx="8084372" cy="3190064"/>
          </a:xfrm>
        </p:spPr>
        <p:txBody>
          <a:bodyPr>
            <a:normAutofit lnSpcReduction="10000"/>
          </a:bodyPr>
          <a:lstStyle/>
          <a:p>
            <a:pPr marL="257175" marR="0" lvl="0" indent="-257175" algn="l" defTabSz="914400" rtl="0" eaLnBrk="1" fontAlgn="auto" latinLnBrk="0" hangingPunct="1">
              <a:lnSpc>
                <a:spcPct val="100000"/>
              </a:lnSpc>
              <a:spcBef>
                <a:spcPts val="450"/>
              </a:spcBef>
              <a:spcAft>
                <a:spcPts val="0"/>
              </a:spcAft>
              <a:buClr>
                <a:srgbClr val="3869A2"/>
              </a:buClr>
              <a:buSzTx/>
              <a:buFont typeface="Wingdings" panose="05000000000000000000" pitchFamily="2" charset="2"/>
              <a:buChar char="§"/>
              <a:tabLst/>
              <a:defRPr/>
            </a:pPr>
            <a:r>
              <a:rPr kumimoji="0" lang="en-US" sz="1600" b="1" i="0" u="none" strike="noStrike" kern="1200" cap="none" spc="0" normalizeH="0" baseline="0" noProof="0" dirty="0">
                <a:ln>
                  <a:noFill/>
                </a:ln>
                <a:solidFill>
                  <a:srgbClr val="000000"/>
                </a:solidFill>
                <a:effectLst/>
                <a:uLnTx/>
                <a:uFillTx/>
                <a:ea typeface="+mn-ea"/>
                <a:cs typeface="Arial" pitchFamily="34" charset="0"/>
              </a:rPr>
              <a:t>Interview</a:t>
            </a:r>
          </a:p>
          <a:p>
            <a:pPr marL="600075" marR="0" lvl="1" indent="-257175" algn="l" defTabSz="914400" rtl="0" eaLnBrk="1" fontAlgn="auto" latinLnBrk="0" hangingPunct="1">
              <a:lnSpc>
                <a:spcPct val="100000"/>
              </a:lnSpc>
              <a:spcBef>
                <a:spcPts val="450"/>
              </a:spcBef>
              <a:spcAft>
                <a:spcPts val="0"/>
              </a:spcAft>
              <a:buClr>
                <a:srgbClr val="3869A2"/>
              </a:buClr>
              <a:buSzTx/>
              <a:buFont typeface="Wingdings" panose="05000000000000000000" pitchFamily="2" charset="2"/>
              <a:buChar char="Ø"/>
              <a:tabLst/>
              <a:defRPr/>
            </a:pPr>
            <a:r>
              <a:rPr lang="en-US" sz="1600" dirty="0">
                <a:solidFill>
                  <a:srgbClr val="000000"/>
                </a:solidFill>
                <a:cs typeface="Arial" pitchFamily="34" charset="0"/>
              </a:rPr>
              <a:t>Shortlisted firms will receive the Interview Contract Guide (ICG) that outlines the process, presentation topics, and scoring criteria.</a:t>
            </a:r>
          </a:p>
          <a:p>
            <a:pPr marL="600075" marR="0" lvl="1" indent="-257175" algn="l" defTabSz="914400" rtl="0" eaLnBrk="1" fontAlgn="auto" latinLnBrk="0" hangingPunct="1">
              <a:lnSpc>
                <a:spcPct val="100000"/>
              </a:lnSpc>
              <a:spcBef>
                <a:spcPts val="450"/>
              </a:spcBef>
              <a:spcAft>
                <a:spcPts val="0"/>
              </a:spcAft>
              <a:buClr>
                <a:srgbClr val="3869A2"/>
              </a:buClr>
              <a:buSzTx/>
              <a:buFont typeface="Wingdings" panose="05000000000000000000" pitchFamily="2" charset="2"/>
              <a:buChar char="Ø"/>
              <a:tabLst/>
              <a:defRPr/>
            </a:pPr>
            <a:r>
              <a:rPr kumimoji="0" lang="en-US" sz="1600" b="0" i="0" u="none" strike="noStrike" kern="1200" cap="none" spc="0" normalizeH="0" baseline="0" noProof="0" dirty="0">
                <a:ln>
                  <a:noFill/>
                </a:ln>
                <a:solidFill>
                  <a:srgbClr val="000000"/>
                </a:solidFill>
                <a:effectLst/>
                <a:uLnTx/>
                <a:uFillTx/>
                <a:ea typeface="+mn-ea"/>
                <a:cs typeface="Arial" pitchFamily="34" charset="0"/>
              </a:rPr>
              <a:t>Interviews will consist of Provider presentations, and follow-up questions and answer session.</a:t>
            </a:r>
          </a:p>
          <a:p>
            <a:pPr marL="600075" marR="0" lvl="1" indent="-257175" algn="l" defTabSz="914400" rtl="0" eaLnBrk="1" fontAlgn="auto" latinLnBrk="0" hangingPunct="1">
              <a:lnSpc>
                <a:spcPct val="100000"/>
              </a:lnSpc>
              <a:spcBef>
                <a:spcPts val="450"/>
              </a:spcBef>
              <a:spcAft>
                <a:spcPts val="0"/>
              </a:spcAft>
              <a:buClr>
                <a:srgbClr val="3869A2"/>
              </a:buClr>
              <a:buSzTx/>
              <a:buFont typeface="Wingdings" panose="05000000000000000000" pitchFamily="2" charset="2"/>
              <a:buChar char="Ø"/>
              <a:tabLst/>
              <a:defRPr/>
            </a:pPr>
            <a:r>
              <a:rPr lang="en-US" sz="1600" dirty="0">
                <a:solidFill>
                  <a:srgbClr val="000000"/>
                </a:solidFill>
                <a:cs typeface="Arial" pitchFamily="34" charset="0"/>
              </a:rPr>
              <a:t>Selection based on interview scores.</a:t>
            </a:r>
            <a:endParaRPr kumimoji="0" lang="en-US" sz="1600" b="0" i="0" u="none" strike="noStrike" kern="1200" cap="none" spc="0" normalizeH="0" baseline="0" noProof="0" dirty="0">
              <a:ln>
                <a:noFill/>
              </a:ln>
              <a:solidFill>
                <a:srgbClr val="000000"/>
              </a:solidFill>
              <a:effectLst/>
              <a:uLnTx/>
              <a:uFillTx/>
              <a:ea typeface="+mn-ea"/>
              <a:cs typeface="Arial" pitchFamily="34" charset="0"/>
            </a:endParaRPr>
          </a:p>
          <a:p>
            <a:pPr marL="257175" marR="0" lvl="0" indent="-257175" algn="l" defTabSz="914400" rtl="0" eaLnBrk="1" fontAlgn="auto" latinLnBrk="0" hangingPunct="1">
              <a:lnSpc>
                <a:spcPct val="100000"/>
              </a:lnSpc>
              <a:spcBef>
                <a:spcPts val="450"/>
              </a:spcBef>
              <a:spcAft>
                <a:spcPts val="0"/>
              </a:spcAft>
              <a:buClr>
                <a:srgbClr val="3869A2"/>
              </a:buClr>
              <a:buSzTx/>
              <a:buFont typeface="Wingdings" panose="05000000000000000000" pitchFamily="2" charset="2"/>
              <a:buChar char="§"/>
              <a:tabLst/>
              <a:defRPr/>
            </a:pPr>
            <a:r>
              <a:rPr kumimoji="0" lang="en-US" sz="1600" b="1" i="0" u="none" strike="noStrike" kern="1200" cap="none" spc="0" normalizeH="0" baseline="0" noProof="0" dirty="0">
                <a:ln>
                  <a:noFill/>
                </a:ln>
                <a:solidFill>
                  <a:srgbClr val="000000"/>
                </a:solidFill>
                <a:effectLst/>
                <a:uLnTx/>
                <a:uFillTx/>
                <a:ea typeface="+mn-ea"/>
                <a:cs typeface="Arial" pitchFamily="34" charset="0"/>
              </a:rPr>
              <a:t>Negotiations</a:t>
            </a:r>
          </a:p>
          <a:p>
            <a:pPr marL="600075" marR="0" lvl="1" indent="-257175" algn="l" defTabSz="914400" rtl="0" eaLnBrk="1" fontAlgn="auto" latinLnBrk="0" hangingPunct="1">
              <a:lnSpc>
                <a:spcPct val="100000"/>
              </a:lnSpc>
              <a:spcBef>
                <a:spcPts val="450"/>
              </a:spcBef>
              <a:spcAft>
                <a:spcPts val="0"/>
              </a:spcAft>
              <a:buClr>
                <a:srgbClr val="3869A2"/>
              </a:buClr>
              <a:buSzTx/>
              <a:buFont typeface="Wingdings" panose="05000000000000000000" pitchFamily="2" charset="2"/>
              <a:buChar char="Ø"/>
              <a:tabLst/>
              <a:defRPr/>
            </a:pPr>
            <a:r>
              <a:rPr kumimoji="0" lang="en-US" sz="1600" b="0" i="0" u="none" strike="noStrike" kern="1200" cap="none" spc="0" normalizeH="0" baseline="0" noProof="0" dirty="0">
                <a:ln>
                  <a:noFill/>
                </a:ln>
                <a:solidFill>
                  <a:srgbClr val="000000"/>
                </a:solidFill>
                <a:effectLst/>
                <a:uLnTx/>
                <a:uFillTx/>
                <a:ea typeface="+mn-ea"/>
                <a:cs typeface="Arial" pitchFamily="34" charset="0"/>
              </a:rPr>
              <a:t>Labor Classifications, Hourly Labor Rates, Unit Cost, ODE</a:t>
            </a:r>
          </a:p>
          <a:p>
            <a:pPr marL="600075" marR="0" lvl="1" indent="-257175" algn="l" defTabSz="914400" rtl="0" eaLnBrk="1" fontAlgn="auto" latinLnBrk="0" hangingPunct="1">
              <a:lnSpc>
                <a:spcPct val="100000"/>
              </a:lnSpc>
              <a:spcBef>
                <a:spcPts val="450"/>
              </a:spcBef>
              <a:spcAft>
                <a:spcPts val="0"/>
              </a:spcAft>
              <a:buClr>
                <a:srgbClr val="3869A2"/>
              </a:buClr>
              <a:buSzTx/>
              <a:buFont typeface="Wingdings" panose="05000000000000000000" pitchFamily="2" charset="2"/>
              <a:buChar char="Ø"/>
              <a:tabLst/>
              <a:defRPr/>
            </a:pPr>
            <a:r>
              <a:rPr lang="en-US" sz="1600" dirty="0">
                <a:solidFill>
                  <a:srgbClr val="000000"/>
                </a:solidFill>
                <a:cs typeface="Arial" pitchFamily="34" charset="0"/>
              </a:rPr>
              <a:t>Level of Effort</a:t>
            </a:r>
            <a:endParaRPr kumimoji="0" lang="en-US" sz="1600" b="0" i="0" u="none" strike="noStrike" kern="1200" cap="none" spc="0" normalizeH="0" baseline="0" noProof="0" dirty="0">
              <a:ln>
                <a:noFill/>
              </a:ln>
              <a:solidFill>
                <a:srgbClr val="000000"/>
              </a:solidFill>
              <a:effectLst/>
              <a:uLnTx/>
              <a:uFillTx/>
              <a:ea typeface="+mn-ea"/>
              <a:cs typeface="Arial" pitchFamily="34" charset="0"/>
            </a:endParaRPr>
          </a:p>
          <a:p>
            <a:pPr marL="600075" marR="0" lvl="1" indent="-257175" algn="l" defTabSz="914400" rtl="0" eaLnBrk="1" fontAlgn="auto" latinLnBrk="0" hangingPunct="1">
              <a:lnSpc>
                <a:spcPct val="100000"/>
              </a:lnSpc>
              <a:spcBef>
                <a:spcPts val="450"/>
              </a:spcBef>
              <a:spcAft>
                <a:spcPts val="0"/>
              </a:spcAft>
              <a:buClr>
                <a:srgbClr val="3869A2"/>
              </a:buClr>
              <a:buSzTx/>
              <a:buFont typeface="Wingdings" panose="05000000000000000000" pitchFamily="2" charset="2"/>
              <a:buChar char="Ø"/>
              <a:tabLst/>
              <a:defRPr/>
            </a:pPr>
            <a:r>
              <a:rPr lang="en-US" sz="1600" dirty="0">
                <a:solidFill>
                  <a:srgbClr val="000000"/>
                </a:solidFill>
                <a:cs typeface="Arial" pitchFamily="34" charset="0"/>
              </a:rPr>
              <a:t>Negotiate Scope, budget, and work schedule</a:t>
            </a:r>
            <a:endParaRPr kumimoji="0" lang="en-US" sz="1600" b="0" i="0" u="none" strike="noStrike" kern="1200" cap="none" spc="0" normalizeH="0" baseline="0" noProof="0" dirty="0">
              <a:ln>
                <a:noFill/>
              </a:ln>
              <a:solidFill>
                <a:srgbClr val="000000"/>
              </a:solidFill>
              <a:effectLst/>
              <a:uLnTx/>
              <a:uFillTx/>
              <a:ea typeface="+mn-ea"/>
              <a:cs typeface="Arial" pitchFamily="34" charset="0"/>
            </a:endParaRPr>
          </a:p>
          <a:p>
            <a:pPr marL="257175" marR="0" lvl="0" indent="-257175" algn="l" defTabSz="914400" rtl="0" eaLnBrk="1" fontAlgn="auto" latinLnBrk="0" hangingPunct="1">
              <a:lnSpc>
                <a:spcPct val="100000"/>
              </a:lnSpc>
              <a:spcBef>
                <a:spcPts val="450"/>
              </a:spcBef>
              <a:spcAft>
                <a:spcPts val="0"/>
              </a:spcAft>
              <a:buClr>
                <a:srgbClr val="3869A2"/>
              </a:buClr>
              <a:buSzTx/>
              <a:buFont typeface="Wingdings" panose="05000000000000000000" pitchFamily="2" charset="2"/>
              <a:buChar char="§"/>
              <a:tabLst/>
              <a:defRPr/>
            </a:pPr>
            <a:r>
              <a:rPr kumimoji="0" lang="en-US" sz="1600" b="1" i="0" u="none" strike="noStrike" kern="1200" cap="none" spc="0" normalizeH="0" baseline="0" noProof="0" dirty="0">
                <a:ln>
                  <a:noFill/>
                </a:ln>
                <a:solidFill>
                  <a:srgbClr val="000000"/>
                </a:solidFill>
                <a:effectLst/>
                <a:uLnTx/>
                <a:uFillTx/>
                <a:ea typeface="+mn-ea"/>
                <a:cs typeface="Arial" pitchFamily="34" charset="0"/>
              </a:rPr>
              <a:t>Execute Contract</a:t>
            </a:r>
          </a:p>
          <a:p>
            <a:pPr marL="0" indent="0">
              <a:lnSpc>
                <a:spcPct val="150000"/>
              </a:lnSpc>
              <a:spcBef>
                <a:spcPts val="0"/>
              </a:spcBef>
              <a:spcAft>
                <a:spcPts val="1000"/>
              </a:spcAft>
              <a:buNone/>
            </a:pPr>
            <a:endParaRPr lang="en-US" dirty="0"/>
          </a:p>
        </p:txBody>
      </p:sp>
    </p:spTree>
    <p:extLst>
      <p:ext uri="{BB962C8B-B14F-4D97-AF65-F5344CB8AC3E}">
        <p14:creationId xmlns:p14="http://schemas.microsoft.com/office/powerpoint/2010/main" val="18167964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0EB6C-6D8F-A9B7-A294-17362D6AB77E}"/>
              </a:ext>
            </a:extLst>
          </p:cNvPr>
          <p:cNvSpPr>
            <a:spLocks noGrp="1"/>
          </p:cNvSpPr>
          <p:nvPr>
            <p:ph type="title"/>
          </p:nvPr>
        </p:nvSpPr>
        <p:spPr/>
        <p:txBody>
          <a:bodyPr>
            <a:normAutofit fontScale="90000"/>
          </a:bodyPr>
          <a:lstStyle/>
          <a:p>
            <a:r>
              <a:rPr lang="en-US" dirty="0"/>
              <a:t>Procurement Process: RFP Requirements</a:t>
            </a:r>
          </a:p>
        </p:txBody>
      </p:sp>
      <p:sp>
        <p:nvSpPr>
          <p:cNvPr id="4" name="AutoShape 8">
            <a:extLst>
              <a:ext uri="{FF2B5EF4-FFF2-40B4-BE49-F238E27FC236}">
                <a16:creationId xmlns:a16="http://schemas.microsoft.com/office/drawing/2014/main" id="{5FA6416A-FC52-4434-EC53-CEA42E5D345E}"/>
              </a:ext>
            </a:extLst>
          </p:cNvPr>
          <p:cNvSpPr>
            <a:spLocks noGrp="1" noChangeArrowheads="1"/>
          </p:cNvSpPr>
          <p:nvPr>
            <p:ph idx="1"/>
            <p:custDataLst>
              <p:tags r:id="rId1"/>
            </p:custDataLst>
          </p:nvPr>
        </p:nvSpPr>
        <p:spPr bwMode="gray">
          <a:xfrm>
            <a:off x="457201" y="1271588"/>
            <a:ext cx="2906920" cy="2670684"/>
          </a:xfrm>
          <a:prstGeom prst="rect">
            <a:avLst/>
          </a:prstGeom>
          <a:solidFill>
            <a:schemeClr val="bg1"/>
          </a:solidFill>
          <a:ln w="19050">
            <a:solidFill>
              <a:schemeClr val="accent1"/>
            </a:solidFill>
          </a:ln>
          <a:effectLst/>
        </p:spPr>
        <p:txBody>
          <a:bodyPr lIns="54847" tIns="54847" rIns="54847" bIns="54847">
            <a:noAutofit/>
          </a:bodyPr>
          <a:lstStyle/>
          <a:p>
            <a:pPr marL="146447" marR="0" lvl="2" indent="0" algn="l" defTabSz="914400" rtl="0" eaLnBrk="1" fontAlgn="auto" latinLnBrk="0" hangingPunct="1">
              <a:lnSpc>
                <a:spcPct val="100000"/>
              </a:lnSpc>
              <a:spcBef>
                <a:spcPct val="50000"/>
              </a:spcBef>
              <a:spcAft>
                <a:spcPts val="0"/>
              </a:spcAft>
              <a:buClr>
                <a:srgbClr val="042A45"/>
              </a:buClr>
              <a:buSzTx/>
              <a:buFontTx/>
              <a:buNone/>
              <a:tabLst/>
              <a:defRPr/>
            </a:pPr>
            <a:r>
              <a:rPr kumimoji="0" lang="en-US" sz="1600" b="0" i="0" u="none" strike="noStrike" kern="1200" cap="none" spc="0" normalizeH="0" baseline="0" noProof="0" dirty="0">
                <a:ln>
                  <a:noFill/>
                </a:ln>
                <a:solidFill>
                  <a:srgbClr val="000000"/>
                </a:solidFill>
                <a:effectLst/>
                <a:uLnTx/>
                <a:uFillTx/>
                <a:ea typeface="+mn-ea"/>
                <a:cs typeface="+mn-cs"/>
              </a:rPr>
              <a:t>Project Team Composition (PTC) Form (Parts 1, 2, and 3) must include:</a:t>
            </a:r>
          </a:p>
          <a:p>
            <a:pPr marL="432197" lvl="2" indent="-285750" defTabSz="914400">
              <a:lnSpc>
                <a:spcPct val="100000"/>
              </a:lnSpc>
              <a:spcBef>
                <a:spcPct val="50000"/>
              </a:spcBef>
              <a:spcAft>
                <a:spcPts val="0"/>
              </a:spcAft>
              <a:buClr>
                <a:srgbClr val="042A45"/>
              </a:buClr>
              <a:defRPr/>
            </a:pPr>
            <a:r>
              <a:rPr kumimoji="0" lang="en-US" sz="1600" b="0" i="0" u="none" strike="noStrike" kern="1200" cap="none" spc="0" normalizeH="0" baseline="0" noProof="0" dirty="0">
                <a:ln>
                  <a:noFill/>
                </a:ln>
                <a:solidFill>
                  <a:srgbClr val="000000"/>
                </a:solidFill>
                <a:effectLst/>
                <a:uLnTx/>
                <a:uFillTx/>
                <a:ea typeface="+mn-ea"/>
                <a:cs typeface="+mn-cs"/>
              </a:rPr>
              <a:t>Task Leads for standard work categories</a:t>
            </a:r>
          </a:p>
          <a:p>
            <a:pPr marL="432197" lvl="2" indent="-285750" defTabSz="914400">
              <a:lnSpc>
                <a:spcPct val="100000"/>
              </a:lnSpc>
              <a:spcBef>
                <a:spcPct val="50000"/>
              </a:spcBef>
              <a:spcAft>
                <a:spcPts val="0"/>
              </a:spcAft>
              <a:buClr>
                <a:srgbClr val="042A45"/>
              </a:buClr>
              <a:defRPr/>
            </a:pPr>
            <a:r>
              <a:rPr kumimoji="0" lang="en-US" sz="1600" b="0" i="0" u="none" strike="noStrike" kern="1200" cap="none" spc="0" normalizeH="0" baseline="0" noProof="0" dirty="0">
                <a:ln>
                  <a:noFill/>
                </a:ln>
                <a:solidFill>
                  <a:srgbClr val="000000"/>
                </a:solidFill>
                <a:effectLst/>
                <a:uLnTx/>
                <a:uFillTx/>
                <a:ea typeface="+mn-ea"/>
                <a:cs typeface="+mn-cs"/>
              </a:rPr>
              <a:t>DBE firms</a:t>
            </a:r>
          </a:p>
          <a:p>
            <a:pPr marL="432197" lvl="2" indent="-285750" defTabSz="914400">
              <a:lnSpc>
                <a:spcPct val="100000"/>
              </a:lnSpc>
              <a:spcBef>
                <a:spcPct val="50000"/>
              </a:spcBef>
              <a:spcAft>
                <a:spcPts val="0"/>
              </a:spcAft>
              <a:buClr>
                <a:srgbClr val="042A45"/>
              </a:buClr>
              <a:defRPr/>
            </a:pPr>
            <a:r>
              <a:rPr kumimoji="0" lang="en-US" sz="1600" b="0" i="0" u="none" strike="noStrike" kern="1200" cap="none" spc="0" normalizeH="0" baseline="0" noProof="0" dirty="0">
                <a:ln>
                  <a:noFill/>
                </a:ln>
                <a:solidFill>
                  <a:srgbClr val="000000"/>
                </a:solidFill>
                <a:effectLst/>
                <a:uLnTx/>
                <a:uFillTx/>
                <a:ea typeface="+mn-ea"/>
                <a:cs typeface="+mn-cs"/>
              </a:rPr>
              <a:t>Percentages of work</a:t>
            </a:r>
          </a:p>
          <a:p>
            <a:endParaRPr lang="en-US" dirty="0"/>
          </a:p>
        </p:txBody>
      </p:sp>
      <p:sp>
        <p:nvSpPr>
          <p:cNvPr id="5" name="AutoShape 8">
            <a:extLst>
              <a:ext uri="{FF2B5EF4-FFF2-40B4-BE49-F238E27FC236}">
                <a16:creationId xmlns:a16="http://schemas.microsoft.com/office/drawing/2014/main" id="{11F84D4C-3007-F3A8-A3BC-81FC62A74CC8}"/>
              </a:ext>
            </a:extLst>
          </p:cNvPr>
          <p:cNvSpPr>
            <a:spLocks noChangeArrowheads="1"/>
          </p:cNvSpPr>
          <p:nvPr>
            <p:custDataLst>
              <p:tags r:id="rId2"/>
            </p:custDataLst>
          </p:nvPr>
        </p:nvSpPr>
        <p:spPr bwMode="gray">
          <a:xfrm>
            <a:off x="3385862" y="1271587"/>
            <a:ext cx="5288495" cy="2670684"/>
          </a:xfrm>
          <a:prstGeom prst="rect">
            <a:avLst/>
          </a:prstGeom>
          <a:solidFill>
            <a:schemeClr val="bg1"/>
          </a:solidFill>
          <a:ln w="19050">
            <a:solidFill>
              <a:srgbClr val="0A1B2B"/>
            </a:solidFill>
          </a:ln>
          <a:effectLst/>
        </p:spPr>
        <p:txBody>
          <a:bodyPr lIns="54847" tIns="54847" rIns="54847" bIns="54847">
            <a:noAutofit/>
          </a:bodyPr>
          <a:lstStyle/>
          <a:p>
            <a:pPr marL="1190" marR="0" lvl="1" indent="0" defTabSz="914400" rtl="0" eaLnBrk="1" fontAlgn="auto" latinLnBrk="0" hangingPunct="1">
              <a:lnSpc>
                <a:spcPct val="100000"/>
              </a:lnSpc>
              <a:spcBef>
                <a:spcPts val="450"/>
              </a:spcBef>
              <a:spcAft>
                <a:spcPts val="0"/>
              </a:spcAft>
              <a:buClrTx/>
              <a:buSzTx/>
              <a:buFontTx/>
              <a:buNone/>
              <a:tabLst/>
              <a:defRPr/>
            </a:pPr>
            <a:r>
              <a:rPr kumimoji="0" lang="en-US" sz="1600" b="1" i="0" u="none" strike="noStrike" kern="1200" cap="none" spc="0" normalizeH="0" baseline="0" noProof="0" dirty="0">
                <a:ln>
                  <a:noFill/>
                </a:ln>
                <a:solidFill>
                  <a:srgbClr val="042A43"/>
                </a:solidFill>
                <a:effectLst/>
                <a:uLnTx/>
                <a:uFillTx/>
                <a:ea typeface="+mn-ea"/>
                <a:cs typeface="+mn-cs"/>
              </a:rPr>
              <a:t>Examples of Standard Work Categories</a:t>
            </a:r>
          </a:p>
        </p:txBody>
      </p:sp>
      <p:cxnSp>
        <p:nvCxnSpPr>
          <p:cNvPr id="6" name="Straight Connector 5">
            <a:extLst>
              <a:ext uri="{FF2B5EF4-FFF2-40B4-BE49-F238E27FC236}">
                <a16:creationId xmlns:a16="http://schemas.microsoft.com/office/drawing/2014/main" id="{F8396017-A8D6-A8DD-C77F-2E9C3DD7A74E}"/>
              </a:ext>
              <a:ext uri="{C183D7F6-B498-43B3-948B-1728B52AA6E4}">
                <adec:decorative xmlns:adec="http://schemas.microsoft.com/office/drawing/2017/decorative" val="1"/>
              </a:ext>
            </a:extLst>
          </p:cNvPr>
          <p:cNvCxnSpPr>
            <a:cxnSpLocks/>
          </p:cNvCxnSpPr>
          <p:nvPr>
            <p:custDataLst>
              <p:tags r:id="rId3"/>
            </p:custDataLst>
          </p:nvPr>
        </p:nvCxnSpPr>
        <p:spPr bwMode="gray">
          <a:xfrm>
            <a:off x="3493698" y="1997837"/>
            <a:ext cx="4839419" cy="0"/>
          </a:xfrm>
          <a:prstGeom prst="line">
            <a:avLst/>
          </a:prstGeom>
          <a:ln w="19050">
            <a:solidFill>
              <a:schemeClr val="accent6"/>
            </a:solidFill>
            <a:prstDash val="sysDot"/>
          </a:ln>
        </p:spPr>
        <p:style>
          <a:lnRef idx="1">
            <a:schemeClr val="accent1"/>
          </a:lnRef>
          <a:fillRef idx="0">
            <a:schemeClr val="accent1"/>
          </a:fillRef>
          <a:effectRef idx="0">
            <a:schemeClr val="accent1"/>
          </a:effectRef>
          <a:fontRef idx="minor">
            <a:schemeClr val="tx1"/>
          </a:fontRef>
        </p:style>
      </p:cxnSp>
      <p:sp>
        <p:nvSpPr>
          <p:cNvPr id="7" name="Rectangle 3">
            <a:extLst>
              <a:ext uri="{FF2B5EF4-FFF2-40B4-BE49-F238E27FC236}">
                <a16:creationId xmlns:a16="http://schemas.microsoft.com/office/drawing/2014/main" id="{8BF690BE-D69B-5A56-A9E6-FCE43AE37DFA}"/>
              </a:ext>
            </a:extLst>
          </p:cNvPr>
          <p:cNvSpPr txBox="1">
            <a:spLocks/>
          </p:cNvSpPr>
          <p:nvPr>
            <p:custDataLst>
              <p:tags r:id="rId4"/>
            </p:custDataLst>
          </p:nvPr>
        </p:nvSpPr>
        <p:spPr bwMode="gray">
          <a:xfrm>
            <a:off x="3385862" y="1745139"/>
            <a:ext cx="5128409" cy="215444"/>
          </a:xfrm>
          <a:prstGeom prst="rect">
            <a:avLst/>
          </a:prstGeom>
        </p:spPr>
        <p:txBody>
          <a:bodyPr vert="horz" wrap="square" lIns="0" tIns="0" rIns="0" bIns="0" rtlCol="0">
            <a:spAutoFit/>
          </a:bodyPr>
          <a:lstStyle>
            <a:lvl1pPr marL="230188" lvl="0" indent="-230188">
              <a:spcBef>
                <a:spcPct val="20000"/>
              </a:spcBef>
              <a:buClr>
                <a:schemeClr val="accent1"/>
              </a:buClr>
              <a:buFont typeface="Wingdings" pitchFamily="2" charset="2"/>
              <a:buChar char="§"/>
            </a:lvl1pPr>
            <a:lvl2pPr marL="514350" lvl="1" indent="-230188">
              <a:spcBef>
                <a:spcPct val="20000"/>
              </a:spcBef>
              <a:buClr>
                <a:schemeClr val="accent1"/>
              </a:buClr>
              <a:buFont typeface="Arial" pitchFamily="34" charset="0"/>
              <a:buChar char="–"/>
              <a:defRPr sz="1600"/>
            </a:lvl2pPr>
            <a:lvl3pPr marL="742950" lvl="2" indent="-171450">
              <a:spcBef>
                <a:spcPct val="20000"/>
              </a:spcBef>
              <a:buClr>
                <a:schemeClr val="accent1"/>
              </a:buClr>
              <a:buFont typeface="Arial" pitchFamily="34" charset="0"/>
              <a:buChar char="•"/>
              <a:defRPr sz="1400"/>
            </a:lvl3pPr>
            <a:lvl4pPr marL="971550" lvl="3" indent="-228600">
              <a:spcBef>
                <a:spcPct val="20000"/>
              </a:spcBef>
              <a:buClr>
                <a:schemeClr val="accent1"/>
              </a:buClr>
              <a:buFont typeface="Arial" pitchFamily="34" charset="0"/>
              <a:buChar char="–"/>
              <a:defRPr sz="1400"/>
            </a:lvl4pPr>
            <a:lvl5pPr marL="1143000" lvl="4" indent="-171450">
              <a:spcBef>
                <a:spcPct val="20000"/>
              </a:spcBef>
              <a:buClr>
                <a:schemeClr val="accent1"/>
              </a:buClr>
              <a:buFont typeface="Arial" pitchFamily="34" charset="0"/>
              <a:buChar char="»"/>
              <a:defRPr sz="14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marL="0" indent="0" defTabSz="914400">
              <a:buClr>
                <a:srgbClr val="3869A2"/>
              </a:buClr>
              <a:buFont typeface="Wingdings" pitchFamily="2" charset="2"/>
              <a:buNone/>
            </a:pPr>
            <a:r>
              <a:rPr lang="en-US" sz="1350" b="1" dirty="0">
                <a:solidFill>
                  <a:srgbClr val="FF0000"/>
                </a:solidFill>
                <a:latin typeface="Arial"/>
              </a:rPr>
              <a:t> </a:t>
            </a:r>
            <a:r>
              <a:rPr lang="en-US" sz="1050" b="1" dirty="0">
                <a:solidFill>
                  <a:srgbClr val="FF0000"/>
                </a:solidFill>
                <a:latin typeface="Arial"/>
              </a:rPr>
              <a:t> </a:t>
            </a:r>
            <a:r>
              <a:rPr lang="en-US" sz="1400" b="1" dirty="0">
                <a:solidFill>
                  <a:schemeClr val="accent1"/>
                </a:solidFill>
              </a:rPr>
              <a:t>11.1.1  Roadway Construct. Manage. And Inspect. </a:t>
            </a:r>
            <a:r>
              <a:rPr lang="en-US" sz="1400" b="1" dirty="0">
                <a:solidFill>
                  <a:srgbClr val="FF0000"/>
                </a:solidFill>
              </a:rPr>
              <a:t>                 </a:t>
            </a:r>
            <a:r>
              <a:rPr lang="en-US" sz="1400" b="1" dirty="0">
                <a:solidFill>
                  <a:srgbClr val="FF0000"/>
                </a:solidFill>
                <a:latin typeface="Arial"/>
              </a:rPr>
              <a:t>               </a:t>
            </a:r>
          </a:p>
        </p:txBody>
      </p:sp>
      <p:cxnSp>
        <p:nvCxnSpPr>
          <p:cNvPr id="8" name="Straight Connector 7">
            <a:extLst>
              <a:ext uri="{FF2B5EF4-FFF2-40B4-BE49-F238E27FC236}">
                <a16:creationId xmlns:a16="http://schemas.microsoft.com/office/drawing/2014/main" id="{2E059F17-7047-A5C9-A509-4FEAF4FEA787}"/>
              </a:ext>
              <a:ext uri="{C183D7F6-B498-43B3-948B-1728B52AA6E4}">
                <adec:decorative xmlns:adec="http://schemas.microsoft.com/office/drawing/2017/decorative" val="1"/>
              </a:ext>
            </a:extLst>
          </p:cNvPr>
          <p:cNvCxnSpPr>
            <a:cxnSpLocks/>
          </p:cNvCxnSpPr>
          <p:nvPr>
            <p:custDataLst>
              <p:tags r:id="rId5"/>
            </p:custDataLst>
          </p:nvPr>
        </p:nvCxnSpPr>
        <p:spPr bwMode="gray">
          <a:xfrm>
            <a:off x="3493698" y="2284177"/>
            <a:ext cx="4839419" cy="0"/>
          </a:xfrm>
          <a:prstGeom prst="line">
            <a:avLst/>
          </a:prstGeom>
          <a:ln w="19050">
            <a:solidFill>
              <a:schemeClr val="accent6"/>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6A655106-7A2A-79F3-D71A-C27FC4294449}"/>
              </a:ext>
              <a:ext uri="{C183D7F6-B498-43B3-948B-1728B52AA6E4}">
                <adec:decorative xmlns:adec="http://schemas.microsoft.com/office/drawing/2017/decorative" val="1"/>
              </a:ext>
            </a:extLst>
          </p:cNvPr>
          <p:cNvCxnSpPr>
            <a:cxnSpLocks/>
          </p:cNvCxnSpPr>
          <p:nvPr>
            <p:custDataLst>
              <p:tags r:id="rId6"/>
            </p:custDataLst>
          </p:nvPr>
        </p:nvCxnSpPr>
        <p:spPr bwMode="gray">
          <a:xfrm>
            <a:off x="3493698" y="2574131"/>
            <a:ext cx="4839419" cy="0"/>
          </a:xfrm>
          <a:prstGeom prst="line">
            <a:avLst/>
          </a:prstGeom>
          <a:ln w="19050">
            <a:solidFill>
              <a:schemeClr val="accent6"/>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83F410A8-59A8-420A-29DD-9661B426A188}"/>
              </a:ext>
              <a:ext uri="{C183D7F6-B498-43B3-948B-1728B52AA6E4}">
                <adec:decorative xmlns:adec="http://schemas.microsoft.com/office/drawing/2017/decorative" val="1"/>
              </a:ext>
            </a:extLst>
          </p:cNvPr>
          <p:cNvCxnSpPr>
            <a:cxnSpLocks/>
          </p:cNvCxnSpPr>
          <p:nvPr>
            <p:custDataLst>
              <p:tags r:id="rId7"/>
            </p:custDataLst>
          </p:nvPr>
        </p:nvCxnSpPr>
        <p:spPr bwMode="gray">
          <a:xfrm flipV="1">
            <a:off x="3493698" y="2886156"/>
            <a:ext cx="4839419" cy="39043"/>
          </a:xfrm>
          <a:prstGeom prst="line">
            <a:avLst/>
          </a:prstGeom>
          <a:ln w="19050">
            <a:solidFill>
              <a:schemeClr val="accent6"/>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B8D3852C-BE27-1843-C18B-520A8DBEF591}"/>
              </a:ext>
              <a:ext uri="{C183D7F6-B498-43B3-948B-1728B52AA6E4}">
                <adec:decorative xmlns:adec="http://schemas.microsoft.com/office/drawing/2017/decorative" val="1"/>
              </a:ext>
            </a:extLst>
          </p:cNvPr>
          <p:cNvCxnSpPr>
            <a:cxnSpLocks/>
          </p:cNvCxnSpPr>
          <p:nvPr>
            <p:custDataLst>
              <p:tags r:id="rId8"/>
            </p:custDataLst>
          </p:nvPr>
        </p:nvCxnSpPr>
        <p:spPr bwMode="gray">
          <a:xfrm flipV="1">
            <a:off x="3493698" y="3309679"/>
            <a:ext cx="4839419" cy="14007"/>
          </a:xfrm>
          <a:prstGeom prst="line">
            <a:avLst/>
          </a:prstGeom>
          <a:ln w="19050">
            <a:solidFill>
              <a:schemeClr val="accent6"/>
            </a:solidFill>
            <a:prstDash val="sysDot"/>
          </a:ln>
        </p:spPr>
        <p:style>
          <a:lnRef idx="1">
            <a:schemeClr val="accent1"/>
          </a:lnRef>
          <a:fillRef idx="0">
            <a:schemeClr val="accent1"/>
          </a:fillRef>
          <a:effectRef idx="0">
            <a:schemeClr val="accent1"/>
          </a:effectRef>
          <a:fontRef idx="minor">
            <a:schemeClr val="tx1"/>
          </a:fontRef>
        </p:style>
      </p:cxnSp>
      <p:sp>
        <p:nvSpPr>
          <p:cNvPr id="12" name="Rectangle 3">
            <a:extLst>
              <a:ext uri="{FF2B5EF4-FFF2-40B4-BE49-F238E27FC236}">
                <a16:creationId xmlns:a16="http://schemas.microsoft.com/office/drawing/2014/main" id="{B793A5EB-BE08-99A9-FA19-B4D9DC130CE2}"/>
              </a:ext>
            </a:extLst>
          </p:cNvPr>
          <p:cNvSpPr txBox="1">
            <a:spLocks/>
          </p:cNvSpPr>
          <p:nvPr>
            <p:custDataLst>
              <p:tags r:id="rId9"/>
            </p:custDataLst>
          </p:nvPr>
        </p:nvSpPr>
        <p:spPr bwMode="gray">
          <a:xfrm>
            <a:off x="3364122" y="2046640"/>
            <a:ext cx="5150149" cy="215444"/>
          </a:xfrm>
          <a:prstGeom prst="rect">
            <a:avLst/>
          </a:prstGeom>
        </p:spPr>
        <p:txBody>
          <a:bodyPr vert="horz" wrap="square" lIns="0" tIns="0" rIns="0" bIns="0" rtlCol="0">
            <a:spAutoFit/>
          </a:bodyPr>
          <a:lstStyle>
            <a:lvl1pPr marL="230188" lvl="0" indent="-230188">
              <a:spcBef>
                <a:spcPct val="20000"/>
              </a:spcBef>
              <a:buClr>
                <a:schemeClr val="accent1"/>
              </a:buClr>
              <a:buFont typeface="Wingdings" pitchFamily="2" charset="2"/>
              <a:buChar char="§"/>
            </a:lvl1pPr>
            <a:lvl2pPr marL="514350" lvl="1" indent="-230188">
              <a:spcBef>
                <a:spcPct val="20000"/>
              </a:spcBef>
              <a:buClr>
                <a:schemeClr val="accent1"/>
              </a:buClr>
              <a:buFont typeface="Arial" pitchFamily="34" charset="0"/>
              <a:buChar char="–"/>
              <a:defRPr sz="1600"/>
            </a:lvl2pPr>
            <a:lvl3pPr marL="742950" lvl="2" indent="-171450">
              <a:spcBef>
                <a:spcPct val="20000"/>
              </a:spcBef>
              <a:buClr>
                <a:schemeClr val="accent1"/>
              </a:buClr>
              <a:buFont typeface="Arial" pitchFamily="34" charset="0"/>
              <a:buChar char="•"/>
              <a:defRPr sz="1400"/>
            </a:lvl3pPr>
            <a:lvl4pPr marL="971550" lvl="3" indent="-228600">
              <a:spcBef>
                <a:spcPct val="20000"/>
              </a:spcBef>
              <a:buClr>
                <a:schemeClr val="accent1"/>
              </a:buClr>
              <a:buFont typeface="Arial" pitchFamily="34" charset="0"/>
              <a:buChar char="–"/>
              <a:defRPr sz="1400"/>
            </a:lvl4pPr>
            <a:lvl5pPr marL="1143000" lvl="4" indent="-171450">
              <a:spcBef>
                <a:spcPct val="20000"/>
              </a:spcBef>
              <a:buClr>
                <a:schemeClr val="accent1"/>
              </a:buClr>
              <a:buFont typeface="Arial" pitchFamily="34" charset="0"/>
              <a:buChar char="»"/>
              <a:defRPr sz="14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marL="0" indent="0">
              <a:buNone/>
            </a:pPr>
            <a:r>
              <a:rPr lang="en-US" sz="1350" b="1" dirty="0">
                <a:solidFill>
                  <a:srgbClr val="FF0000"/>
                </a:solidFill>
              </a:rPr>
              <a:t> </a:t>
            </a:r>
            <a:r>
              <a:rPr lang="en-US" sz="1050" b="1" dirty="0">
                <a:solidFill>
                  <a:srgbClr val="FF0000"/>
                </a:solidFill>
              </a:rPr>
              <a:t> </a:t>
            </a:r>
            <a:r>
              <a:rPr lang="en-US" sz="1400" b="1" dirty="0">
                <a:solidFill>
                  <a:schemeClr val="accent1"/>
                </a:solidFill>
              </a:rPr>
              <a:t>11.2.1  Bridge Construction Manage. And Inspect.            </a:t>
            </a:r>
          </a:p>
        </p:txBody>
      </p:sp>
      <p:sp>
        <p:nvSpPr>
          <p:cNvPr id="18" name="Rectangle 3">
            <a:extLst>
              <a:ext uri="{FF2B5EF4-FFF2-40B4-BE49-F238E27FC236}">
                <a16:creationId xmlns:a16="http://schemas.microsoft.com/office/drawing/2014/main" id="{6C2A1719-5C37-69E4-990D-AD252B4B438E}"/>
              </a:ext>
            </a:extLst>
          </p:cNvPr>
          <p:cNvSpPr txBox="1">
            <a:spLocks/>
          </p:cNvSpPr>
          <p:nvPr>
            <p:custDataLst>
              <p:tags r:id="rId10"/>
            </p:custDataLst>
          </p:nvPr>
        </p:nvSpPr>
        <p:spPr bwMode="gray">
          <a:xfrm>
            <a:off x="3346869" y="2332468"/>
            <a:ext cx="4676318" cy="215444"/>
          </a:xfrm>
          <a:prstGeom prst="rect">
            <a:avLst/>
          </a:prstGeom>
        </p:spPr>
        <p:txBody>
          <a:bodyPr vert="horz" wrap="square" lIns="0" tIns="0" rIns="0" bIns="0" rtlCol="0">
            <a:spAutoFit/>
          </a:bodyPr>
          <a:lstStyle>
            <a:lvl1pPr marL="230188" lvl="0" indent="-230188">
              <a:spcBef>
                <a:spcPct val="20000"/>
              </a:spcBef>
              <a:buClr>
                <a:schemeClr val="accent1"/>
              </a:buClr>
              <a:buFont typeface="Wingdings" pitchFamily="2" charset="2"/>
              <a:buChar char="§"/>
            </a:lvl1pPr>
            <a:lvl2pPr marL="514350" lvl="1" indent="-230188">
              <a:spcBef>
                <a:spcPct val="20000"/>
              </a:spcBef>
              <a:buClr>
                <a:schemeClr val="accent1"/>
              </a:buClr>
              <a:buFont typeface="Arial" pitchFamily="34" charset="0"/>
              <a:buChar char="–"/>
              <a:defRPr sz="1600"/>
            </a:lvl2pPr>
            <a:lvl3pPr marL="742950" lvl="2" indent="-171450">
              <a:spcBef>
                <a:spcPct val="20000"/>
              </a:spcBef>
              <a:buClr>
                <a:schemeClr val="accent1"/>
              </a:buClr>
              <a:buFont typeface="Arial" pitchFamily="34" charset="0"/>
              <a:buChar char="•"/>
              <a:defRPr sz="1400"/>
            </a:lvl3pPr>
            <a:lvl4pPr marL="971550" lvl="3" indent="-228600">
              <a:spcBef>
                <a:spcPct val="20000"/>
              </a:spcBef>
              <a:buClr>
                <a:schemeClr val="accent1"/>
              </a:buClr>
              <a:buFont typeface="Arial" pitchFamily="34" charset="0"/>
              <a:buChar char="–"/>
              <a:defRPr sz="1400"/>
            </a:lvl4pPr>
            <a:lvl5pPr marL="1143000" lvl="4" indent="-171450">
              <a:spcBef>
                <a:spcPct val="20000"/>
              </a:spcBef>
              <a:buClr>
                <a:schemeClr val="accent1"/>
              </a:buClr>
              <a:buFont typeface="Arial" pitchFamily="34" charset="0"/>
              <a:buChar char="»"/>
              <a:defRPr sz="14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marL="0" indent="0">
              <a:buNone/>
            </a:pPr>
            <a:r>
              <a:rPr lang="en-US" sz="1350" b="1" dirty="0">
                <a:solidFill>
                  <a:srgbClr val="FF0000"/>
                </a:solidFill>
              </a:rPr>
              <a:t> </a:t>
            </a:r>
            <a:r>
              <a:rPr lang="en-US" sz="1050" b="1" dirty="0">
                <a:solidFill>
                  <a:srgbClr val="FF0000"/>
                </a:solidFill>
              </a:rPr>
              <a:t> </a:t>
            </a:r>
            <a:r>
              <a:rPr lang="en-US" sz="1400" b="1" dirty="0">
                <a:solidFill>
                  <a:schemeClr val="accent1"/>
                </a:solidFill>
              </a:rPr>
              <a:t>11.3.1  Construction Superintendent</a:t>
            </a:r>
          </a:p>
        </p:txBody>
      </p:sp>
      <p:sp>
        <p:nvSpPr>
          <p:cNvPr id="19" name="Rectangle 3">
            <a:extLst>
              <a:ext uri="{FF2B5EF4-FFF2-40B4-BE49-F238E27FC236}">
                <a16:creationId xmlns:a16="http://schemas.microsoft.com/office/drawing/2014/main" id="{93478933-4454-9B32-F412-540AFDB6D04D}"/>
              </a:ext>
            </a:extLst>
          </p:cNvPr>
          <p:cNvSpPr txBox="1">
            <a:spLocks/>
          </p:cNvSpPr>
          <p:nvPr>
            <p:custDataLst>
              <p:tags r:id="rId11"/>
            </p:custDataLst>
          </p:nvPr>
        </p:nvSpPr>
        <p:spPr bwMode="gray">
          <a:xfrm>
            <a:off x="3346869" y="2637664"/>
            <a:ext cx="4986248" cy="215444"/>
          </a:xfrm>
          <a:prstGeom prst="rect">
            <a:avLst/>
          </a:prstGeom>
        </p:spPr>
        <p:txBody>
          <a:bodyPr vert="horz" wrap="square" lIns="0" tIns="0" rIns="0" bIns="0" rtlCol="0">
            <a:spAutoFit/>
          </a:bodyPr>
          <a:lstStyle>
            <a:lvl1pPr marL="230188" lvl="0" indent="-230188">
              <a:spcBef>
                <a:spcPct val="20000"/>
              </a:spcBef>
              <a:buClr>
                <a:schemeClr val="accent1"/>
              </a:buClr>
              <a:buFont typeface="Wingdings" pitchFamily="2" charset="2"/>
              <a:buChar char="§"/>
            </a:lvl1pPr>
            <a:lvl2pPr marL="514350" lvl="1" indent="-230188">
              <a:spcBef>
                <a:spcPct val="20000"/>
              </a:spcBef>
              <a:buClr>
                <a:schemeClr val="accent1"/>
              </a:buClr>
              <a:buFont typeface="Arial" pitchFamily="34" charset="0"/>
              <a:buChar char="–"/>
              <a:defRPr sz="1600"/>
            </a:lvl2pPr>
            <a:lvl3pPr marL="742950" lvl="2" indent="-171450">
              <a:spcBef>
                <a:spcPct val="20000"/>
              </a:spcBef>
              <a:buClr>
                <a:schemeClr val="accent1"/>
              </a:buClr>
              <a:buFont typeface="Arial" pitchFamily="34" charset="0"/>
              <a:buChar char="•"/>
              <a:defRPr sz="1400"/>
            </a:lvl3pPr>
            <a:lvl4pPr marL="971550" lvl="3" indent="-228600">
              <a:spcBef>
                <a:spcPct val="20000"/>
              </a:spcBef>
              <a:buClr>
                <a:schemeClr val="accent1"/>
              </a:buClr>
              <a:buFont typeface="Arial" pitchFamily="34" charset="0"/>
              <a:buChar char="–"/>
              <a:defRPr sz="1400"/>
            </a:lvl4pPr>
            <a:lvl5pPr marL="1143000" lvl="4" indent="-171450">
              <a:spcBef>
                <a:spcPct val="20000"/>
              </a:spcBef>
              <a:buClr>
                <a:schemeClr val="accent1"/>
              </a:buClr>
              <a:buFont typeface="Arial" pitchFamily="34" charset="0"/>
              <a:buChar char="»"/>
              <a:defRPr sz="14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marL="0" indent="0">
              <a:spcBef>
                <a:spcPts val="0"/>
              </a:spcBef>
              <a:buNone/>
            </a:pPr>
            <a:r>
              <a:rPr lang="en-US" sz="1400" b="1" dirty="0">
                <a:solidFill>
                  <a:srgbClr val="FF0000"/>
                </a:solidFill>
              </a:rPr>
              <a:t>  </a:t>
            </a:r>
            <a:r>
              <a:rPr lang="en-US" sz="1400" b="1" dirty="0">
                <a:solidFill>
                  <a:schemeClr val="accent1"/>
                </a:solidFill>
              </a:rPr>
              <a:t>11.10.1 Construction Record Keeper</a:t>
            </a:r>
          </a:p>
        </p:txBody>
      </p:sp>
      <p:sp>
        <p:nvSpPr>
          <p:cNvPr id="20" name="Rectangle 3">
            <a:extLst>
              <a:ext uri="{FF2B5EF4-FFF2-40B4-BE49-F238E27FC236}">
                <a16:creationId xmlns:a16="http://schemas.microsoft.com/office/drawing/2014/main" id="{5F17C2B1-BEB3-9C3C-2481-EC23C5DD31C1}"/>
              </a:ext>
            </a:extLst>
          </p:cNvPr>
          <p:cNvSpPr txBox="1">
            <a:spLocks/>
          </p:cNvSpPr>
          <p:nvPr>
            <p:custDataLst>
              <p:tags r:id="rId12"/>
            </p:custDataLst>
          </p:nvPr>
        </p:nvSpPr>
        <p:spPr bwMode="gray">
          <a:xfrm>
            <a:off x="3398304" y="3009717"/>
            <a:ext cx="5288495" cy="215444"/>
          </a:xfrm>
          <a:prstGeom prst="rect">
            <a:avLst/>
          </a:prstGeom>
        </p:spPr>
        <p:txBody>
          <a:bodyPr vert="horz" wrap="square" lIns="0" tIns="0" rIns="0" bIns="0" rtlCol="0">
            <a:spAutoFit/>
          </a:bodyPr>
          <a:lstStyle>
            <a:lvl1pPr marL="230188" lvl="0" indent="-230188">
              <a:spcBef>
                <a:spcPct val="20000"/>
              </a:spcBef>
              <a:buClr>
                <a:schemeClr val="accent1"/>
              </a:buClr>
              <a:buFont typeface="Wingdings" pitchFamily="2" charset="2"/>
              <a:buChar char="§"/>
            </a:lvl1pPr>
            <a:lvl2pPr marL="514350" lvl="1" indent="-230188">
              <a:spcBef>
                <a:spcPct val="20000"/>
              </a:spcBef>
              <a:buClr>
                <a:schemeClr val="accent1"/>
              </a:buClr>
              <a:buFont typeface="Arial" pitchFamily="34" charset="0"/>
              <a:buChar char="–"/>
              <a:defRPr sz="1600"/>
            </a:lvl2pPr>
            <a:lvl3pPr marL="742950" lvl="2" indent="-171450">
              <a:spcBef>
                <a:spcPct val="20000"/>
              </a:spcBef>
              <a:buClr>
                <a:schemeClr val="accent1"/>
              </a:buClr>
              <a:buFont typeface="Arial" pitchFamily="34" charset="0"/>
              <a:buChar char="•"/>
              <a:defRPr sz="1400"/>
            </a:lvl3pPr>
            <a:lvl4pPr marL="971550" lvl="3" indent="-228600">
              <a:spcBef>
                <a:spcPct val="20000"/>
              </a:spcBef>
              <a:buClr>
                <a:schemeClr val="accent1"/>
              </a:buClr>
              <a:buFont typeface="Arial" pitchFamily="34" charset="0"/>
              <a:buChar char="–"/>
              <a:defRPr sz="1400"/>
            </a:lvl4pPr>
            <a:lvl5pPr marL="1143000" lvl="4" indent="-171450">
              <a:spcBef>
                <a:spcPct val="20000"/>
              </a:spcBef>
              <a:buClr>
                <a:schemeClr val="accent1"/>
              </a:buClr>
              <a:buFont typeface="Arial" pitchFamily="34" charset="0"/>
              <a:buChar char="»"/>
              <a:defRPr sz="14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marL="0" indent="0">
              <a:spcBef>
                <a:spcPts val="0"/>
              </a:spcBef>
              <a:buNone/>
            </a:pPr>
            <a:r>
              <a:rPr lang="en-US" sz="1050" b="1" dirty="0">
                <a:solidFill>
                  <a:srgbClr val="FF0000"/>
                </a:solidFill>
              </a:rPr>
              <a:t>  </a:t>
            </a:r>
            <a:r>
              <a:rPr lang="en-US" sz="1400" b="1" dirty="0">
                <a:solidFill>
                  <a:schemeClr val="accent1"/>
                </a:solidFill>
              </a:rPr>
              <a:t>12.1.5  Portland Cement Concrete Placement </a:t>
            </a:r>
          </a:p>
        </p:txBody>
      </p:sp>
      <p:sp>
        <p:nvSpPr>
          <p:cNvPr id="21" name="TextBox 20">
            <a:extLst>
              <a:ext uri="{FF2B5EF4-FFF2-40B4-BE49-F238E27FC236}">
                <a16:creationId xmlns:a16="http://schemas.microsoft.com/office/drawing/2014/main" id="{EF09A7CB-D11D-901B-C483-5D15594A5535}"/>
              </a:ext>
            </a:extLst>
          </p:cNvPr>
          <p:cNvSpPr txBox="1"/>
          <p:nvPr/>
        </p:nvSpPr>
        <p:spPr>
          <a:xfrm>
            <a:off x="3398304" y="3323686"/>
            <a:ext cx="5004445" cy="307777"/>
          </a:xfrm>
          <a:prstGeom prst="rect">
            <a:avLst/>
          </a:prstGeom>
          <a:noFill/>
        </p:spPr>
        <p:txBody>
          <a:bodyPr wrap="square" rtlCol="0">
            <a:spAutoFit/>
          </a:bodyPr>
          <a:lstStyle/>
          <a:p>
            <a:r>
              <a:rPr lang="en-US" sz="1400" b="1" dirty="0">
                <a:solidFill>
                  <a:schemeClr val="accent1"/>
                </a:solidFill>
              </a:rPr>
              <a:t>18.5.1  Utility Const. Manage. And Verification</a:t>
            </a:r>
          </a:p>
        </p:txBody>
      </p:sp>
      <p:sp>
        <p:nvSpPr>
          <p:cNvPr id="22" name="Rectangle 21">
            <a:extLst>
              <a:ext uri="{FF2B5EF4-FFF2-40B4-BE49-F238E27FC236}">
                <a16:creationId xmlns:a16="http://schemas.microsoft.com/office/drawing/2014/main" id="{878F894F-0461-CB52-4C5E-C3A57E50FBE6}"/>
              </a:ext>
            </a:extLst>
          </p:cNvPr>
          <p:cNvSpPr/>
          <p:nvPr/>
        </p:nvSpPr>
        <p:spPr>
          <a:xfrm>
            <a:off x="712207" y="4009184"/>
            <a:ext cx="7310980" cy="954107"/>
          </a:xfrm>
          <a:prstGeom prst="rect">
            <a:avLst/>
          </a:prstGeom>
        </p:spPr>
        <p:txBody>
          <a:bodyPr wrap="square">
            <a:spAutoFit/>
          </a:bodyPr>
          <a:lstStyle/>
          <a:p>
            <a:pPr marL="557213" lvl="1" indent="-214313">
              <a:spcBef>
                <a:spcPct val="50000"/>
              </a:spcBef>
              <a:buClr>
                <a:srgbClr val="042A45"/>
              </a:buClr>
              <a:buFont typeface="Arial" panose="020B0604020202020204" pitchFamily="34" charset="0"/>
              <a:buChar char="•"/>
            </a:pPr>
            <a:r>
              <a:rPr lang="en-US" sz="1600" dirty="0"/>
              <a:t>Prime provider shall perform at least </a:t>
            </a:r>
            <a:r>
              <a:rPr lang="en-US" sz="1600" b="1" dirty="0">
                <a:solidFill>
                  <a:srgbClr val="FF0000"/>
                </a:solidFill>
              </a:rPr>
              <a:t>30%</a:t>
            </a:r>
            <a:r>
              <a:rPr lang="en-US" sz="1600" dirty="0">
                <a:solidFill>
                  <a:srgbClr val="FF0000"/>
                </a:solidFill>
              </a:rPr>
              <a:t> </a:t>
            </a:r>
            <a:r>
              <a:rPr lang="en-US" sz="1600" dirty="0"/>
              <a:t>of the contracted work using its own work force.</a:t>
            </a:r>
          </a:p>
          <a:p>
            <a:pPr marL="557213" lvl="1" indent="-214313">
              <a:spcBef>
                <a:spcPct val="50000"/>
              </a:spcBef>
              <a:buClr>
                <a:srgbClr val="042A45"/>
              </a:buClr>
              <a:buFont typeface="Arial" panose="020B0604020202020204" pitchFamily="34" charset="0"/>
              <a:buChar char="•"/>
            </a:pPr>
            <a:r>
              <a:rPr lang="en-US" sz="1600" dirty="0"/>
              <a:t>DBE goal is </a:t>
            </a:r>
            <a:r>
              <a:rPr lang="en-US" sz="1600" b="1" i="1" dirty="0">
                <a:solidFill>
                  <a:srgbClr val="FF0000"/>
                </a:solidFill>
              </a:rPr>
              <a:t>0</a:t>
            </a:r>
            <a:r>
              <a:rPr lang="en-US" sz="1600" b="1" dirty="0">
                <a:solidFill>
                  <a:srgbClr val="FF0000"/>
                </a:solidFill>
              </a:rPr>
              <a:t>%</a:t>
            </a:r>
            <a:r>
              <a:rPr lang="en-US" sz="1600" dirty="0"/>
              <a:t>. </a:t>
            </a:r>
          </a:p>
        </p:txBody>
      </p:sp>
    </p:spTree>
    <p:extLst>
      <p:ext uri="{BB962C8B-B14F-4D97-AF65-F5344CB8AC3E}">
        <p14:creationId xmlns:p14="http://schemas.microsoft.com/office/powerpoint/2010/main" val="18488906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3225A-23F0-EFA3-B5F8-5B51E054B273}"/>
              </a:ext>
            </a:extLst>
          </p:cNvPr>
          <p:cNvSpPr>
            <a:spLocks noGrp="1"/>
          </p:cNvSpPr>
          <p:nvPr>
            <p:ph type="title"/>
          </p:nvPr>
        </p:nvSpPr>
        <p:spPr>
          <a:xfrm>
            <a:off x="388742" y="648796"/>
            <a:ext cx="8229600" cy="294885"/>
          </a:xfrm>
        </p:spPr>
        <p:txBody>
          <a:bodyPr>
            <a:normAutofit fontScale="90000"/>
          </a:bodyPr>
          <a:lstStyle/>
          <a:p>
            <a:r>
              <a:rPr lang="en-US" dirty="0"/>
              <a:t>RFP Work Categories – Part 1(Tentative*)</a:t>
            </a:r>
          </a:p>
        </p:txBody>
      </p:sp>
      <p:graphicFrame>
        <p:nvGraphicFramePr>
          <p:cNvPr id="3" name="Table 2">
            <a:extLst>
              <a:ext uri="{FF2B5EF4-FFF2-40B4-BE49-F238E27FC236}">
                <a16:creationId xmlns:a16="http://schemas.microsoft.com/office/drawing/2014/main" id="{73DE6467-8C17-6257-D27F-936038DC1EB6}"/>
              </a:ext>
            </a:extLst>
          </p:cNvPr>
          <p:cNvGraphicFramePr>
            <a:graphicFrameLocks noGrp="1"/>
          </p:cNvGraphicFramePr>
          <p:nvPr>
            <p:extLst>
              <p:ext uri="{D42A27DB-BD31-4B8C-83A1-F6EECF244321}">
                <p14:modId xmlns:p14="http://schemas.microsoft.com/office/powerpoint/2010/main" val="3686647218"/>
              </p:ext>
            </p:extLst>
          </p:nvPr>
        </p:nvGraphicFramePr>
        <p:xfrm>
          <a:off x="432427" y="1031940"/>
          <a:ext cx="8185915" cy="3514725"/>
        </p:xfrm>
        <a:graphic>
          <a:graphicData uri="http://schemas.openxmlformats.org/drawingml/2006/table">
            <a:tbl>
              <a:tblPr firstRow="1">
                <a:tableStyleId>{5C22544A-7EE6-4342-B048-85BDC9FD1C3A}</a:tableStyleId>
              </a:tblPr>
              <a:tblGrid>
                <a:gridCol w="849106">
                  <a:extLst>
                    <a:ext uri="{9D8B030D-6E8A-4147-A177-3AD203B41FA5}">
                      <a16:colId xmlns:a16="http://schemas.microsoft.com/office/drawing/2014/main" val="2160318824"/>
                    </a:ext>
                  </a:extLst>
                </a:gridCol>
                <a:gridCol w="7336809">
                  <a:extLst>
                    <a:ext uri="{9D8B030D-6E8A-4147-A177-3AD203B41FA5}">
                      <a16:colId xmlns:a16="http://schemas.microsoft.com/office/drawing/2014/main" val="260571358"/>
                    </a:ext>
                  </a:extLst>
                </a:gridCol>
              </a:tblGrid>
              <a:tr h="161095">
                <a:tc>
                  <a:txBody>
                    <a:bodyPr/>
                    <a:lstStyle/>
                    <a:p>
                      <a:pPr algn="ctr" fontAlgn="b"/>
                      <a:endParaRPr lang="en-US" sz="1600" b="0" i="0" u="none" strike="noStrike" dirty="0">
                        <a:solidFill>
                          <a:schemeClr val="accent5"/>
                        </a:solidFill>
                        <a:effectLst/>
                        <a:latin typeface="+mn-lt"/>
                      </a:endParaRPr>
                    </a:p>
                  </a:txBody>
                  <a:tcPr marL="7620" marR="7620" marT="7620" marB="0" anchor="b"/>
                </a:tc>
                <a:tc>
                  <a:txBody>
                    <a:bodyPr/>
                    <a:lstStyle/>
                    <a:p>
                      <a:pPr algn="l" fontAlgn="b"/>
                      <a:endParaRPr lang="en-US" sz="1600" b="0" i="0" u="none" strike="noStrike" dirty="0">
                        <a:solidFill>
                          <a:schemeClr val="accent5"/>
                        </a:solidFill>
                        <a:effectLst/>
                        <a:latin typeface="+mn-lt"/>
                      </a:endParaRPr>
                    </a:p>
                  </a:txBody>
                  <a:tcPr marL="7620" marR="7620" marT="7620" marB="0" anchor="b"/>
                </a:tc>
                <a:extLst>
                  <a:ext uri="{0D108BD9-81ED-4DB2-BD59-A6C34878D82A}">
                    <a16:rowId xmlns:a16="http://schemas.microsoft.com/office/drawing/2014/main" val="3923257680"/>
                  </a:ext>
                </a:extLst>
              </a:tr>
              <a:tr h="161095">
                <a:tc>
                  <a:txBody>
                    <a:bodyPr/>
                    <a:lstStyle/>
                    <a:p>
                      <a:pPr algn="ctr" fontAlgn="b"/>
                      <a:r>
                        <a:rPr lang="en-US" sz="1600" b="0" i="0" u="none" strike="noStrike" dirty="0">
                          <a:solidFill>
                            <a:schemeClr val="accent5"/>
                          </a:solidFill>
                          <a:effectLst/>
                          <a:latin typeface="+mn-lt"/>
                        </a:rPr>
                        <a:t>1.8.1</a:t>
                      </a:r>
                    </a:p>
                  </a:txBody>
                  <a:tcPr marL="7620" marR="7620" marT="7620" marB="0" anchor="b"/>
                </a:tc>
                <a:tc>
                  <a:txBody>
                    <a:bodyPr/>
                    <a:lstStyle/>
                    <a:p>
                      <a:pPr algn="l" fontAlgn="b"/>
                      <a:r>
                        <a:rPr lang="en-US" sz="1600" b="0" i="0" u="none" strike="noStrike" dirty="0">
                          <a:solidFill>
                            <a:schemeClr val="accent5"/>
                          </a:solidFill>
                          <a:effectLst/>
                          <a:latin typeface="+mn-lt"/>
                        </a:rPr>
                        <a:t> Public Involvement</a:t>
                      </a:r>
                    </a:p>
                  </a:txBody>
                  <a:tcPr marL="7620" marR="7620" marT="7620" marB="0" anchor="b"/>
                </a:tc>
                <a:extLst>
                  <a:ext uri="{0D108BD9-81ED-4DB2-BD59-A6C34878D82A}">
                    <a16:rowId xmlns:a16="http://schemas.microsoft.com/office/drawing/2014/main" val="2936002197"/>
                  </a:ext>
                </a:extLst>
              </a:tr>
              <a:tr h="196822">
                <a:tc>
                  <a:txBody>
                    <a:bodyPr/>
                    <a:lstStyle/>
                    <a:p>
                      <a:pPr algn="ctr" fontAlgn="b"/>
                      <a:r>
                        <a:rPr lang="en-US" sz="1600" b="0" i="0" u="none" strike="noStrike" dirty="0">
                          <a:solidFill>
                            <a:srgbClr val="005000"/>
                          </a:solidFill>
                          <a:effectLst/>
                          <a:latin typeface="+mn-lt"/>
                        </a:rPr>
                        <a:t>4.5.1</a:t>
                      </a:r>
                    </a:p>
                  </a:txBody>
                  <a:tcPr marL="7620" marR="7620" marT="7620" marB="0" anchor="b"/>
                </a:tc>
                <a:tc>
                  <a:txBody>
                    <a:bodyPr/>
                    <a:lstStyle/>
                    <a:p>
                      <a:pPr algn="l" fontAlgn="b">
                        <a:buNone/>
                      </a:pPr>
                      <a:r>
                        <a:rPr lang="en-US" sz="1600" b="0" i="0" u="none" strike="noStrike" dirty="0">
                          <a:solidFill>
                            <a:srgbClr val="000000"/>
                          </a:solidFill>
                          <a:effectLst/>
                          <a:latin typeface="+mn-lt"/>
                        </a:rPr>
                        <a:t> Constructability Review</a:t>
                      </a:r>
                    </a:p>
                  </a:txBody>
                  <a:tcPr marL="9525" marR="9525" marT="9525" marB="0" anchor="b"/>
                </a:tc>
                <a:extLst>
                  <a:ext uri="{0D108BD9-81ED-4DB2-BD59-A6C34878D82A}">
                    <a16:rowId xmlns:a16="http://schemas.microsoft.com/office/drawing/2014/main" val="3995193422"/>
                  </a:ext>
                </a:extLst>
              </a:tr>
              <a:tr h="196822">
                <a:tc>
                  <a:txBody>
                    <a:bodyPr/>
                    <a:lstStyle/>
                    <a:p>
                      <a:pPr algn="ctr" fontAlgn="b"/>
                      <a:r>
                        <a:rPr lang="en-US" sz="1600" b="0" i="0" u="none" strike="noStrike" dirty="0">
                          <a:solidFill>
                            <a:srgbClr val="007800"/>
                          </a:solidFill>
                          <a:effectLst/>
                          <a:latin typeface="+mn-lt"/>
                        </a:rPr>
                        <a:t>11.1.1</a:t>
                      </a:r>
                    </a:p>
                  </a:txBody>
                  <a:tcPr marL="7620" marR="7620" marT="7620" marB="0" anchor="b"/>
                </a:tc>
                <a:tc>
                  <a:txBody>
                    <a:bodyPr/>
                    <a:lstStyle/>
                    <a:p>
                      <a:pPr algn="l" fontAlgn="b"/>
                      <a:r>
                        <a:rPr lang="en-US" sz="1600" b="0" i="0" u="none" strike="noStrike" dirty="0">
                          <a:solidFill>
                            <a:srgbClr val="007800"/>
                          </a:solidFill>
                          <a:effectLst/>
                          <a:latin typeface="+mn-lt"/>
                        </a:rPr>
                        <a:t> Roadway Construction Management and Inspection</a:t>
                      </a:r>
                    </a:p>
                  </a:txBody>
                  <a:tcPr marL="7620" marR="7620" marT="7620" marB="0" anchor="b"/>
                </a:tc>
                <a:extLst>
                  <a:ext uri="{0D108BD9-81ED-4DB2-BD59-A6C34878D82A}">
                    <a16:rowId xmlns:a16="http://schemas.microsoft.com/office/drawing/2014/main" val="18457769"/>
                  </a:ext>
                </a:extLst>
              </a:tr>
              <a:tr h="196822">
                <a:tc>
                  <a:txBody>
                    <a:bodyPr/>
                    <a:lstStyle/>
                    <a:p>
                      <a:pPr algn="ctr" fontAlgn="b"/>
                      <a:r>
                        <a:rPr lang="en-US" sz="1600" b="0" i="0" u="none" strike="noStrike" dirty="0">
                          <a:solidFill>
                            <a:srgbClr val="007800"/>
                          </a:solidFill>
                          <a:effectLst/>
                          <a:latin typeface="+mn-lt"/>
                        </a:rPr>
                        <a:t>11.2.1</a:t>
                      </a:r>
                    </a:p>
                  </a:txBody>
                  <a:tcPr marL="7620" marR="7620" marT="7620" marB="0" anchor="b"/>
                </a:tc>
                <a:tc>
                  <a:txBody>
                    <a:bodyPr/>
                    <a:lstStyle/>
                    <a:p>
                      <a:pPr algn="l" fontAlgn="b"/>
                      <a:r>
                        <a:rPr lang="en-US" sz="1600" b="0" i="0" u="none" strike="noStrike" dirty="0">
                          <a:solidFill>
                            <a:srgbClr val="007800"/>
                          </a:solidFill>
                          <a:effectLst/>
                          <a:latin typeface="+mn-lt"/>
                        </a:rPr>
                        <a:t> Bridge Construction Management and Inspection</a:t>
                      </a:r>
                    </a:p>
                  </a:txBody>
                  <a:tcPr marL="7620" marR="7620" marT="7620" marB="0" anchor="b"/>
                </a:tc>
                <a:extLst>
                  <a:ext uri="{0D108BD9-81ED-4DB2-BD59-A6C34878D82A}">
                    <a16:rowId xmlns:a16="http://schemas.microsoft.com/office/drawing/2014/main" val="3646298205"/>
                  </a:ext>
                </a:extLst>
              </a:tr>
              <a:tr h="196822">
                <a:tc>
                  <a:txBody>
                    <a:bodyPr/>
                    <a:lstStyle/>
                    <a:p>
                      <a:pPr algn="ctr" fontAlgn="b"/>
                      <a:r>
                        <a:rPr lang="en-US" sz="1600" b="0" i="0" u="none" strike="noStrike" dirty="0">
                          <a:solidFill>
                            <a:srgbClr val="007800"/>
                          </a:solidFill>
                          <a:effectLst/>
                          <a:latin typeface="+mn-lt"/>
                        </a:rPr>
                        <a:t>11.3.1</a:t>
                      </a:r>
                    </a:p>
                  </a:txBody>
                  <a:tcPr marL="7620" marR="7620" marT="7620" marB="0" anchor="b"/>
                </a:tc>
                <a:tc>
                  <a:txBody>
                    <a:bodyPr/>
                    <a:lstStyle/>
                    <a:p>
                      <a:pPr algn="l" fontAlgn="b"/>
                      <a:r>
                        <a:rPr lang="en-US" sz="1600" b="0" i="0" u="none" strike="noStrike" dirty="0">
                          <a:solidFill>
                            <a:srgbClr val="007800"/>
                          </a:solidFill>
                          <a:effectLst/>
                          <a:latin typeface="+mn-lt"/>
                        </a:rPr>
                        <a:t> Construction Superintendent</a:t>
                      </a:r>
                    </a:p>
                  </a:txBody>
                  <a:tcPr marL="7620" marR="7620" marT="7620" marB="0" anchor="b"/>
                </a:tc>
                <a:extLst>
                  <a:ext uri="{0D108BD9-81ED-4DB2-BD59-A6C34878D82A}">
                    <a16:rowId xmlns:a16="http://schemas.microsoft.com/office/drawing/2014/main" val="2700531679"/>
                  </a:ext>
                </a:extLst>
              </a:tr>
              <a:tr h="196822">
                <a:tc>
                  <a:txBody>
                    <a:bodyPr/>
                    <a:lstStyle/>
                    <a:p>
                      <a:pPr algn="ctr" fontAlgn="b"/>
                      <a:r>
                        <a:rPr lang="en-US" sz="1600" b="0" i="0" u="none" strike="noStrike" dirty="0">
                          <a:solidFill>
                            <a:srgbClr val="007800"/>
                          </a:solidFill>
                          <a:effectLst/>
                          <a:latin typeface="+mn-lt"/>
                        </a:rPr>
                        <a:t>11.4.1</a:t>
                      </a:r>
                    </a:p>
                  </a:txBody>
                  <a:tcPr marL="7620" marR="7620" marT="7620" marB="0" anchor="b"/>
                </a:tc>
                <a:tc>
                  <a:txBody>
                    <a:bodyPr/>
                    <a:lstStyle/>
                    <a:p>
                      <a:pPr algn="l" fontAlgn="b"/>
                      <a:r>
                        <a:rPr lang="en-US" sz="1600" b="0" i="0" u="none" strike="noStrike" dirty="0">
                          <a:solidFill>
                            <a:srgbClr val="007800"/>
                          </a:solidFill>
                          <a:effectLst/>
                          <a:latin typeface="+mn-lt"/>
                        </a:rPr>
                        <a:t> Environmental Inspections</a:t>
                      </a:r>
                    </a:p>
                  </a:txBody>
                  <a:tcPr marL="7620" marR="7620" marT="7620" marB="0" anchor="b"/>
                </a:tc>
                <a:extLst>
                  <a:ext uri="{0D108BD9-81ED-4DB2-BD59-A6C34878D82A}">
                    <a16:rowId xmlns:a16="http://schemas.microsoft.com/office/drawing/2014/main" val="2554479896"/>
                  </a:ext>
                </a:extLst>
              </a:tr>
              <a:tr h="196822">
                <a:tc>
                  <a:txBody>
                    <a:bodyPr/>
                    <a:lstStyle/>
                    <a:p>
                      <a:pPr algn="ctr" fontAlgn="b"/>
                      <a:r>
                        <a:rPr lang="en-US" sz="1600" b="0" i="0" u="none" strike="noStrike" dirty="0">
                          <a:solidFill>
                            <a:srgbClr val="007800"/>
                          </a:solidFill>
                          <a:effectLst/>
                          <a:latin typeface="+mn-lt"/>
                        </a:rPr>
                        <a:t>11.6.1</a:t>
                      </a:r>
                    </a:p>
                  </a:txBody>
                  <a:tcPr marL="7620" marR="7620" marT="7620" marB="0" anchor="b"/>
                </a:tc>
                <a:tc>
                  <a:txBody>
                    <a:bodyPr/>
                    <a:lstStyle/>
                    <a:p>
                      <a:pPr algn="l" fontAlgn="ctr"/>
                      <a:r>
                        <a:rPr lang="en-US" sz="1600" b="0" i="0" u="none" strike="noStrike" dirty="0">
                          <a:solidFill>
                            <a:srgbClr val="007800"/>
                          </a:solidFill>
                          <a:effectLst/>
                          <a:latin typeface="+mn-lt"/>
                        </a:rPr>
                        <a:t> Construction Schedule Support - General</a:t>
                      </a:r>
                    </a:p>
                  </a:txBody>
                  <a:tcPr marL="7620" marR="7620" marT="7620" marB="0" anchor="ctr"/>
                </a:tc>
                <a:extLst>
                  <a:ext uri="{0D108BD9-81ED-4DB2-BD59-A6C34878D82A}">
                    <a16:rowId xmlns:a16="http://schemas.microsoft.com/office/drawing/2014/main" val="367759875"/>
                  </a:ext>
                </a:extLst>
              </a:tr>
              <a:tr h="196822">
                <a:tc>
                  <a:txBody>
                    <a:bodyPr/>
                    <a:lstStyle/>
                    <a:p>
                      <a:pPr algn="ctr" fontAlgn="b"/>
                      <a:r>
                        <a:rPr lang="en-US" sz="1600" b="0" i="0" u="none" strike="noStrike" dirty="0">
                          <a:solidFill>
                            <a:srgbClr val="007800"/>
                          </a:solidFill>
                          <a:effectLst/>
                          <a:latin typeface="+mn-lt"/>
                        </a:rPr>
                        <a:t>11.8.1</a:t>
                      </a:r>
                    </a:p>
                  </a:txBody>
                  <a:tcPr marL="7620" marR="7620" marT="7620" marB="0" anchor="b"/>
                </a:tc>
                <a:tc>
                  <a:txBody>
                    <a:bodyPr/>
                    <a:lstStyle/>
                    <a:p>
                      <a:pPr algn="l" fontAlgn="ctr"/>
                      <a:r>
                        <a:rPr lang="en-US" sz="1600" b="0" i="0" u="none" strike="noStrike" dirty="0">
                          <a:solidFill>
                            <a:srgbClr val="007800"/>
                          </a:solidFill>
                          <a:effectLst/>
                          <a:latin typeface="+mn-lt"/>
                        </a:rPr>
                        <a:t> Construction Schedule Support – Relating to Construction  Management of  Projects Including Bridges or Multilevel  Interchanges</a:t>
                      </a:r>
                    </a:p>
                  </a:txBody>
                  <a:tcPr marL="7620" marR="7620" marT="7620" marB="0" anchor="ctr"/>
                </a:tc>
                <a:extLst>
                  <a:ext uri="{0D108BD9-81ED-4DB2-BD59-A6C34878D82A}">
                    <a16:rowId xmlns:a16="http://schemas.microsoft.com/office/drawing/2014/main" val="2678457111"/>
                  </a:ext>
                </a:extLst>
              </a:tr>
              <a:tr h="196822">
                <a:tc>
                  <a:txBody>
                    <a:bodyPr/>
                    <a:lstStyle/>
                    <a:p>
                      <a:pPr algn="ctr" fontAlgn="b"/>
                      <a:r>
                        <a:rPr lang="en-US" sz="1600" b="0" i="0" u="none" strike="noStrike" dirty="0">
                          <a:solidFill>
                            <a:srgbClr val="007800"/>
                          </a:solidFill>
                          <a:effectLst/>
                          <a:latin typeface="+mn-lt"/>
                        </a:rPr>
                        <a:t>11.10.1</a:t>
                      </a:r>
                    </a:p>
                  </a:txBody>
                  <a:tcPr marL="7620" marR="7620" marT="7620" marB="0" anchor="b"/>
                </a:tc>
                <a:tc>
                  <a:txBody>
                    <a:bodyPr/>
                    <a:lstStyle/>
                    <a:p>
                      <a:pPr algn="l" fontAlgn="ctr"/>
                      <a:r>
                        <a:rPr lang="en-US" sz="1600" b="0" i="0" u="none" strike="noStrike" dirty="0">
                          <a:solidFill>
                            <a:srgbClr val="007800"/>
                          </a:solidFill>
                          <a:effectLst/>
                          <a:latin typeface="+mn-lt"/>
                        </a:rPr>
                        <a:t> Construction Record Keeper</a:t>
                      </a:r>
                    </a:p>
                  </a:txBody>
                  <a:tcPr marL="7620" marR="7620" marT="7620" marB="0" anchor="ctr"/>
                </a:tc>
                <a:extLst>
                  <a:ext uri="{0D108BD9-81ED-4DB2-BD59-A6C34878D82A}">
                    <a16:rowId xmlns:a16="http://schemas.microsoft.com/office/drawing/2014/main" val="3436336236"/>
                  </a:ext>
                </a:extLst>
              </a:tr>
              <a:tr h="196822">
                <a:tc>
                  <a:txBody>
                    <a:bodyPr/>
                    <a:lstStyle/>
                    <a:p>
                      <a:pPr algn="ctr" fontAlgn="b"/>
                      <a:r>
                        <a:rPr lang="en-US" sz="1600" b="0" i="0" u="none" strike="noStrike" dirty="0">
                          <a:solidFill>
                            <a:schemeClr val="accent2">
                              <a:lumMod val="75000"/>
                            </a:schemeClr>
                          </a:solidFill>
                          <a:effectLst/>
                          <a:latin typeface="+mn-lt"/>
                        </a:rPr>
                        <a:t>12.1.1</a:t>
                      </a:r>
                    </a:p>
                  </a:txBody>
                  <a:tcPr marL="7620" marR="7620" marT="7620" marB="0" anchor="b"/>
                </a:tc>
                <a:tc>
                  <a:txBody>
                    <a:bodyPr/>
                    <a:lstStyle/>
                    <a:p>
                      <a:pPr algn="l" fontAlgn="ctr"/>
                      <a:r>
                        <a:rPr lang="en-US" sz="1600" b="0" i="0" u="none" strike="noStrike" dirty="0">
                          <a:solidFill>
                            <a:schemeClr val="accent2">
                              <a:lumMod val="75000"/>
                            </a:schemeClr>
                          </a:solidFill>
                          <a:effectLst/>
                          <a:latin typeface="+mn-lt"/>
                        </a:rPr>
                        <a:t> Asphaltic Concrete Production</a:t>
                      </a:r>
                    </a:p>
                  </a:txBody>
                  <a:tcPr marL="7620" marR="7620" marT="7620" marB="0" anchor="ctr"/>
                </a:tc>
                <a:extLst>
                  <a:ext uri="{0D108BD9-81ED-4DB2-BD59-A6C34878D82A}">
                    <a16:rowId xmlns:a16="http://schemas.microsoft.com/office/drawing/2014/main" val="284919849"/>
                  </a:ext>
                </a:extLst>
              </a:tr>
              <a:tr h="196822">
                <a:tc>
                  <a:txBody>
                    <a:bodyPr/>
                    <a:lstStyle/>
                    <a:p>
                      <a:pPr algn="ctr" fontAlgn="b"/>
                      <a:r>
                        <a:rPr lang="en-US" sz="1600" b="0" i="0" u="none" strike="noStrike" dirty="0">
                          <a:solidFill>
                            <a:schemeClr val="accent2">
                              <a:lumMod val="75000"/>
                            </a:schemeClr>
                          </a:solidFill>
                          <a:effectLst/>
                          <a:latin typeface="+mn-lt"/>
                        </a:rPr>
                        <a:t>12.1.2</a:t>
                      </a:r>
                    </a:p>
                  </a:txBody>
                  <a:tcPr marL="7620" marR="7620" marT="7620" marB="0" anchor="b"/>
                </a:tc>
                <a:tc>
                  <a:txBody>
                    <a:bodyPr/>
                    <a:lstStyle/>
                    <a:p>
                      <a:pPr algn="l" fontAlgn="b"/>
                      <a:r>
                        <a:rPr lang="en-US" sz="1600" b="0" i="0" u="none" strike="noStrike" dirty="0">
                          <a:solidFill>
                            <a:schemeClr val="accent2">
                              <a:lumMod val="75000"/>
                            </a:schemeClr>
                          </a:solidFill>
                          <a:effectLst/>
                          <a:latin typeface="+mn-lt"/>
                        </a:rPr>
                        <a:t> Portland Cement Concrete</a:t>
                      </a:r>
                    </a:p>
                  </a:txBody>
                  <a:tcPr marL="7620" marR="7620" marT="7620" marB="0" anchor="b"/>
                </a:tc>
                <a:extLst>
                  <a:ext uri="{0D108BD9-81ED-4DB2-BD59-A6C34878D82A}">
                    <a16:rowId xmlns:a16="http://schemas.microsoft.com/office/drawing/2014/main" val="3612614574"/>
                  </a:ext>
                </a:extLst>
              </a:tr>
              <a:tr h="196822">
                <a:tc>
                  <a:txBody>
                    <a:bodyPr/>
                    <a:lstStyle/>
                    <a:p>
                      <a:pPr algn="ctr" fontAlgn="b"/>
                      <a:r>
                        <a:rPr lang="en-US" sz="1600" b="0" i="0" u="none" strike="noStrike" dirty="0">
                          <a:solidFill>
                            <a:schemeClr val="accent2">
                              <a:lumMod val="75000"/>
                            </a:schemeClr>
                          </a:solidFill>
                          <a:effectLst/>
                          <a:latin typeface="+mn-lt"/>
                        </a:rPr>
                        <a:t>12.1.3</a:t>
                      </a:r>
                    </a:p>
                  </a:txBody>
                  <a:tcPr marL="7620" marR="7620" marT="7620" marB="0" anchor="b"/>
                </a:tc>
                <a:tc>
                  <a:txBody>
                    <a:bodyPr/>
                    <a:lstStyle/>
                    <a:p>
                      <a:pPr algn="l" fontAlgn="b"/>
                      <a:r>
                        <a:rPr lang="en-US" sz="1600" b="0" i="0" u="none" strike="noStrike" dirty="0">
                          <a:solidFill>
                            <a:schemeClr val="accent2">
                              <a:lumMod val="75000"/>
                            </a:schemeClr>
                          </a:solidFill>
                          <a:effectLst/>
                          <a:latin typeface="+mn-lt"/>
                        </a:rPr>
                        <a:t> Materials Engineering</a:t>
                      </a:r>
                    </a:p>
                  </a:txBody>
                  <a:tcPr marL="7620" marR="7620" marT="7620" marB="0" anchor="b"/>
                </a:tc>
                <a:extLst>
                  <a:ext uri="{0D108BD9-81ED-4DB2-BD59-A6C34878D82A}">
                    <a16:rowId xmlns:a16="http://schemas.microsoft.com/office/drawing/2014/main" val="2382859469"/>
                  </a:ext>
                </a:extLst>
              </a:tr>
            </a:tbl>
          </a:graphicData>
        </a:graphic>
      </p:graphicFrame>
      <p:sp>
        <p:nvSpPr>
          <p:cNvPr id="6" name="TextBox 5">
            <a:extLst>
              <a:ext uri="{FF2B5EF4-FFF2-40B4-BE49-F238E27FC236}">
                <a16:creationId xmlns:a16="http://schemas.microsoft.com/office/drawing/2014/main" id="{290A4543-2614-CB9D-F0F7-CFE0A85088AA}"/>
              </a:ext>
            </a:extLst>
          </p:cNvPr>
          <p:cNvSpPr txBox="1"/>
          <p:nvPr/>
        </p:nvSpPr>
        <p:spPr>
          <a:xfrm>
            <a:off x="432426" y="4383464"/>
            <a:ext cx="8087629" cy="338554"/>
          </a:xfrm>
          <a:prstGeom prst="rect">
            <a:avLst/>
          </a:prstGeom>
          <a:noFill/>
        </p:spPr>
        <p:txBody>
          <a:bodyPr wrap="square" rtlCol="0">
            <a:spAutoFit/>
          </a:bodyPr>
          <a:lstStyle/>
          <a:p>
            <a:r>
              <a:rPr lang="en-US" sz="1600" dirty="0">
                <a:solidFill>
                  <a:schemeClr val="accent1"/>
                </a:solidFill>
              </a:rPr>
              <a:t>* Subject to change. Refer to RFP for list and percentages.</a:t>
            </a:r>
          </a:p>
        </p:txBody>
      </p:sp>
    </p:spTree>
    <p:extLst>
      <p:ext uri="{BB962C8B-B14F-4D97-AF65-F5344CB8AC3E}">
        <p14:creationId xmlns:p14="http://schemas.microsoft.com/office/powerpoint/2010/main" val="36780521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3225A-23F0-EFA3-B5F8-5B51E054B273}"/>
              </a:ext>
            </a:extLst>
          </p:cNvPr>
          <p:cNvSpPr>
            <a:spLocks noGrp="1"/>
          </p:cNvSpPr>
          <p:nvPr>
            <p:ph type="title"/>
          </p:nvPr>
        </p:nvSpPr>
        <p:spPr>
          <a:xfrm>
            <a:off x="457200" y="658964"/>
            <a:ext cx="8229600" cy="294885"/>
          </a:xfrm>
        </p:spPr>
        <p:txBody>
          <a:bodyPr>
            <a:normAutofit fontScale="90000"/>
          </a:bodyPr>
          <a:lstStyle/>
          <a:p>
            <a:r>
              <a:rPr lang="en-US" dirty="0"/>
              <a:t>RFP Work Categories – Part 2 (Tentative*)</a:t>
            </a:r>
          </a:p>
        </p:txBody>
      </p:sp>
      <p:graphicFrame>
        <p:nvGraphicFramePr>
          <p:cNvPr id="4" name="Table 3">
            <a:extLst>
              <a:ext uri="{FF2B5EF4-FFF2-40B4-BE49-F238E27FC236}">
                <a16:creationId xmlns:a16="http://schemas.microsoft.com/office/drawing/2014/main" id="{62238412-EFA1-992D-DB37-F86C31CBB616}"/>
              </a:ext>
            </a:extLst>
          </p:cNvPr>
          <p:cNvGraphicFramePr>
            <a:graphicFrameLocks noGrp="1"/>
          </p:cNvGraphicFramePr>
          <p:nvPr>
            <p:extLst>
              <p:ext uri="{D42A27DB-BD31-4B8C-83A1-F6EECF244321}">
                <p14:modId xmlns:p14="http://schemas.microsoft.com/office/powerpoint/2010/main" val="512918540"/>
              </p:ext>
            </p:extLst>
          </p:nvPr>
        </p:nvGraphicFramePr>
        <p:xfrm>
          <a:off x="457199" y="1092395"/>
          <a:ext cx="7149403" cy="3526155"/>
        </p:xfrm>
        <a:graphic>
          <a:graphicData uri="http://schemas.openxmlformats.org/drawingml/2006/table">
            <a:tbl>
              <a:tblPr firstRow="1">
                <a:tableStyleId>{5C22544A-7EE6-4342-B048-85BDC9FD1C3A}</a:tableStyleId>
              </a:tblPr>
              <a:tblGrid>
                <a:gridCol w="706675">
                  <a:extLst>
                    <a:ext uri="{9D8B030D-6E8A-4147-A177-3AD203B41FA5}">
                      <a16:colId xmlns:a16="http://schemas.microsoft.com/office/drawing/2014/main" val="2160318824"/>
                    </a:ext>
                  </a:extLst>
                </a:gridCol>
                <a:gridCol w="6442728">
                  <a:extLst>
                    <a:ext uri="{9D8B030D-6E8A-4147-A177-3AD203B41FA5}">
                      <a16:colId xmlns:a16="http://schemas.microsoft.com/office/drawing/2014/main" val="260571358"/>
                    </a:ext>
                  </a:extLst>
                </a:gridCol>
              </a:tblGrid>
              <a:tr h="155032">
                <a:tc>
                  <a:txBody>
                    <a:bodyPr/>
                    <a:lstStyle/>
                    <a:p>
                      <a:pPr algn="ctr" fontAlgn="b"/>
                      <a:endParaRPr lang="en-US" sz="1600" b="0" i="0" u="none" strike="noStrike" dirty="0">
                        <a:solidFill>
                          <a:schemeClr val="accent2">
                            <a:lumMod val="75000"/>
                          </a:schemeClr>
                        </a:solidFill>
                        <a:effectLst/>
                        <a:latin typeface="+mn-lt"/>
                      </a:endParaRPr>
                    </a:p>
                  </a:txBody>
                  <a:tcPr marL="7620" marR="7620" marT="7620" marB="0" anchor="b"/>
                </a:tc>
                <a:tc>
                  <a:txBody>
                    <a:bodyPr/>
                    <a:lstStyle/>
                    <a:p>
                      <a:pPr algn="l" fontAlgn="b"/>
                      <a:endParaRPr lang="en-US" sz="1600" b="0" i="0" u="none" strike="noStrike" dirty="0">
                        <a:solidFill>
                          <a:schemeClr val="accent2">
                            <a:lumMod val="75000"/>
                          </a:schemeClr>
                        </a:solidFill>
                        <a:effectLst/>
                        <a:latin typeface="+mn-lt"/>
                      </a:endParaRPr>
                    </a:p>
                  </a:txBody>
                  <a:tcPr marL="7620" marR="7620" marT="7620" marB="0" anchor="b"/>
                </a:tc>
                <a:extLst>
                  <a:ext uri="{0D108BD9-81ED-4DB2-BD59-A6C34878D82A}">
                    <a16:rowId xmlns:a16="http://schemas.microsoft.com/office/drawing/2014/main" val="3519232300"/>
                  </a:ext>
                </a:extLst>
              </a:tr>
              <a:tr h="155032">
                <a:tc>
                  <a:txBody>
                    <a:bodyPr/>
                    <a:lstStyle/>
                    <a:p>
                      <a:pPr algn="ctr" fontAlgn="b"/>
                      <a:r>
                        <a:rPr lang="en-US" sz="1600" b="0" i="0" u="none" strike="noStrike" dirty="0">
                          <a:solidFill>
                            <a:schemeClr val="accent2">
                              <a:lumMod val="75000"/>
                            </a:schemeClr>
                          </a:solidFill>
                          <a:effectLst/>
                          <a:latin typeface="+mn-lt"/>
                        </a:rPr>
                        <a:t>12.1.4</a:t>
                      </a:r>
                    </a:p>
                  </a:txBody>
                  <a:tcPr marL="7620" marR="7620" marT="7620" marB="0" anchor="b"/>
                </a:tc>
                <a:tc>
                  <a:txBody>
                    <a:bodyPr/>
                    <a:lstStyle/>
                    <a:p>
                      <a:pPr algn="l" fontAlgn="b"/>
                      <a:r>
                        <a:rPr lang="en-US" sz="1600" b="0" i="0" u="none" strike="noStrike" dirty="0">
                          <a:solidFill>
                            <a:schemeClr val="accent2">
                              <a:lumMod val="75000"/>
                            </a:schemeClr>
                          </a:solidFill>
                          <a:effectLst/>
                          <a:latin typeface="+mn-lt"/>
                        </a:rPr>
                        <a:t> Asphaltic Concrete Placement</a:t>
                      </a:r>
                    </a:p>
                  </a:txBody>
                  <a:tcPr marL="7620" marR="7620" marT="7620" marB="0" anchor="b"/>
                </a:tc>
                <a:extLst>
                  <a:ext uri="{0D108BD9-81ED-4DB2-BD59-A6C34878D82A}">
                    <a16:rowId xmlns:a16="http://schemas.microsoft.com/office/drawing/2014/main" val="3569250110"/>
                  </a:ext>
                </a:extLst>
              </a:tr>
              <a:tr h="155032">
                <a:tc>
                  <a:txBody>
                    <a:bodyPr/>
                    <a:lstStyle/>
                    <a:p>
                      <a:pPr algn="ctr" fontAlgn="b"/>
                      <a:r>
                        <a:rPr lang="en-US" sz="1600" b="0" i="0" u="none" strike="noStrike" dirty="0">
                          <a:solidFill>
                            <a:schemeClr val="accent2">
                              <a:lumMod val="75000"/>
                            </a:schemeClr>
                          </a:solidFill>
                          <a:effectLst/>
                          <a:latin typeface="+mn-lt"/>
                        </a:rPr>
                        <a:t>12.1.5</a:t>
                      </a:r>
                    </a:p>
                  </a:txBody>
                  <a:tcPr marL="7620" marR="7620" marT="7620" marB="0" anchor="b"/>
                </a:tc>
                <a:tc>
                  <a:txBody>
                    <a:bodyPr/>
                    <a:lstStyle/>
                    <a:p>
                      <a:pPr algn="l" fontAlgn="b"/>
                      <a:r>
                        <a:rPr lang="en-US" sz="1600" b="0" i="0" u="none" strike="noStrike" dirty="0">
                          <a:solidFill>
                            <a:schemeClr val="accent2">
                              <a:lumMod val="75000"/>
                            </a:schemeClr>
                          </a:solidFill>
                          <a:effectLst/>
                          <a:latin typeface="+mn-lt"/>
                        </a:rPr>
                        <a:t> Portland Cement Concrete Placement</a:t>
                      </a:r>
                    </a:p>
                  </a:txBody>
                  <a:tcPr marL="7620" marR="7620" marT="7620" marB="0" anchor="b"/>
                </a:tc>
                <a:extLst>
                  <a:ext uri="{0D108BD9-81ED-4DB2-BD59-A6C34878D82A}">
                    <a16:rowId xmlns:a16="http://schemas.microsoft.com/office/drawing/2014/main" val="3537803708"/>
                  </a:ext>
                </a:extLst>
              </a:tr>
              <a:tr h="155032">
                <a:tc>
                  <a:txBody>
                    <a:bodyPr/>
                    <a:lstStyle/>
                    <a:p>
                      <a:pPr algn="ctr" fontAlgn="b"/>
                      <a:r>
                        <a:rPr lang="en-US" sz="1600" b="0" i="0" u="none" strike="noStrike" dirty="0">
                          <a:solidFill>
                            <a:schemeClr val="accent2">
                              <a:lumMod val="75000"/>
                            </a:schemeClr>
                          </a:solidFill>
                          <a:effectLst/>
                          <a:latin typeface="+mn-lt"/>
                        </a:rPr>
                        <a:t>12.1.6</a:t>
                      </a:r>
                    </a:p>
                  </a:txBody>
                  <a:tcPr marL="7620" marR="7620" marT="7620" marB="0" anchor="b"/>
                </a:tc>
                <a:tc>
                  <a:txBody>
                    <a:bodyPr/>
                    <a:lstStyle/>
                    <a:p>
                      <a:pPr algn="l" fontAlgn="b"/>
                      <a:r>
                        <a:rPr lang="en-US" sz="1600" b="0" i="0" u="none" strike="noStrike" dirty="0">
                          <a:solidFill>
                            <a:schemeClr val="accent2">
                              <a:lumMod val="75000"/>
                            </a:schemeClr>
                          </a:solidFill>
                          <a:effectLst/>
                          <a:latin typeface="+mn-lt"/>
                        </a:rPr>
                        <a:t> Embankment/Subgrade/Backfill/Base Production</a:t>
                      </a:r>
                    </a:p>
                  </a:txBody>
                  <a:tcPr marL="7620" marR="7620" marT="7620" marB="0" anchor="b"/>
                </a:tc>
                <a:extLst>
                  <a:ext uri="{0D108BD9-81ED-4DB2-BD59-A6C34878D82A}">
                    <a16:rowId xmlns:a16="http://schemas.microsoft.com/office/drawing/2014/main" val="3156079583"/>
                  </a:ext>
                </a:extLst>
              </a:tr>
              <a:tr h="155032">
                <a:tc>
                  <a:txBody>
                    <a:bodyPr/>
                    <a:lstStyle/>
                    <a:p>
                      <a:pPr algn="ctr" fontAlgn="b"/>
                      <a:r>
                        <a:rPr lang="en-US" sz="1600" b="0" i="0" u="none" strike="noStrike" dirty="0">
                          <a:solidFill>
                            <a:schemeClr val="accent2">
                              <a:lumMod val="75000"/>
                            </a:schemeClr>
                          </a:solidFill>
                          <a:effectLst/>
                          <a:latin typeface="+mn-lt"/>
                        </a:rPr>
                        <a:t>12.1.7</a:t>
                      </a:r>
                    </a:p>
                  </a:txBody>
                  <a:tcPr marL="7620" marR="7620" marT="7620" marB="0" anchor="b"/>
                </a:tc>
                <a:tc>
                  <a:txBody>
                    <a:bodyPr/>
                    <a:lstStyle/>
                    <a:p>
                      <a:pPr algn="l" fontAlgn="b"/>
                      <a:r>
                        <a:rPr lang="en-US" sz="1600" b="0" i="0" u="none" strike="noStrike" dirty="0">
                          <a:solidFill>
                            <a:schemeClr val="accent2">
                              <a:lumMod val="75000"/>
                            </a:schemeClr>
                          </a:solidFill>
                          <a:effectLst/>
                          <a:latin typeface="+mn-lt"/>
                        </a:rPr>
                        <a:t> Embankment/Subgrade/Backfill/Base Placement</a:t>
                      </a:r>
                    </a:p>
                  </a:txBody>
                  <a:tcPr marL="7620" marR="7620" marT="7620" marB="0" anchor="b"/>
                </a:tc>
                <a:extLst>
                  <a:ext uri="{0D108BD9-81ED-4DB2-BD59-A6C34878D82A}">
                    <a16:rowId xmlns:a16="http://schemas.microsoft.com/office/drawing/2014/main" val="2276335585"/>
                  </a:ext>
                </a:extLst>
              </a:tr>
              <a:tr h="155032">
                <a:tc>
                  <a:txBody>
                    <a:bodyPr/>
                    <a:lstStyle/>
                    <a:p>
                      <a:pPr algn="ctr" fontAlgn="b">
                        <a:buNone/>
                      </a:pPr>
                      <a:r>
                        <a:rPr lang="en-US" sz="1600" b="0" i="0" u="none" strike="noStrike" dirty="0">
                          <a:solidFill>
                            <a:srgbClr val="000000"/>
                          </a:solidFill>
                          <a:effectLst/>
                          <a:latin typeface="+mn-lt"/>
                        </a:rPr>
                        <a:t>12.2.1</a:t>
                      </a:r>
                    </a:p>
                  </a:txBody>
                  <a:tcPr marL="9525" marR="9525" marT="9525" marB="0" anchor="b"/>
                </a:tc>
                <a:tc>
                  <a:txBody>
                    <a:bodyPr/>
                    <a:lstStyle/>
                    <a:p>
                      <a:pPr algn="l" fontAlgn="b">
                        <a:buNone/>
                      </a:pPr>
                      <a:r>
                        <a:rPr lang="en-US" sz="1600" b="0" i="0" u="none" strike="noStrike" dirty="0">
                          <a:solidFill>
                            <a:srgbClr val="000000"/>
                          </a:solidFill>
                          <a:effectLst/>
                          <a:latin typeface="+mn-lt"/>
                        </a:rPr>
                        <a:t> Concrete Plant Inspection And Testing</a:t>
                      </a:r>
                    </a:p>
                  </a:txBody>
                  <a:tcPr marL="9525" marR="9525" marT="9525" marB="0" anchor="b"/>
                </a:tc>
                <a:extLst>
                  <a:ext uri="{0D108BD9-81ED-4DB2-BD59-A6C34878D82A}">
                    <a16:rowId xmlns:a16="http://schemas.microsoft.com/office/drawing/2014/main" val="2275974120"/>
                  </a:ext>
                </a:extLst>
              </a:tr>
              <a:tr h="155032">
                <a:tc>
                  <a:txBody>
                    <a:bodyPr/>
                    <a:lstStyle/>
                    <a:p>
                      <a:pPr algn="ctr" fontAlgn="b">
                        <a:buNone/>
                      </a:pPr>
                      <a:r>
                        <a:rPr lang="en-US" sz="1600" b="0" i="0" u="none" strike="noStrike" dirty="0">
                          <a:solidFill>
                            <a:srgbClr val="000000"/>
                          </a:solidFill>
                          <a:effectLst/>
                          <a:latin typeface="+mn-lt"/>
                        </a:rPr>
                        <a:t>12.2.5</a:t>
                      </a:r>
                    </a:p>
                  </a:txBody>
                  <a:tcPr marL="9525" marR="9525" marT="9525" marB="0" anchor="b"/>
                </a:tc>
                <a:tc>
                  <a:txBody>
                    <a:bodyPr/>
                    <a:lstStyle/>
                    <a:p>
                      <a:pPr algn="l" fontAlgn="b">
                        <a:buNone/>
                      </a:pPr>
                      <a:r>
                        <a:rPr lang="en-US" sz="1600" b="0" i="0" u="none" strike="noStrike" dirty="0">
                          <a:solidFill>
                            <a:srgbClr val="000000"/>
                          </a:solidFill>
                          <a:effectLst/>
                          <a:latin typeface="+mn-lt"/>
                        </a:rPr>
                        <a:t> Hot Mix Asphalt (HMA) Plant Inspection and Testing</a:t>
                      </a:r>
                    </a:p>
                  </a:txBody>
                  <a:tcPr marL="9525" marR="9525" marT="9525" marB="0" anchor="b"/>
                </a:tc>
                <a:extLst>
                  <a:ext uri="{0D108BD9-81ED-4DB2-BD59-A6C34878D82A}">
                    <a16:rowId xmlns:a16="http://schemas.microsoft.com/office/drawing/2014/main" val="824224524"/>
                  </a:ext>
                </a:extLst>
              </a:tr>
              <a:tr h="155032">
                <a:tc>
                  <a:txBody>
                    <a:bodyPr/>
                    <a:lstStyle/>
                    <a:p>
                      <a:pPr algn="ctr" fontAlgn="b"/>
                      <a:r>
                        <a:rPr lang="en-US" sz="1600" b="0" i="0" u="none" strike="noStrike" dirty="0">
                          <a:solidFill>
                            <a:schemeClr val="accent3"/>
                          </a:solidFill>
                          <a:effectLst/>
                          <a:latin typeface="+mn-lt"/>
                        </a:rPr>
                        <a:t>14.1.1</a:t>
                      </a:r>
                    </a:p>
                  </a:txBody>
                  <a:tcPr marL="7620" marR="7620" marT="7620" marB="0" anchor="b"/>
                </a:tc>
                <a:tc>
                  <a:txBody>
                    <a:bodyPr/>
                    <a:lstStyle/>
                    <a:p>
                      <a:pPr algn="l" fontAlgn="b"/>
                      <a:r>
                        <a:rPr lang="en-US" sz="1600" b="0" i="0" u="none" strike="noStrike" dirty="0">
                          <a:solidFill>
                            <a:schemeClr val="accent3"/>
                          </a:solidFill>
                          <a:effectLst/>
                          <a:latin typeface="+mn-lt"/>
                        </a:rPr>
                        <a:t> Soil Exploration</a:t>
                      </a:r>
                    </a:p>
                  </a:txBody>
                  <a:tcPr marL="7620" marR="7620" marT="7620" marB="0" anchor="b"/>
                </a:tc>
                <a:extLst>
                  <a:ext uri="{0D108BD9-81ED-4DB2-BD59-A6C34878D82A}">
                    <a16:rowId xmlns:a16="http://schemas.microsoft.com/office/drawing/2014/main" val="3188885047"/>
                  </a:ext>
                </a:extLst>
              </a:tr>
              <a:tr h="155032">
                <a:tc>
                  <a:txBody>
                    <a:bodyPr/>
                    <a:lstStyle/>
                    <a:p>
                      <a:pPr algn="ctr" fontAlgn="b"/>
                      <a:r>
                        <a:rPr lang="en-US" sz="1600" b="0" i="0" u="none" strike="noStrike" dirty="0">
                          <a:solidFill>
                            <a:schemeClr val="accent3"/>
                          </a:solidFill>
                          <a:effectLst/>
                          <a:latin typeface="+mn-lt"/>
                        </a:rPr>
                        <a:t>14.2.1</a:t>
                      </a:r>
                    </a:p>
                  </a:txBody>
                  <a:tcPr marL="7620" marR="7620" marT="7620" marB="0" anchor="b"/>
                </a:tc>
                <a:tc>
                  <a:txBody>
                    <a:bodyPr/>
                    <a:lstStyle/>
                    <a:p>
                      <a:pPr algn="l" fontAlgn="b"/>
                      <a:r>
                        <a:rPr lang="en-US" sz="1600" b="0" i="0" u="none" strike="noStrike" dirty="0">
                          <a:solidFill>
                            <a:schemeClr val="accent3"/>
                          </a:solidFill>
                          <a:effectLst/>
                          <a:latin typeface="+mn-lt"/>
                        </a:rPr>
                        <a:t> Geotechnical Testing</a:t>
                      </a:r>
                    </a:p>
                  </a:txBody>
                  <a:tcPr marL="7620" marR="7620" marT="7620" marB="0" anchor="b"/>
                </a:tc>
                <a:extLst>
                  <a:ext uri="{0D108BD9-81ED-4DB2-BD59-A6C34878D82A}">
                    <a16:rowId xmlns:a16="http://schemas.microsoft.com/office/drawing/2014/main" val="3779639798"/>
                  </a:ext>
                </a:extLst>
              </a:tr>
              <a:tr h="155032">
                <a:tc>
                  <a:txBody>
                    <a:bodyPr/>
                    <a:lstStyle/>
                    <a:p>
                      <a:pPr algn="ctr" fontAlgn="b"/>
                      <a:r>
                        <a:rPr lang="en-US" sz="1600" b="0" i="0" u="none" strike="noStrike" dirty="0">
                          <a:solidFill>
                            <a:srgbClr val="7030A0"/>
                          </a:solidFill>
                          <a:effectLst/>
                          <a:latin typeface="+mn-lt"/>
                          <a:cs typeface="Arial" panose="020B0604020202020204" pitchFamily="34" charset="0"/>
                        </a:rPr>
                        <a:t>15.2.1</a:t>
                      </a:r>
                    </a:p>
                  </a:txBody>
                  <a:tcPr marL="7620" marR="7620" marT="7620" marB="0" anchor="b"/>
                </a:tc>
                <a:tc>
                  <a:txBody>
                    <a:bodyPr/>
                    <a:lstStyle/>
                    <a:p>
                      <a:pPr algn="l" fontAlgn="b"/>
                      <a:r>
                        <a:rPr lang="en-US" sz="1600" b="0" i="0" u="none" strike="noStrike" dirty="0">
                          <a:solidFill>
                            <a:srgbClr val="7030A0"/>
                          </a:solidFill>
                          <a:effectLst/>
                          <a:latin typeface="+mn-lt"/>
                          <a:cs typeface="Arial" panose="020B0604020202020204" pitchFamily="34" charset="0"/>
                        </a:rPr>
                        <a:t> Design Survey</a:t>
                      </a:r>
                    </a:p>
                  </a:txBody>
                  <a:tcPr marL="7620" marR="7620" marT="7620" marB="0" anchor="b"/>
                </a:tc>
                <a:extLst>
                  <a:ext uri="{0D108BD9-81ED-4DB2-BD59-A6C34878D82A}">
                    <a16:rowId xmlns:a16="http://schemas.microsoft.com/office/drawing/2014/main" val="575685987"/>
                  </a:ext>
                </a:extLst>
              </a:tr>
              <a:tr h="155032">
                <a:tc>
                  <a:txBody>
                    <a:bodyPr/>
                    <a:lstStyle/>
                    <a:p>
                      <a:pPr algn="ctr" fontAlgn="b"/>
                      <a:r>
                        <a:rPr lang="en-US" sz="1600" b="0" i="0" u="none" strike="noStrike" dirty="0">
                          <a:solidFill>
                            <a:srgbClr val="7030A0"/>
                          </a:solidFill>
                          <a:effectLst/>
                          <a:latin typeface="+mn-lt"/>
                          <a:cs typeface="Arial" panose="020B0604020202020204" pitchFamily="34" charset="0"/>
                        </a:rPr>
                        <a:t>15.2.2</a:t>
                      </a:r>
                    </a:p>
                  </a:txBody>
                  <a:tcPr marL="7620" marR="7620" marT="7620" marB="0" anchor="b"/>
                </a:tc>
                <a:tc>
                  <a:txBody>
                    <a:bodyPr/>
                    <a:lstStyle/>
                    <a:p>
                      <a:pPr algn="l" fontAlgn="b"/>
                      <a:r>
                        <a:rPr lang="en-US" sz="1600" b="0" i="0" u="none" strike="noStrike" dirty="0">
                          <a:solidFill>
                            <a:srgbClr val="7030A0"/>
                          </a:solidFill>
                          <a:effectLst/>
                          <a:latin typeface="+mn-lt"/>
                          <a:cs typeface="Arial" panose="020B0604020202020204" pitchFamily="34" charset="0"/>
                        </a:rPr>
                        <a:t> Construction Survey</a:t>
                      </a:r>
                    </a:p>
                  </a:txBody>
                  <a:tcPr marL="7620" marR="7620" marT="7620" marB="0" anchor="b"/>
                </a:tc>
                <a:extLst>
                  <a:ext uri="{0D108BD9-81ED-4DB2-BD59-A6C34878D82A}">
                    <a16:rowId xmlns:a16="http://schemas.microsoft.com/office/drawing/2014/main" val="2936002197"/>
                  </a:ext>
                </a:extLst>
              </a:tr>
              <a:tr h="189415">
                <a:tc>
                  <a:txBody>
                    <a:bodyPr/>
                    <a:lstStyle/>
                    <a:p>
                      <a:pPr algn="ctr" fontAlgn="b"/>
                      <a:r>
                        <a:rPr lang="en-US" sz="1600" b="0" i="0" u="none" strike="noStrike" dirty="0">
                          <a:solidFill>
                            <a:srgbClr val="C00000"/>
                          </a:solidFill>
                          <a:effectLst/>
                          <a:latin typeface="+mn-lt"/>
                          <a:cs typeface="Arial" panose="020B0604020202020204" pitchFamily="34" charset="0"/>
                        </a:rPr>
                        <a:t>18.2.1</a:t>
                      </a:r>
                    </a:p>
                  </a:txBody>
                  <a:tcPr marL="7620" marR="7620" marT="7620" marB="0" anchor="b"/>
                </a:tc>
                <a:tc>
                  <a:txBody>
                    <a:bodyPr/>
                    <a:lstStyle/>
                    <a:p>
                      <a:pPr algn="l" fontAlgn="b"/>
                      <a:r>
                        <a:rPr lang="en-US" sz="1600" b="0" i="0" u="none" strike="noStrike" dirty="0">
                          <a:solidFill>
                            <a:srgbClr val="C00000"/>
                          </a:solidFill>
                          <a:effectLst/>
                          <a:latin typeface="+mn-lt"/>
                          <a:cs typeface="Arial" panose="020B0604020202020204" pitchFamily="34" charset="0"/>
                        </a:rPr>
                        <a:t> Subsurface Utility Engineering (Util Engr. Investigation) </a:t>
                      </a:r>
                    </a:p>
                  </a:txBody>
                  <a:tcPr marL="7620" marR="7620" marT="7620" marB="0" anchor="b"/>
                </a:tc>
                <a:extLst>
                  <a:ext uri="{0D108BD9-81ED-4DB2-BD59-A6C34878D82A}">
                    <a16:rowId xmlns:a16="http://schemas.microsoft.com/office/drawing/2014/main" val="3859040957"/>
                  </a:ext>
                </a:extLst>
              </a:tr>
              <a:tr h="189415">
                <a:tc>
                  <a:txBody>
                    <a:bodyPr/>
                    <a:lstStyle/>
                    <a:p>
                      <a:pPr algn="ctr" fontAlgn="b">
                        <a:buNone/>
                      </a:pPr>
                      <a:r>
                        <a:rPr lang="en-US" sz="1600" b="0" i="0" u="none" strike="noStrike" dirty="0">
                          <a:solidFill>
                            <a:srgbClr val="C00000"/>
                          </a:solidFill>
                          <a:effectLst/>
                          <a:latin typeface="+mn-lt"/>
                          <a:cs typeface="Arial" panose="020B0604020202020204" pitchFamily="34" charset="0"/>
                        </a:rPr>
                        <a:t>18.3.1</a:t>
                      </a:r>
                    </a:p>
                  </a:txBody>
                  <a:tcPr marL="9525" marR="9525" marT="9525" marB="0" anchor="b"/>
                </a:tc>
                <a:tc>
                  <a:txBody>
                    <a:bodyPr/>
                    <a:lstStyle/>
                    <a:p>
                      <a:pPr algn="l" fontAlgn="b">
                        <a:buNone/>
                      </a:pPr>
                      <a:r>
                        <a:rPr lang="en-US" sz="1600" b="0" i="0" u="none" strike="noStrike" dirty="0">
                          <a:solidFill>
                            <a:srgbClr val="C00000"/>
                          </a:solidFill>
                          <a:effectLst/>
                          <a:latin typeface="+mn-lt"/>
                          <a:cs typeface="Arial" panose="020B0604020202020204" pitchFamily="34" charset="0"/>
                        </a:rPr>
                        <a:t> Utility Adjustment Coordination</a:t>
                      </a:r>
                    </a:p>
                  </a:txBody>
                  <a:tcPr marL="9525" marR="9525" marT="9525" marB="0" anchor="b"/>
                </a:tc>
                <a:extLst>
                  <a:ext uri="{0D108BD9-81ED-4DB2-BD59-A6C34878D82A}">
                    <a16:rowId xmlns:a16="http://schemas.microsoft.com/office/drawing/2014/main" val="2570982683"/>
                  </a:ext>
                </a:extLst>
              </a:tr>
              <a:tr h="189415">
                <a:tc>
                  <a:txBody>
                    <a:bodyPr/>
                    <a:lstStyle/>
                    <a:p>
                      <a:pPr algn="ctr" fontAlgn="b"/>
                      <a:r>
                        <a:rPr lang="en-US" sz="1600" b="0" i="0" u="none" strike="noStrike" dirty="0">
                          <a:solidFill>
                            <a:srgbClr val="C00000"/>
                          </a:solidFill>
                          <a:effectLst/>
                          <a:latin typeface="+mn-lt"/>
                          <a:cs typeface="Arial" panose="020B0604020202020204" pitchFamily="34" charset="0"/>
                        </a:rPr>
                        <a:t>18.5.1</a:t>
                      </a:r>
                    </a:p>
                  </a:txBody>
                  <a:tcPr marL="7620" marR="7620" marT="7620" marB="0" anchor="b"/>
                </a:tc>
                <a:tc>
                  <a:txBody>
                    <a:bodyPr/>
                    <a:lstStyle/>
                    <a:p>
                      <a:pPr algn="l" fontAlgn="b"/>
                      <a:r>
                        <a:rPr lang="en-US" sz="1600" b="0" i="0" u="none" strike="noStrike" dirty="0">
                          <a:solidFill>
                            <a:srgbClr val="C00000"/>
                          </a:solidFill>
                          <a:effectLst/>
                          <a:latin typeface="+mn-lt"/>
                          <a:cs typeface="Arial" panose="020B0604020202020204" pitchFamily="34" charset="0"/>
                        </a:rPr>
                        <a:t> Utility Construction Management and Verification</a:t>
                      </a:r>
                    </a:p>
                  </a:txBody>
                  <a:tcPr marL="7620" marR="7620" marT="7620" marB="0" anchor="b"/>
                </a:tc>
                <a:extLst>
                  <a:ext uri="{0D108BD9-81ED-4DB2-BD59-A6C34878D82A}">
                    <a16:rowId xmlns:a16="http://schemas.microsoft.com/office/drawing/2014/main" val="3616519402"/>
                  </a:ext>
                </a:extLst>
              </a:tr>
            </a:tbl>
          </a:graphicData>
        </a:graphic>
      </p:graphicFrame>
      <p:sp>
        <p:nvSpPr>
          <p:cNvPr id="5" name="TextBox 4">
            <a:extLst>
              <a:ext uri="{FF2B5EF4-FFF2-40B4-BE49-F238E27FC236}">
                <a16:creationId xmlns:a16="http://schemas.microsoft.com/office/drawing/2014/main" id="{C760AF30-0B95-94E0-1289-4C2E15098BD8}"/>
              </a:ext>
            </a:extLst>
          </p:cNvPr>
          <p:cNvSpPr txBox="1"/>
          <p:nvPr/>
        </p:nvSpPr>
        <p:spPr>
          <a:xfrm>
            <a:off x="457199" y="4489299"/>
            <a:ext cx="7149402" cy="338554"/>
          </a:xfrm>
          <a:prstGeom prst="rect">
            <a:avLst/>
          </a:prstGeom>
          <a:noFill/>
        </p:spPr>
        <p:txBody>
          <a:bodyPr wrap="square" rtlCol="0">
            <a:spAutoFit/>
          </a:bodyPr>
          <a:lstStyle/>
          <a:p>
            <a:r>
              <a:rPr lang="en-US" sz="1600" dirty="0">
                <a:solidFill>
                  <a:schemeClr val="accent1"/>
                </a:solidFill>
              </a:rPr>
              <a:t>* Subject to change. Refer to RFP for list and percentages.</a:t>
            </a:r>
          </a:p>
        </p:txBody>
      </p:sp>
    </p:spTree>
    <p:extLst>
      <p:ext uri="{BB962C8B-B14F-4D97-AF65-F5344CB8AC3E}">
        <p14:creationId xmlns:p14="http://schemas.microsoft.com/office/powerpoint/2010/main" val="20002284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0EB6C-6D8F-A9B7-A294-17362D6AB77E}"/>
              </a:ext>
            </a:extLst>
          </p:cNvPr>
          <p:cNvSpPr>
            <a:spLocks noGrp="1"/>
          </p:cNvSpPr>
          <p:nvPr>
            <p:ph type="title"/>
          </p:nvPr>
        </p:nvSpPr>
        <p:spPr>
          <a:xfrm>
            <a:off x="382385" y="685991"/>
            <a:ext cx="8229600" cy="294885"/>
          </a:xfrm>
        </p:spPr>
        <p:txBody>
          <a:bodyPr>
            <a:normAutofit fontScale="90000"/>
          </a:bodyPr>
          <a:lstStyle/>
          <a:p>
            <a:r>
              <a:rPr lang="en-US" dirty="0"/>
              <a:t>Proposal Evaluation Criteria</a:t>
            </a:r>
          </a:p>
        </p:txBody>
      </p:sp>
      <p:sp>
        <p:nvSpPr>
          <p:cNvPr id="8" name="Content Placeholder 7">
            <a:extLst>
              <a:ext uri="{FF2B5EF4-FFF2-40B4-BE49-F238E27FC236}">
                <a16:creationId xmlns:a16="http://schemas.microsoft.com/office/drawing/2014/main" id="{4A284BFA-B243-53D8-04E2-1C099AF3579B}"/>
              </a:ext>
            </a:extLst>
          </p:cNvPr>
          <p:cNvSpPr>
            <a:spLocks noGrp="1"/>
          </p:cNvSpPr>
          <p:nvPr>
            <p:ph idx="1"/>
          </p:nvPr>
        </p:nvSpPr>
        <p:spPr>
          <a:xfrm>
            <a:off x="382384" y="1013868"/>
            <a:ext cx="8468317" cy="3190063"/>
          </a:xfrm>
        </p:spPr>
        <p:txBody>
          <a:bodyPr>
            <a:normAutofit/>
          </a:bodyPr>
          <a:lstStyle/>
          <a:p>
            <a:pPr marL="0" indent="0">
              <a:lnSpc>
                <a:spcPct val="100000"/>
              </a:lnSpc>
              <a:buNone/>
            </a:pPr>
            <a:r>
              <a:rPr lang="en-US" sz="1600" dirty="0"/>
              <a:t>CST members will independently score Proposals based on the evaluation criteria and relative importance factors (weightings) provided below. The Past Performance Score is only used in Proposal Evaluation.</a:t>
            </a:r>
          </a:p>
          <a:p>
            <a:pPr marL="0" indent="0">
              <a:lnSpc>
                <a:spcPct val="100000"/>
              </a:lnSpc>
              <a:buNone/>
            </a:pPr>
            <a:endParaRPr lang="en-US" sz="1200" dirty="0"/>
          </a:p>
        </p:txBody>
      </p:sp>
      <p:graphicFrame>
        <p:nvGraphicFramePr>
          <p:cNvPr id="9" name="Table 8" descr="Snippet of RFP evaluation criteria table.">
            <a:extLst>
              <a:ext uri="{FF2B5EF4-FFF2-40B4-BE49-F238E27FC236}">
                <a16:creationId xmlns:a16="http://schemas.microsoft.com/office/drawing/2014/main" id="{5BE1A357-CB5F-5E4E-609C-E56719E33146}"/>
              </a:ext>
            </a:extLst>
          </p:cNvPr>
          <p:cNvGraphicFramePr>
            <a:graphicFrameLocks noGrp="1"/>
          </p:cNvGraphicFramePr>
          <p:nvPr>
            <p:extLst>
              <p:ext uri="{D42A27DB-BD31-4B8C-83A1-F6EECF244321}">
                <p14:modId xmlns:p14="http://schemas.microsoft.com/office/powerpoint/2010/main" val="827451330"/>
              </p:ext>
            </p:extLst>
          </p:nvPr>
        </p:nvGraphicFramePr>
        <p:xfrm>
          <a:off x="382385" y="1771395"/>
          <a:ext cx="6225449" cy="3016266"/>
        </p:xfrm>
        <a:graphic>
          <a:graphicData uri="http://schemas.openxmlformats.org/drawingml/2006/table">
            <a:tbl>
              <a:tblPr firstRow="1" firstCol="1" bandRow="1">
                <a:tableStyleId>{5C22544A-7EE6-4342-B048-85BDC9FD1C3A}</a:tableStyleId>
              </a:tblPr>
              <a:tblGrid>
                <a:gridCol w="1311927">
                  <a:extLst>
                    <a:ext uri="{9D8B030D-6E8A-4147-A177-3AD203B41FA5}">
                      <a16:colId xmlns:a16="http://schemas.microsoft.com/office/drawing/2014/main" val="3036794254"/>
                    </a:ext>
                  </a:extLst>
                </a:gridCol>
                <a:gridCol w="3512192">
                  <a:extLst>
                    <a:ext uri="{9D8B030D-6E8A-4147-A177-3AD203B41FA5}">
                      <a16:colId xmlns:a16="http://schemas.microsoft.com/office/drawing/2014/main" val="3446471852"/>
                    </a:ext>
                  </a:extLst>
                </a:gridCol>
                <a:gridCol w="1401330">
                  <a:extLst>
                    <a:ext uri="{9D8B030D-6E8A-4147-A177-3AD203B41FA5}">
                      <a16:colId xmlns:a16="http://schemas.microsoft.com/office/drawing/2014/main" val="1304054387"/>
                    </a:ext>
                  </a:extLst>
                </a:gridCol>
              </a:tblGrid>
              <a:tr h="371851">
                <a:tc>
                  <a:txBody>
                    <a:bodyPr/>
                    <a:lstStyle/>
                    <a:p>
                      <a:pPr marL="0" marR="0" algn="ctr">
                        <a:spcBef>
                          <a:spcPts val="500"/>
                        </a:spcBef>
                        <a:spcAft>
                          <a:spcPts val="500"/>
                        </a:spcAft>
                      </a:pPr>
                      <a:r>
                        <a:rPr lang="en-US" sz="800" dirty="0">
                          <a:effectLst/>
                        </a:rPr>
                        <a:t>Evaluation Criteria</a:t>
                      </a:r>
                      <a:endParaRPr lang="en-US" sz="800" dirty="0">
                        <a:effectLst/>
                        <a:latin typeface="Arial" panose="020B0604020202020204" pitchFamily="34" charset="0"/>
                        <a:ea typeface="Arial" panose="020B0604020202020204" pitchFamily="34" charset="0"/>
                        <a:cs typeface="Times New Roman" panose="02020603050405020304" pitchFamily="18" charset="0"/>
                      </a:endParaRPr>
                    </a:p>
                  </a:txBody>
                  <a:tcPr marL="47863" marR="47863" marT="0" marB="0"/>
                </a:tc>
                <a:tc>
                  <a:txBody>
                    <a:bodyPr/>
                    <a:lstStyle/>
                    <a:p>
                      <a:pPr marL="0" marR="0" algn="ctr">
                        <a:spcBef>
                          <a:spcPts val="500"/>
                        </a:spcBef>
                        <a:spcAft>
                          <a:spcPts val="500"/>
                        </a:spcAft>
                      </a:pPr>
                      <a:r>
                        <a:rPr lang="en-US" sz="800" dirty="0">
                          <a:effectLst/>
                        </a:rPr>
                        <a:t>Included Elements</a:t>
                      </a:r>
                      <a:endParaRPr lang="en-US" sz="800" dirty="0">
                        <a:effectLst/>
                        <a:latin typeface="Arial" panose="020B0604020202020204" pitchFamily="34" charset="0"/>
                        <a:ea typeface="Arial" panose="020B0604020202020204" pitchFamily="34" charset="0"/>
                        <a:cs typeface="Times New Roman" panose="02020603050405020304" pitchFamily="18" charset="0"/>
                      </a:endParaRPr>
                    </a:p>
                  </a:txBody>
                  <a:tcPr marL="47863" marR="47863" marT="0" marB="0"/>
                </a:tc>
                <a:tc>
                  <a:txBody>
                    <a:bodyPr/>
                    <a:lstStyle/>
                    <a:p>
                      <a:pPr marL="0" marR="0" algn="ctr">
                        <a:spcBef>
                          <a:spcPts val="500"/>
                        </a:spcBef>
                        <a:spcAft>
                          <a:spcPts val="500"/>
                        </a:spcAft>
                      </a:pPr>
                      <a:r>
                        <a:rPr lang="en-US" sz="800" dirty="0">
                          <a:effectLst/>
                        </a:rPr>
                        <a:t>Weighting for Evaluation of Proposal</a:t>
                      </a:r>
                      <a:endParaRPr lang="en-US" sz="800" dirty="0">
                        <a:effectLst/>
                        <a:latin typeface="Arial" panose="020B0604020202020204" pitchFamily="34" charset="0"/>
                        <a:ea typeface="Arial" panose="020B0604020202020204" pitchFamily="34" charset="0"/>
                        <a:cs typeface="Times New Roman" panose="02020603050405020304" pitchFamily="18" charset="0"/>
                      </a:endParaRPr>
                    </a:p>
                  </a:txBody>
                  <a:tcPr marL="47863" marR="47863" marT="0" marB="0"/>
                </a:tc>
                <a:extLst>
                  <a:ext uri="{0D108BD9-81ED-4DB2-BD59-A6C34878D82A}">
                    <a16:rowId xmlns:a16="http://schemas.microsoft.com/office/drawing/2014/main" val="2702421908"/>
                  </a:ext>
                </a:extLst>
              </a:tr>
              <a:tr h="247901">
                <a:tc>
                  <a:txBody>
                    <a:bodyPr/>
                    <a:lstStyle/>
                    <a:p>
                      <a:pPr marL="0" marR="0" algn="ctr">
                        <a:spcBef>
                          <a:spcPts val="500"/>
                        </a:spcBef>
                        <a:spcAft>
                          <a:spcPts val="500"/>
                        </a:spcAft>
                      </a:pPr>
                      <a:r>
                        <a:rPr lang="en-US" sz="800" dirty="0">
                          <a:effectLst/>
                        </a:rPr>
                        <a:t>Technical approach</a:t>
                      </a:r>
                      <a:endParaRPr lang="en-US" sz="800" dirty="0">
                        <a:effectLst/>
                        <a:latin typeface="Arial" panose="020B0604020202020204" pitchFamily="34" charset="0"/>
                        <a:ea typeface="Arial" panose="020B0604020202020204" pitchFamily="34" charset="0"/>
                        <a:cs typeface="Times New Roman" panose="02020603050405020304" pitchFamily="18" charset="0"/>
                      </a:endParaRPr>
                    </a:p>
                  </a:txBody>
                  <a:tcPr marL="47863" marR="47863" marT="0" marB="0"/>
                </a:tc>
                <a:tc>
                  <a:txBody>
                    <a:bodyPr/>
                    <a:lstStyle/>
                    <a:p>
                      <a:pPr marL="0" marR="0" algn="just">
                        <a:spcBef>
                          <a:spcPts val="500"/>
                        </a:spcBef>
                        <a:spcAft>
                          <a:spcPts val="500"/>
                        </a:spcAft>
                      </a:pPr>
                      <a:r>
                        <a:rPr lang="en-US" sz="800" dirty="0">
                          <a:effectLst/>
                        </a:rPr>
                        <a:t>Project understanding, project approach, innovative concepts or alternatives</a:t>
                      </a:r>
                      <a:endParaRPr lang="en-US" sz="800" dirty="0">
                        <a:effectLst/>
                        <a:latin typeface="Arial" panose="020B0604020202020204" pitchFamily="34" charset="0"/>
                        <a:ea typeface="Arial" panose="020B0604020202020204" pitchFamily="34" charset="0"/>
                        <a:cs typeface="Times New Roman" panose="02020603050405020304" pitchFamily="18" charset="0"/>
                      </a:endParaRPr>
                    </a:p>
                  </a:txBody>
                  <a:tcPr marL="47863" marR="47863" marT="0" marB="0"/>
                </a:tc>
                <a:tc>
                  <a:txBody>
                    <a:bodyPr/>
                    <a:lstStyle/>
                    <a:p>
                      <a:pPr marL="0" marR="0" algn="ctr">
                        <a:spcBef>
                          <a:spcPts val="500"/>
                        </a:spcBef>
                        <a:spcAft>
                          <a:spcPts val="500"/>
                        </a:spcAft>
                      </a:pPr>
                      <a:r>
                        <a:rPr lang="en-US" sz="800" dirty="0">
                          <a:effectLst/>
                        </a:rPr>
                        <a:t>XX</a:t>
                      </a:r>
                      <a:endParaRPr lang="en-US" sz="800" dirty="0">
                        <a:effectLst/>
                        <a:latin typeface="Arial" panose="020B0604020202020204" pitchFamily="34" charset="0"/>
                        <a:ea typeface="Arial" panose="020B0604020202020204" pitchFamily="34" charset="0"/>
                        <a:cs typeface="Times New Roman" panose="02020603050405020304" pitchFamily="18" charset="0"/>
                      </a:endParaRPr>
                    </a:p>
                  </a:txBody>
                  <a:tcPr marL="47863" marR="47863" marT="0" marB="0"/>
                </a:tc>
                <a:extLst>
                  <a:ext uri="{0D108BD9-81ED-4DB2-BD59-A6C34878D82A}">
                    <a16:rowId xmlns:a16="http://schemas.microsoft.com/office/drawing/2014/main" val="122174977"/>
                  </a:ext>
                </a:extLst>
              </a:tr>
              <a:tr h="478434">
                <a:tc>
                  <a:txBody>
                    <a:bodyPr/>
                    <a:lstStyle/>
                    <a:p>
                      <a:pPr marL="0" marR="0" algn="ctr">
                        <a:spcBef>
                          <a:spcPts val="500"/>
                        </a:spcBef>
                        <a:spcAft>
                          <a:spcPts val="500"/>
                        </a:spcAft>
                      </a:pPr>
                      <a:r>
                        <a:rPr lang="en-US" sz="800" dirty="0">
                          <a:effectLst/>
                        </a:rPr>
                        <a:t>Project Manager’s relevant experience</a:t>
                      </a:r>
                      <a:endParaRPr lang="en-US" sz="800" dirty="0">
                        <a:effectLst/>
                        <a:latin typeface="Arial" panose="020B0604020202020204" pitchFamily="34" charset="0"/>
                        <a:ea typeface="Arial" panose="020B0604020202020204" pitchFamily="34" charset="0"/>
                        <a:cs typeface="Times New Roman" panose="02020603050405020304" pitchFamily="18" charset="0"/>
                      </a:endParaRPr>
                    </a:p>
                  </a:txBody>
                  <a:tcPr marL="47863" marR="47863" marT="0" marB="0"/>
                </a:tc>
                <a:tc>
                  <a:txBody>
                    <a:bodyPr/>
                    <a:lstStyle/>
                    <a:p>
                      <a:pPr marL="0" marR="0" algn="just">
                        <a:spcBef>
                          <a:spcPts val="500"/>
                        </a:spcBef>
                        <a:spcAft>
                          <a:spcPts val="500"/>
                        </a:spcAft>
                      </a:pPr>
                      <a:r>
                        <a:rPr lang="en-US" sz="800" dirty="0">
                          <a:effectLst/>
                        </a:rPr>
                        <a:t>Experience with similar or related projects, including both technical and management experience</a:t>
                      </a:r>
                      <a:endParaRPr lang="en-US" sz="800" dirty="0">
                        <a:effectLst/>
                        <a:latin typeface="Arial" panose="020B0604020202020204" pitchFamily="34" charset="0"/>
                        <a:ea typeface="Arial" panose="020B0604020202020204" pitchFamily="34" charset="0"/>
                        <a:cs typeface="Times New Roman" panose="02020603050405020304" pitchFamily="18" charset="0"/>
                      </a:endParaRPr>
                    </a:p>
                  </a:txBody>
                  <a:tcPr marL="47863" marR="47863" marT="0" marB="0"/>
                </a:tc>
                <a:tc>
                  <a:txBody>
                    <a:bodyPr/>
                    <a:lstStyle/>
                    <a:p>
                      <a:pPr marL="0" marR="0" algn="ctr">
                        <a:spcBef>
                          <a:spcPts val="500"/>
                        </a:spcBef>
                        <a:spcAft>
                          <a:spcPts val="500"/>
                        </a:spcAft>
                      </a:pPr>
                      <a:r>
                        <a:rPr lang="en-US" sz="800" dirty="0">
                          <a:effectLst/>
                        </a:rPr>
                        <a:t>XX</a:t>
                      </a:r>
                      <a:endParaRPr lang="en-US" sz="800" dirty="0">
                        <a:effectLst/>
                        <a:latin typeface="Arial" panose="020B0604020202020204" pitchFamily="34" charset="0"/>
                        <a:ea typeface="Arial" panose="020B0604020202020204" pitchFamily="34" charset="0"/>
                        <a:cs typeface="Times New Roman" panose="02020603050405020304" pitchFamily="18" charset="0"/>
                      </a:endParaRPr>
                    </a:p>
                  </a:txBody>
                  <a:tcPr marL="47863" marR="47863" marT="0" marB="0"/>
                </a:tc>
                <a:extLst>
                  <a:ext uri="{0D108BD9-81ED-4DB2-BD59-A6C34878D82A}">
                    <a16:rowId xmlns:a16="http://schemas.microsoft.com/office/drawing/2014/main" val="2340916228"/>
                  </a:ext>
                </a:extLst>
              </a:tr>
              <a:tr h="1076478">
                <a:tc>
                  <a:txBody>
                    <a:bodyPr/>
                    <a:lstStyle/>
                    <a:p>
                      <a:pPr marL="0" marR="0" algn="ctr">
                        <a:spcBef>
                          <a:spcPts val="500"/>
                        </a:spcBef>
                        <a:spcAft>
                          <a:spcPts val="500"/>
                        </a:spcAft>
                      </a:pPr>
                      <a:r>
                        <a:rPr lang="en-US" sz="800" dirty="0">
                          <a:effectLst/>
                        </a:rPr>
                        <a:t>Project planning and management</a:t>
                      </a:r>
                      <a:endParaRPr lang="en-US" sz="800" dirty="0">
                        <a:effectLst/>
                        <a:latin typeface="Arial" panose="020B0604020202020204" pitchFamily="34" charset="0"/>
                        <a:ea typeface="Arial" panose="020B0604020202020204" pitchFamily="34" charset="0"/>
                        <a:cs typeface="Times New Roman" panose="02020603050405020304" pitchFamily="18" charset="0"/>
                      </a:endParaRPr>
                    </a:p>
                  </a:txBody>
                  <a:tcPr marL="47863" marR="47863" marT="0" marB="0"/>
                </a:tc>
                <a:tc>
                  <a:txBody>
                    <a:bodyPr/>
                    <a:lstStyle/>
                    <a:p>
                      <a:pPr marL="0" marR="0" algn="just">
                        <a:spcBef>
                          <a:spcPts val="500"/>
                        </a:spcBef>
                        <a:spcAft>
                          <a:spcPts val="500"/>
                        </a:spcAft>
                      </a:pPr>
                      <a:r>
                        <a:rPr lang="en-US" sz="800" dirty="0">
                          <a:effectLst/>
                        </a:rPr>
                        <a:t>Project staffing and resource management (who, how, and why), communication plan, and quality control procedures. The prime firm’s past experience with utilizing subproviders and meeting program goals (HUB or DBE) and/or how it plans to utilize subproviders  to meet the goals on this contract. Also, may include project scheduling or phasing for SD projects</a:t>
                      </a:r>
                      <a:endParaRPr lang="en-US" sz="800" dirty="0">
                        <a:effectLst/>
                        <a:latin typeface="Arial" panose="020B0604020202020204" pitchFamily="34" charset="0"/>
                        <a:ea typeface="Arial" panose="020B0604020202020204" pitchFamily="34" charset="0"/>
                        <a:cs typeface="Times New Roman" panose="02020603050405020304" pitchFamily="18" charset="0"/>
                      </a:endParaRPr>
                    </a:p>
                  </a:txBody>
                  <a:tcPr marL="47863" marR="47863" marT="0" marB="0"/>
                </a:tc>
                <a:tc>
                  <a:txBody>
                    <a:bodyPr/>
                    <a:lstStyle/>
                    <a:p>
                      <a:pPr marL="0" marR="0" algn="ctr">
                        <a:spcBef>
                          <a:spcPts val="500"/>
                        </a:spcBef>
                        <a:spcAft>
                          <a:spcPts val="500"/>
                        </a:spcAft>
                      </a:pPr>
                      <a:r>
                        <a:rPr lang="en-US" sz="800" dirty="0">
                          <a:effectLst/>
                        </a:rPr>
                        <a:t>XX</a:t>
                      </a:r>
                      <a:endParaRPr lang="en-US" sz="800" dirty="0">
                        <a:effectLst/>
                        <a:latin typeface="Arial" panose="020B0604020202020204" pitchFamily="34" charset="0"/>
                        <a:ea typeface="Arial" panose="020B0604020202020204" pitchFamily="34" charset="0"/>
                        <a:cs typeface="Times New Roman" panose="02020603050405020304" pitchFamily="18" charset="0"/>
                      </a:endParaRPr>
                    </a:p>
                  </a:txBody>
                  <a:tcPr marL="47863" marR="47863" marT="0" marB="0"/>
                </a:tc>
                <a:extLst>
                  <a:ext uri="{0D108BD9-81ED-4DB2-BD59-A6C34878D82A}">
                    <a16:rowId xmlns:a16="http://schemas.microsoft.com/office/drawing/2014/main" val="3466857752"/>
                  </a:ext>
                </a:extLst>
              </a:tr>
              <a:tr h="358826">
                <a:tc>
                  <a:txBody>
                    <a:bodyPr/>
                    <a:lstStyle/>
                    <a:p>
                      <a:pPr marL="0" marR="0" algn="ctr">
                        <a:spcBef>
                          <a:spcPts val="500"/>
                        </a:spcBef>
                        <a:spcAft>
                          <a:spcPts val="500"/>
                        </a:spcAft>
                      </a:pPr>
                      <a:r>
                        <a:rPr lang="en-US" sz="800" dirty="0">
                          <a:effectLst/>
                        </a:rPr>
                        <a:t>Key staff’s relevant experience</a:t>
                      </a:r>
                      <a:endParaRPr lang="en-US" sz="800" dirty="0">
                        <a:effectLst/>
                        <a:latin typeface="Arial" panose="020B0604020202020204" pitchFamily="34" charset="0"/>
                        <a:ea typeface="Arial" panose="020B0604020202020204" pitchFamily="34" charset="0"/>
                        <a:cs typeface="Times New Roman" panose="02020603050405020304" pitchFamily="18" charset="0"/>
                      </a:endParaRPr>
                    </a:p>
                  </a:txBody>
                  <a:tcPr marL="47863" marR="47863" marT="0" marB="0"/>
                </a:tc>
                <a:tc>
                  <a:txBody>
                    <a:bodyPr/>
                    <a:lstStyle/>
                    <a:p>
                      <a:pPr marL="0" marR="0" algn="just">
                        <a:spcBef>
                          <a:spcPts val="500"/>
                        </a:spcBef>
                        <a:spcAft>
                          <a:spcPts val="500"/>
                        </a:spcAft>
                      </a:pPr>
                      <a:r>
                        <a:rPr lang="en-US" sz="800" dirty="0">
                          <a:effectLst/>
                        </a:rPr>
                        <a:t>Experience with similar projects</a:t>
                      </a:r>
                      <a:endParaRPr lang="en-US" sz="800" dirty="0">
                        <a:effectLst/>
                        <a:latin typeface="Arial" panose="020B0604020202020204" pitchFamily="34" charset="0"/>
                        <a:ea typeface="Arial" panose="020B0604020202020204" pitchFamily="34" charset="0"/>
                        <a:cs typeface="Times New Roman" panose="02020603050405020304" pitchFamily="18" charset="0"/>
                      </a:endParaRPr>
                    </a:p>
                  </a:txBody>
                  <a:tcPr marL="47863" marR="47863" marT="0" marB="0"/>
                </a:tc>
                <a:tc>
                  <a:txBody>
                    <a:bodyPr/>
                    <a:lstStyle/>
                    <a:p>
                      <a:pPr marL="0" marR="0" algn="ctr">
                        <a:spcBef>
                          <a:spcPts val="500"/>
                        </a:spcBef>
                        <a:spcAft>
                          <a:spcPts val="500"/>
                        </a:spcAft>
                      </a:pPr>
                      <a:r>
                        <a:rPr lang="en-US" sz="800" dirty="0">
                          <a:effectLst/>
                        </a:rPr>
                        <a:t>XX</a:t>
                      </a:r>
                      <a:endParaRPr lang="en-US" sz="800" dirty="0">
                        <a:effectLst/>
                        <a:latin typeface="Arial" panose="020B0604020202020204" pitchFamily="34" charset="0"/>
                        <a:ea typeface="Arial" panose="020B0604020202020204" pitchFamily="34" charset="0"/>
                        <a:cs typeface="Times New Roman" panose="02020603050405020304" pitchFamily="18" charset="0"/>
                      </a:endParaRPr>
                    </a:p>
                  </a:txBody>
                  <a:tcPr marL="47863" marR="47863" marT="0" marB="0"/>
                </a:tc>
                <a:extLst>
                  <a:ext uri="{0D108BD9-81ED-4DB2-BD59-A6C34878D82A}">
                    <a16:rowId xmlns:a16="http://schemas.microsoft.com/office/drawing/2014/main" val="2510393140"/>
                  </a:ext>
                </a:extLst>
              </a:tr>
              <a:tr h="358826">
                <a:tc>
                  <a:txBody>
                    <a:bodyPr/>
                    <a:lstStyle/>
                    <a:p>
                      <a:pPr marL="0" marR="0" algn="ctr">
                        <a:spcBef>
                          <a:spcPts val="500"/>
                        </a:spcBef>
                        <a:spcAft>
                          <a:spcPts val="500"/>
                        </a:spcAft>
                      </a:pPr>
                      <a:r>
                        <a:rPr lang="en-US" sz="800" dirty="0">
                          <a:effectLst/>
                        </a:rPr>
                        <a:t>Past Performance Score</a:t>
                      </a:r>
                      <a:endParaRPr lang="en-US" sz="800" dirty="0">
                        <a:effectLst/>
                        <a:latin typeface="Arial" panose="020B0604020202020204" pitchFamily="34" charset="0"/>
                        <a:ea typeface="Arial" panose="020B0604020202020204" pitchFamily="34" charset="0"/>
                        <a:cs typeface="Times New Roman" panose="02020603050405020304" pitchFamily="18" charset="0"/>
                      </a:endParaRPr>
                    </a:p>
                  </a:txBody>
                  <a:tcPr marL="47863" marR="47863" marT="0" marB="0"/>
                </a:tc>
                <a:tc>
                  <a:txBody>
                    <a:bodyPr/>
                    <a:lstStyle/>
                    <a:p>
                      <a:pPr marL="0" marR="0" algn="just">
                        <a:spcBef>
                          <a:spcPts val="500"/>
                        </a:spcBef>
                        <a:spcAft>
                          <a:spcPts val="500"/>
                        </a:spcAft>
                      </a:pPr>
                      <a:r>
                        <a:rPr lang="en-US" sz="800" dirty="0">
                          <a:effectLst/>
                        </a:rPr>
                        <a:t> </a:t>
                      </a:r>
                      <a:endParaRPr lang="en-US" sz="800" dirty="0">
                        <a:effectLst/>
                        <a:latin typeface="Arial" panose="020B0604020202020204" pitchFamily="34" charset="0"/>
                        <a:ea typeface="Arial" panose="020B0604020202020204" pitchFamily="34" charset="0"/>
                        <a:cs typeface="Times New Roman" panose="02020603050405020304" pitchFamily="18" charset="0"/>
                      </a:endParaRPr>
                    </a:p>
                  </a:txBody>
                  <a:tcPr marL="47863" marR="47863" marT="0" marB="0"/>
                </a:tc>
                <a:tc>
                  <a:txBody>
                    <a:bodyPr/>
                    <a:lstStyle/>
                    <a:p>
                      <a:pPr marL="0" marR="0" algn="ctr">
                        <a:spcBef>
                          <a:spcPts val="500"/>
                        </a:spcBef>
                        <a:spcAft>
                          <a:spcPts val="500"/>
                        </a:spcAft>
                      </a:pPr>
                      <a:r>
                        <a:rPr lang="en-US" sz="800" dirty="0">
                          <a:effectLst/>
                        </a:rPr>
                        <a:t>5 to 15%</a:t>
                      </a:r>
                      <a:endParaRPr lang="en-US" sz="800" dirty="0">
                        <a:effectLst/>
                        <a:latin typeface="Arial" panose="020B0604020202020204" pitchFamily="34" charset="0"/>
                        <a:ea typeface="Arial" panose="020B0604020202020204" pitchFamily="34" charset="0"/>
                        <a:cs typeface="Times New Roman" panose="02020603050405020304" pitchFamily="18" charset="0"/>
                      </a:endParaRPr>
                    </a:p>
                  </a:txBody>
                  <a:tcPr marL="47863" marR="47863" marT="0" marB="0"/>
                </a:tc>
                <a:extLst>
                  <a:ext uri="{0D108BD9-81ED-4DB2-BD59-A6C34878D82A}">
                    <a16:rowId xmlns:a16="http://schemas.microsoft.com/office/drawing/2014/main" val="2492334447"/>
                  </a:ext>
                </a:extLst>
              </a:tr>
              <a:tr h="123950">
                <a:tc>
                  <a:txBody>
                    <a:bodyPr/>
                    <a:lstStyle/>
                    <a:p>
                      <a:pPr marL="0" marR="0" algn="ctr">
                        <a:spcBef>
                          <a:spcPts val="500"/>
                        </a:spcBef>
                        <a:spcAft>
                          <a:spcPts val="500"/>
                        </a:spcAft>
                      </a:pPr>
                      <a:r>
                        <a:rPr lang="en-US" sz="800" dirty="0">
                          <a:effectLst/>
                        </a:rPr>
                        <a:t>Total</a:t>
                      </a:r>
                      <a:endParaRPr lang="en-US" sz="800" dirty="0">
                        <a:effectLst/>
                        <a:latin typeface="Arial" panose="020B0604020202020204" pitchFamily="34" charset="0"/>
                        <a:ea typeface="Arial" panose="020B0604020202020204" pitchFamily="34" charset="0"/>
                        <a:cs typeface="Times New Roman" panose="02020603050405020304" pitchFamily="18" charset="0"/>
                      </a:endParaRPr>
                    </a:p>
                  </a:txBody>
                  <a:tcPr marL="47863" marR="47863" marT="0" marB="0"/>
                </a:tc>
                <a:tc>
                  <a:txBody>
                    <a:bodyPr/>
                    <a:lstStyle/>
                    <a:p>
                      <a:pPr marL="0" marR="0" algn="just">
                        <a:spcBef>
                          <a:spcPts val="500"/>
                        </a:spcBef>
                        <a:spcAft>
                          <a:spcPts val="500"/>
                        </a:spcAft>
                      </a:pPr>
                      <a:r>
                        <a:rPr lang="en-US" sz="800" dirty="0">
                          <a:effectLst/>
                        </a:rPr>
                        <a:t> </a:t>
                      </a:r>
                      <a:endParaRPr lang="en-US" sz="800" dirty="0">
                        <a:effectLst/>
                        <a:latin typeface="Arial" panose="020B0604020202020204" pitchFamily="34" charset="0"/>
                        <a:ea typeface="Arial" panose="020B0604020202020204" pitchFamily="34" charset="0"/>
                        <a:cs typeface="Times New Roman" panose="02020603050405020304" pitchFamily="18" charset="0"/>
                      </a:endParaRPr>
                    </a:p>
                  </a:txBody>
                  <a:tcPr marL="47863" marR="47863" marT="0" marB="0"/>
                </a:tc>
                <a:tc>
                  <a:txBody>
                    <a:bodyPr/>
                    <a:lstStyle/>
                    <a:p>
                      <a:pPr marL="0" marR="0" algn="ctr">
                        <a:spcBef>
                          <a:spcPts val="500"/>
                        </a:spcBef>
                        <a:spcAft>
                          <a:spcPts val="500"/>
                        </a:spcAft>
                      </a:pPr>
                      <a:r>
                        <a:rPr lang="en-US" sz="800" dirty="0">
                          <a:effectLst/>
                        </a:rPr>
                        <a:t>100%</a:t>
                      </a:r>
                      <a:endParaRPr lang="en-US" sz="800" dirty="0">
                        <a:effectLst/>
                        <a:latin typeface="Arial" panose="020B0604020202020204" pitchFamily="34" charset="0"/>
                        <a:ea typeface="Arial" panose="020B0604020202020204" pitchFamily="34" charset="0"/>
                        <a:cs typeface="Times New Roman" panose="02020603050405020304" pitchFamily="18" charset="0"/>
                      </a:endParaRPr>
                    </a:p>
                  </a:txBody>
                  <a:tcPr marL="47863" marR="47863" marT="0" marB="0"/>
                </a:tc>
                <a:extLst>
                  <a:ext uri="{0D108BD9-81ED-4DB2-BD59-A6C34878D82A}">
                    <a16:rowId xmlns:a16="http://schemas.microsoft.com/office/drawing/2014/main" val="1870674007"/>
                  </a:ext>
                </a:extLst>
              </a:tr>
            </a:tbl>
          </a:graphicData>
        </a:graphic>
      </p:graphicFrame>
    </p:spTree>
    <p:extLst>
      <p:ext uri="{BB962C8B-B14F-4D97-AF65-F5344CB8AC3E}">
        <p14:creationId xmlns:p14="http://schemas.microsoft.com/office/powerpoint/2010/main" val="35065346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0EB6C-6D8F-A9B7-A294-17362D6AB77E}"/>
              </a:ext>
            </a:extLst>
          </p:cNvPr>
          <p:cNvSpPr>
            <a:spLocks noGrp="1"/>
          </p:cNvSpPr>
          <p:nvPr>
            <p:ph type="title"/>
          </p:nvPr>
        </p:nvSpPr>
        <p:spPr/>
        <p:txBody>
          <a:bodyPr>
            <a:normAutofit fontScale="90000"/>
          </a:bodyPr>
          <a:lstStyle/>
          <a:p>
            <a:r>
              <a:rPr lang="en-US" dirty="0"/>
              <a:t>Procurement Process: Proposal</a:t>
            </a:r>
          </a:p>
        </p:txBody>
      </p:sp>
      <p:pic>
        <p:nvPicPr>
          <p:cNvPr id="4" name="Content Placeholder 3" descr="A screenshot of a table showing what's in RFP and responses we're looking for.">
            <a:extLst>
              <a:ext uri="{FF2B5EF4-FFF2-40B4-BE49-F238E27FC236}">
                <a16:creationId xmlns:a16="http://schemas.microsoft.com/office/drawing/2014/main" id="{9E213B47-95A7-087B-D212-817A88DB56B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493795" y="1293103"/>
            <a:ext cx="5487917" cy="3407989"/>
          </a:xfrm>
          <a:prstGeom prst="rect">
            <a:avLst/>
          </a:prstGeom>
        </p:spPr>
      </p:pic>
    </p:spTree>
    <p:extLst>
      <p:ext uri="{BB962C8B-B14F-4D97-AF65-F5344CB8AC3E}">
        <p14:creationId xmlns:p14="http://schemas.microsoft.com/office/powerpoint/2010/main" val="9384056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0EB6C-6D8F-A9B7-A294-17362D6AB77E}"/>
              </a:ext>
            </a:extLst>
          </p:cNvPr>
          <p:cNvSpPr>
            <a:spLocks noGrp="1"/>
          </p:cNvSpPr>
          <p:nvPr>
            <p:ph type="title"/>
          </p:nvPr>
        </p:nvSpPr>
        <p:spPr/>
        <p:txBody>
          <a:bodyPr>
            <a:normAutofit fontScale="90000"/>
          </a:bodyPr>
          <a:lstStyle/>
          <a:p>
            <a:r>
              <a:rPr lang="en-US" dirty="0"/>
              <a:t>Procurement Process: Interview</a:t>
            </a:r>
          </a:p>
        </p:txBody>
      </p:sp>
      <p:sp>
        <p:nvSpPr>
          <p:cNvPr id="8" name="Rectangle 7">
            <a:extLst>
              <a:ext uri="{FF2B5EF4-FFF2-40B4-BE49-F238E27FC236}">
                <a16:creationId xmlns:a16="http://schemas.microsoft.com/office/drawing/2014/main" id="{A2A768F7-2313-C6E3-17D8-F402E1C1938F}"/>
              </a:ext>
              <a:ext uri="{C183D7F6-B498-43B3-948B-1728B52AA6E4}">
                <adec:decorative xmlns:adec="http://schemas.microsoft.com/office/drawing/2017/decorative" val="1"/>
              </a:ext>
            </a:extLst>
          </p:cNvPr>
          <p:cNvSpPr>
            <a:spLocks/>
          </p:cNvSpPr>
          <p:nvPr>
            <p:custDataLst>
              <p:tags r:id="rId1"/>
            </p:custDataLst>
          </p:nvPr>
        </p:nvSpPr>
        <p:spPr>
          <a:xfrm>
            <a:off x="384048" y="1353194"/>
            <a:ext cx="3707185" cy="3441270"/>
          </a:xfrm>
          <a:prstGeom prst="rect">
            <a:avLst/>
          </a:prstGeom>
          <a:solidFill>
            <a:srgbClr val="FFFFFF"/>
          </a:solidFill>
          <a:ln w="19050" cap="flat" cmpd="sng" algn="ctr">
            <a:solidFill>
              <a:srgbClr val="0F3859"/>
            </a:solidFill>
            <a:prstDash val="solid"/>
          </a:ln>
          <a:effectLst/>
        </p:spPr>
        <p:txBody>
          <a:bodyPr lIns="68573" tIns="34286" rIns="68573" bIns="34286" spcCol="0" rtlCol="0" anchor="ctr"/>
          <a:lstStyle/>
          <a:p>
            <a:pPr marL="214313" marR="0" lvl="0" indent="-214313" algn="ctr"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350" b="0" i="0" u="none" strike="noStrike" kern="0" cap="none" spc="0" normalizeH="0" baseline="0" noProof="0" dirty="0">
              <a:ln>
                <a:noFill/>
              </a:ln>
              <a:solidFill>
                <a:srgbClr val="000000"/>
              </a:solidFill>
              <a:effectLst/>
              <a:uLnTx/>
              <a:uFillTx/>
              <a:latin typeface="Arial"/>
              <a:ea typeface="+mn-ea"/>
              <a:cs typeface="+mn-cs"/>
            </a:endParaRPr>
          </a:p>
        </p:txBody>
      </p:sp>
      <p:sp>
        <p:nvSpPr>
          <p:cNvPr id="9" name="Rectangle 8">
            <a:extLst>
              <a:ext uri="{FF2B5EF4-FFF2-40B4-BE49-F238E27FC236}">
                <a16:creationId xmlns:a16="http://schemas.microsoft.com/office/drawing/2014/main" id="{7682A56E-2C64-D30B-098B-F7697992DAF8}"/>
              </a:ext>
            </a:extLst>
          </p:cNvPr>
          <p:cNvSpPr>
            <a:spLocks/>
          </p:cNvSpPr>
          <p:nvPr>
            <p:custDataLst>
              <p:tags r:id="rId2"/>
            </p:custDataLst>
          </p:nvPr>
        </p:nvSpPr>
        <p:spPr>
          <a:xfrm rot="10800000" flipV="1">
            <a:off x="384047" y="1258642"/>
            <a:ext cx="3707184" cy="466186"/>
          </a:xfrm>
          <a:prstGeom prst="rect">
            <a:avLst/>
          </a:prstGeom>
          <a:solidFill>
            <a:srgbClr val="0F3859"/>
          </a:solidFill>
          <a:ln w="19050" cap="flat" cmpd="sng" algn="ctr">
            <a:solidFill>
              <a:srgbClr val="3869A2"/>
            </a:solidFill>
            <a:prstDash val="solid"/>
          </a:ln>
          <a:effectLst/>
        </p:spPr>
        <p:txBody>
          <a:bodyPr lIns="68573" tIns="34286" rIns="68573" bIns="34286" spcCol="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mj-lt"/>
                <a:ea typeface="+mn-ea"/>
                <a:cs typeface="+mn-cs"/>
              </a:rPr>
              <a:t>Interview and Contract Guide (ICG) </a:t>
            </a:r>
            <a:endParaRPr kumimoji="0" lang="en-US" sz="1600" b="0" i="0" u="none" strike="noStrike" kern="1200" cap="none" spc="0" normalizeH="0" baseline="0" noProof="0" dirty="0">
              <a:ln>
                <a:noFill/>
              </a:ln>
              <a:solidFill>
                <a:srgbClr val="FFFFFF"/>
              </a:solidFill>
              <a:effectLst/>
              <a:uLnTx/>
              <a:uFillTx/>
              <a:latin typeface="+mj-lt"/>
              <a:ea typeface="+mn-ea"/>
              <a:cs typeface="+mn-cs"/>
            </a:endParaRPr>
          </a:p>
        </p:txBody>
      </p:sp>
      <p:sp>
        <p:nvSpPr>
          <p:cNvPr id="10" name="Rectangle 9">
            <a:extLst>
              <a:ext uri="{FF2B5EF4-FFF2-40B4-BE49-F238E27FC236}">
                <a16:creationId xmlns:a16="http://schemas.microsoft.com/office/drawing/2014/main" id="{3468D9AE-3291-FC88-7B08-2CE0EB9D6FCB}"/>
              </a:ext>
              <a:ext uri="{C183D7F6-B498-43B3-948B-1728B52AA6E4}">
                <adec:decorative xmlns:adec="http://schemas.microsoft.com/office/drawing/2017/decorative" val="1"/>
              </a:ext>
            </a:extLst>
          </p:cNvPr>
          <p:cNvSpPr>
            <a:spLocks/>
          </p:cNvSpPr>
          <p:nvPr>
            <p:custDataLst>
              <p:tags r:id="rId3"/>
            </p:custDataLst>
          </p:nvPr>
        </p:nvSpPr>
        <p:spPr>
          <a:xfrm>
            <a:off x="4342421" y="1415220"/>
            <a:ext cx="3996905" cy="2463642"/>
          </a:xfrm>
          <a:prstGeom prst="rect">
            <a:avLst/>
          </a:prstGeom>
          <a:solidFill>
            <a:srgbClr val="FFFFFF"/>
          </a:solidFill>
          <a:ln w="19050" cap="flat" cmpd="sng" algn="ctr">
            <a:solidFill>
              <a:srgbClr val="0F3859"/>
            </a:solidFill>
            <a:prstDash val="solid"/>
          </a:ln>
          <a:effectLst/>
        </p:spPr>
        <p:txBody>
          <a:bodyPr lIns="68573" tIns="34286" rIns="68573" bIns="34286" spcCol="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srgbClr val="000000"/>
              </a:solidFill>
              <a:effectLst/>
              <a:uLnTx/>
              <a:uFillTx/>
              <a:latin typeface="Arial"/>
              <a:ea typeface="+mn-ea"/>
              <a:cs typeface="+mn-cs"/>
            </a:endParaRPr>
          </a:p>
        </p:txBody>
      </p:sp>
      <p:sp>
        <p:nvSpPr>
          <p:cNvPr id="13" name="Rectangle 12">
            <a:extLst>
              <a:ext uri="{FF2B5EF4-FFF2-40B4-BE49-F238E27FC236}">
                <a16:creationId xmlns:a16="http://schemas.microsoft.com/office/drawing/2014/main" id="{127DAD9C-C7AD-184D-162A-8A718DB1F490}"/>
              </a:ext>
            </a:extLst>
          </p:cNvPr>
          <p:cNvSpPr>
            <a:spLocks/>
          </p:cNvSpPr>
          <p:nvPr>
            <p:custDataLst>
              <p:tags r:id="rId4"/>
            </p:custDataLst>
          </p:nvPr>
        </p:nvSpPr>
        <p:spPr>
          <a:xfrm rot="10800000" flipV="1">
            <a:off x="4342419" y="1269402"/>
            <a:ext cx="3996905" cy="466185"/>
          </a:xfrm>
          <a:prstGeom prst="rect">
            <a:avLst/>
          </a:prstGeom>
          <a:solidFill>
            <a:srgbClr val="0F3859"/>
          </a:solidFill>
          <a:ln w="19050" cap="flat" cmpd="sng" algn="ctr">
            <a:solidFill>
              <a:srgbClr val="0F3859"/>
            </a:solidFill>
            <a:prstDash val="solid"/>
          </a:ln>
          <a:effectLst/>
        </p:spPr>
        <p:txBody>
          <a:bodyPr lIns="68573" tIns="34286" rIns="68573" bIns="34286" spcCol="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mj-lt"/>
                <a:ea typeface="+mn-ea"/>
                <a:cs typeface="+mn-cs"/>
              </a:rPr>
              <a:t>Typical Interview process *</a:t>
            </a:r>
            <a:endParaRPr kumimoji="0" lang="en-US" sz="1600" b="0" i="0" u="none" strike="noStrike" kern="1200" cap="none" spc="0" normalizeH="0" baseline="0" noProof="0" dirty="0">
              <a:ln>
                <a:noFill/>
              </a:ln>
              <a:solidFill>
                <a:srgbClr val="FFFFFF"/>
              </a:solidFill>
              <a:effectLst/>
              <a:uLnTx/>
              <a:uFillTx/>
              <a:latin typeface="+mj-lt"/>
              <a:ea typeface="+mn-ea"/>
              <a:cs typeface="+mn-cs"/>
            </a:endParaRPr>
          </a:p>
        </p:txBody>
      </p:sp>
      <p:sp>
        <p:nvSpPr>
          <p:cNvPr id="15" name="TextBox 14">
            <a:extLst>
              <a:ext uri="{FF2B5EF4-FFF2-40B4-BE49-F238E27FC236}">
                <a16:creationId xmlns:a16="http://schemas.microsoft.com/office/drawing/2014/main" id="{635237F9-3E84-CF23-E99C-78E04B4E54A6}"/>
              </a:ext>
            </a:extLst>
          </p:cNvPr>
          <p:cNvSpPr txBox="1"/>
          <p:nvPr/>
        </p:nvSpPr>
        <p:spPr>
          <a:xfrm>
            <a:off x="384048" y="1747476"/>
            <a:ext cx="3707185" cy="3046988"/>
          </a:xfrm>
          <a:prstGeom prst="rect">
            <a:avLst/>
          </a:prstGeom>
          <a:noFill/>
        </p:spPr>
        <p:txBody>
          <a:bodyPr wrap="square" rtlCol="0">
            <a:spAutoFit/>
          </a:bodyPr>
          <a:lstStyle/>
          <a:p>
            <a:pPr defTabSz="914400"/>
            <a:r>
              <a:rPr lang="en-US" sz="1600" dirty="0">
                <a:solidFill>
                  <a:srgbClr val="000000"/>
                </a:solidFill>
              </a:rPr>
              <a:t>TxDOT will provide the following:</a:t>
            </a:r>
          </a:p>
          <a:p>
            <a:pPr defTabSz="914400"/>
            <a:endParaRPr lang="en-US" sz="1600" dirty="0">
              <a:solidFill>
                <a:srgbClr val="000000"/>
              </a:solidFill>
            </a:endParaRPr>
          </a:p>
          <a:p>
            <a:pPr marL="214313" indent="-214313" defTabSz="914400">
              <a:buFont typeface="Arial" panose="020B0604020202020204" pitchFamily="34" charset="0"/>
              <a:buChar char="•"/>
            </a:pPr>
            <a:r>
              <a:rPr lang="en-US" sz="1600" dirty="0">
                <a:solidFill>
                  <a:srgbClr val="000000"/>
                </a:solidFill>
              </a:rPr>
              <a:t>Scope of work with technical requirements and qualifications required to provide the services of this contract</a:t>
            </a:r>
          </a:p>
          <a:p>
            <a:pPr marL="214313" indent="-214313" defTabSz="914400">
              <a:buFont typeface="Arial" panose="020B0604020202020204" pitchFamily="34" charset="0"/>
              <a:buChar char="•"/>
            </a:pPr>
            <a:r>
              <a:rPr lang="en-US" sz="1600" dirty="0">
                <a:solidFill>
                  <a:srgbClr val="000000"/>
                </a:solidFill>
              </a:rPr>
              <a:t>Presentation Topics</a:t>
            </a:r>
          </a:p>
          <a:p>
            <a:pPr marL="214313" indent="-214313" defTabSz="914400">
              <a:buFont typeface="Arial" panose="020B0604020202020204" pitchFamily="34" charset="0"/>
              <a:buChar char="•"/>
            </a:pPr>
            <a:r>
              <a:rPr lang="en-US" sz="1600" dirty="0">
                <a:solidFill>
                  <a:srgbClr val="000000"/>
                </a:solidFill>
              </a:rPr>
              <a:t>Identify interview evaluation criteria</a:t>
            </a:r>
          </a:p>
          <a:p>
            <a:pPr marL="214313" indent="-214313" defTabSz="914400">
              <a:buFont typeface="Arial" panose="020B0604020202020204" pitchFamily="34" charset="0"/>
              <a:buChar char="•"/>
            </a:pPr>
            <a:r>
              <a:rPr lang="en-US" sz="1600" dirty="0">
                <a:solidFill>
                  <a:srgbClr val="000000"/>
                </a:solidFill>
              </a:rPr>
              <a:t>Interview format and timetable</a:t>
            </a:r>
          </a:p>
          <a:p>
            <a:pPr marL="214313" indent="-214313" defTabSz="914400">
              <a:buFont typeface="Arial" panose="020B0604020202020204" pitchFamily="34" charset="0"/>
              <a:buChar char="•"/>
            </a:pPr>
            <a:r>
              <a:rPr lang="en-US" sz="1600" dirty="0">
                <a:solidFill>
                  <a:srgbClr val="000000"/>
                </a:solidFill>
              </a:rPr>
              <a:t>Interview schedule date, time and location</a:t>
            </a:r>
          </a:p>
        </p:txBody>
      </p:sp>
      <p:cxnSp>
        <p:nvCxnSpPr>
          <p:cNvPr id="16" name="Straight Connector 15">
            <a:extLst>
              <a:ext uri="{FF2B5EF4-FFF2-40B4-BE49-F238E27FC236}">
                <a16:creationId xmlns:a16="http://schemas.microsoft.com/office/drawing/2014/main" id="{B3CDC598-7F87-F24C-A6E4-7A0497D3799C}"/>
              </a:ext>
              <a:ext uri="{C183D7F6-B498-43B3-948B-1728B52AA6E4}">
                <adec:decorative xmlns:adec="http://schemas.microsoft.com/office/drawing/2017/decorative" val="1"/>
              </a:ext>
            </a:extLst>
          </p:cNvPr>
          <p:cNvCxnSpPr>
            <a:cxnSpLocks/>
          </p:cNvCxnSpPr>
          <p:nvPr>
            <p:custDataLst>
              <p:tags r:id="rId5"/>
            </p:custDataLst>
          </p:nvPr>
        </p:nvCxnSpPr>
        <p:spPr>
          <a:xfrm>
            <a:off x="457200" y="2109837"/>
            <a:ext cx="3429000" cy="0"/>
          </a:xfrm>
          <a:prstGeom prst="line">
            <a:avLst/>
          </a:prstGeom>
          <a:noFill/>
          <a:ln w="19050" cap="flat" cmpd="sng" algn="ctr">
            <a:solidFill>
              <a:srgbClr val="247F74"/>
            </a:solidFill>
            <a:prstDash val="sysDot"/>
          </a:ln>
          <a:effectLst/>
        </p:spPr>
      </p:cxnSp>
      <p:sp>
        <p:nvSpPr>
          <p:cNvPr id="20" name="Rectangle 3">
            <a:extLst>
              <a:ext uri="{FF2B5EF4-FFF2-40B4-BE49-F238E27FC236}">
                <a16:creationId xmlns:a16="http://schemas.microsoft.com/office/drawing/2014/main" id="{DC445D61-60A7-9534-B630-8DF6799D3B6C}"/>
              </a:ext>
            </a:extLst>
          </p:cNvPr>
          <p:cNvSpPr txBox="1">
            <a:spLocks/>
          </p:cNvSpPr>
          <p:nvPr>
            <p:custDataLst>
              <p:tags r:id="rId6"/>
            </p:custDataLst>
          </p:nvPr>
        </p:nvSpPr>
        <p:spPr>
          <a:xfrm>
            <a:off x="4425696" y="1865915"/>
            <a:ext cx="3913631" cy="3785652"/>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lvl="0" indent="0" defTabSz="895350" eaLnBrk="1" hangingPunct="1">
              <a:buClr>
                <a:schemeClr val="tx2"/>
              </a:buClr>
              <a:defRPr baseline="0">
                <a:latin typeface="+mn-lt"/>
              </a:defRPr>
            </a:lvl1pPr>
            <a:lvl2pPr marL="193675" lvl="1" indent="-192088" defTabSz="895350" eaLnBrk="1" hangingPunct="1">
              <a:buClr>
                <a:schemeClr val="tx2"/>
              </a:buClr>
              <a:buSzPct val="125000"/>
              <a:buFont typeface="Arial" charset="0"/>
              <a:buChar char="▪"/>
              <a:defRPr baseline="0">
                <a:latin typeface="+mn-lt"/>
              </a:defRPr>
            </a:lvl2pPr>
            <a:lvl3pPr marL="457200" lvl="2" indent="-261938" defTabSz="895350" eaLnBrk="1" hangingPunct="1">
              <a:buClr>
                <a:schemeClr val="tx2"/>
              </a:buClr>
              <a:buSzPct val="120000"/>
              <a:buFont typeface="Arial" charset="0"/>
              <a:buChar char="–"/>
              <a:defRPr baseline="0">
                <a:latin typeface="+mn-lt"/>
              </a:defRPr>
            </a:lvl3pPr>
            <a:lvl4pPr marL="614363" lvl="3" indent="-155575" defTabSz="895350" eaLnBrk="1" hangingPunct="1">
              <a:buClr>
                <a:schemeClr val="tx2"/>
              </a:buClr>
              <a:buSzPct val="120000"/>
              <a:buFont typeface="Arial" charset="0"/>
              <a:buChar char="▫"/>
              <a:defRPr baseline="0">
                <a:latin typeface="+mn-lt"/>
              </a:defRPr>
            </a:lvl4pPr>
            <a:lvl5pPr marL="749808" lvl="4" indent="-130175" defTabSz="895350" eaLnBrk="1" hangingPunct="1">
              <a:buClr>
                <a:schemeClr val="tx2"/>
              </a:buClr>
              <a:buSzPct val="89000"/>
              <a:buFont typeface="Arial" charset="0"/>
              <a:buChar char="-"/>
              <a:defRPr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marL="214313" indent="-214313">
              <a:buClr>
                <a:srgbClr val="042A45"/>
              </a:buClr>
              <a:buFont typeface="Arial" panose="020B0604020202020204" pitchFamily="34" charset="0"/>
              <a:buChar char="•"/>
            </a:pPr>
            <a:r>
              <a:rPr lang="en-US" sz="1600" dirty="0">
                <a:solidFill>
                  <a:srgbClr val="000000"/>
                </a:solidFill>
              </a:rPr>
              <a:t>TxDOT Introductions/Instructions</a:t>
            </a:r>
          </a:p>
          <a:p>
            <a:pPr marL="214313" indent="-214313">
              <a:buClr>
                <a:srgbClr val="042A45"/>
              </a:buClr>
              <a:buFont typeface="Arial" panose="020B0604020202020204" pitchFamily="34" charset="0"/>
              <a:buChar char="•"/>
            </a:pPr>
            <a:r>
              <a:rPr lang="en-US" sz="1600" dirty="0">
                <a:solidFill>
                  <a:srgbClr val="000000"/>
                </a:solidFill>
              </a:rPr>
              <a:t>Provider presentation based on topics shown in ICG</a:t>
            </a:r>
          </a:p>
          <a:p>
            <a:pPr marL="214313" indent="-214313">
              <a:buClr>
                <a:srgbClr val="042A45"/>
              </a:buClr>
              <a:buFont typeface="Arial" panose="020B0604020202020204" pitchFamily="34" charset="0"/>
              <a:buChar char="•"/>
            </a:pPr>
            <a:r>
              <a:rPr lang="en-US" sz="1600" dirty="0">
                <a:solidFill>
                  <a:srgbClr val="000000"/>
                </a:solidFill>
              </a:rPr>
              <a:t>CST Break</a:t>
            </a:r>
          </a:p>
          <a:p>
            <a:pPr marL="214313" indent="-214313">
              <a:buClr>
                <a:srgbClr val="14385C"/>
              </a:buClr>
              <a:buFont typeface="Arial" panose="020B0604020202020204" pitchFamily="34" charset="0"/>
              <a:buChar char="•"/>
            </a:pPr>
            <a:r>
              <a:rPr lang="en-US" sz="1600" dirty="0">
                <a:solidFill>
                  <a:srgbClr val="000000"/>
                </a:solidFill>
              </a:rPr>
              <a:t>Questions and Answer Session</a:t>
            </a:r>
          </a:p>
          <a:p>
            <a:pPr marL="214313" indent="-214313">
              <a:buClr>
                <a:srgbClr val="14385C"/>
              </a:buClr>
              <a:buFont typeface="Arial" panose="020B0604020202020204" pitchFamily="34" charset="0"/>
              <a:buChar char="•"/>
            </a:pPr>
            <a:r>
              <a:rPr lang="en-US" sz="1600" dirty="0">
                <a:solidFill>
                  <a:srgbClr val="000000"/>
                </a:solidFill>
              </a:rPr>
              <a:t>TxDOT Concluding Remarks</a:t>
            </a:r>
          </a:p>
          <a:p>
            <a:pPr>
              <a:buClr>
                <a:srgbClr val="14385C"/>
              </a:buClr>
            </a:pPr>
            <a:endParaRPr lang="en-US" sz="1600" dirty="0">
              <a:solidFill>
                <a:srgbClr val="000000"/>
              </a:solidFill>
            </a:endParaRPr>
          </a:p>
          <a:p>
            <a:pPr>
              <a:buClr>
                <a:srgbClr val="14385C"/>
              </a:buClr>
            </a:pPr>
            <a:r>
              <a:rPr lang="en-US" sz="1600" dirty="0">
                <a:solidFill>
                  <a:srgbClr val="000000"/>
                </a:solidFill>
              </a:rPr>
              <a:t>*Interviews in-person: Bryan District </a:t>
            </a:r>
          </a:p>
          <a:p>
            <a:pPr>
              <a:buClr>
                <a:srgbClr val="14385C"/>
              </a:buClr>
            </a:pPr>
            <a:endParaRPr lang="en-US" sz="1350" dirty="0">
              <a:solidFill>
                <a:srgbClr val="000000"/>
              </a:solidFill>
              <a:latin typeface="Arial"/>
            </a:endParaRPr>
          </a:p>
          <a:p>
            <a:pPr marL="214313" indent="-214313">
              <a:buClr>
                <a:srgbClr val="14385C"/>
              </a:buClr>
              <a:buFont typeface="Wingdings" panose="05000000000000000000" pitchFamily="2" charset="2"/>
              <a:buChar char="Ø"/>
            </a:pPr>
            <a:r>
              <a:rPr lang="en-US" sz="1600" dirty="0">
                <a:solidFill>
                  <a:srgbClr val="000000"/>
                </a:solidFill>
              </a:rPr>
              <a:t>The CST members individually score the interviews and then the scores are consolidated to determine the selected provider.</a:t>
            </a:r>
          </a:p>
          <a:p>
            <a:pPr marL="214313" indent="-214313">
              <a:buClr>
                <a:srgbClr val="14385C"/>
              </a:buClr>
              <a:buFont typeface="Arial" panose="020B0604020202020204" pitchFamily="34" charset="0"/>
              <a:buChar char="•"/>
            </a:pPr>
            <a:endParaRPr lang="en-US" sz="1350" dirty="0">
              <a:solidFill>
                <a:srgbClr val="000000"/>
              </a:solidFill>
              <a:latin typeface="Arial"/>
            </a:endParaRPr>
          </a:p>
          <a:p>
            <a:pPr marL="214313" indent="-214313">
              <a:buClr>
                <a:srgbClr val="14385C"/>
              </a:buClr>
              <a:buFont typeface="Arial" panose="020B0604020202020204" pitchFamily="34" charset="0"/>
              <a:buChar char="•"/>
            </a:pPr>
            <a:endParaRPr lang="en-US" sz="1350" dirty="0">
              <a:solidFill>
                <a:srgbClr val="000000"/>
              </a:solidFill>
              <a:latin typeface="Arial"/>
            </a:endParaRPr>
          </a:p>
          <a:p>
            <a:pPr marL="214313" indent="-214313">
              <a:buClr>
                <a:srgbClr val="042A45"/>
              </a:buClr>
              <a:buFont typeface="Arial" panose="020B0604020202020204" pitchFamily="34" charset="0"/>
              <a:buChar char="•"/>
            </a:pPr>
            <a:endParaRPr lang="en-US" sz="1350" dirty="0">
              <a:solidFill>
                <a:srgbClr val="000000"/>
              </a:solidFill>
              <a:latin typeface="Arial"/>
            </a:endParaRPr>
          </a:p>
        </p:txBody>
      </p:sp>
    </p:spTree>
    <p:extLst>
      <p:ext uri="{BB962C8B-B14F-4D97-AF65-F5344CB8AC3E}">
        <p14:creationId xmlns:p14="http://schemas.microsoft.com/office/powerpoint/2010/main" val="12748503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0EB6C-6D8F-A9B7-A294-17362D6AB77E}"/>
              </a:ext>
            </a:extLst>
          </p:cNvPr>
          <p:cNvSpPr>
            <a:spLocks noGrp="1"/>
          </p:cNvSpPr>
          <p:nvPr>
            <p:ph type="title"/>
          </p:nvPr>
        </p:nvSpPr>
        <p:spPr>
          <a:xfrm>
            <a:off x="457198" y="679935"/>
            <a:ext cx="8229600" cy="294885"/>
          </a:xfrm>
        </p:spPr>
        <p:txBody>
          <a:bodyPr>
            <a:normAutofit fontScale="90000"/>
          </a:bodyPr>
          <a:lstStyle/>
          <a:p>
            <a:r>
              <a:rPr lang="en-US" dirty="0"/>
              <a:t>Preclusions: Precluded Firms*</a:t>
            </a:r>
          </a:p>
        </p:txBody>
      </p:sp>
      <p:sp>
        <p:nvSpPr>
          <p:cNvPr id="3" name="Content Placeholder 2">
            <a:extLst>
              <a:ext uri="{FF2B5EF4-FFF2-40B4-BE49-F238E27FC236}">
                <a16:creationId xmlns:a16="http://schemas.microsoft.com/office/drawing/2014/main" id="{C00CC329-869A-654B-4190-269BE320A582}"/>
              </a:ext>
            </a:extLst>
          </p:cNvPr>
          <p:cNvSpPr>
            <a:spLocks noGrp="1"/>
          </p:cNvSpPr>
          <p:nvPr>
            <p:ph idx="1"/>
          </p:nvPr>
        </p:nvSpPr>
        <p:spPr>
          <a:xfrm>
            <a:off x="457198" y="1074131"/>
            <a:ext cx="7309821" cy="3594227"/>
          </a:xfrm>
        </p:spPr>
        <p:txBody>
          <a:bodyPr>
            <a:noAutofit/>
          </a:bodyPr>
          <a:lstStyle/>
          <a:p>
            <a:pPr marL="0" indent="0">
              <a:lnSpc>
                <a:spcPct val="100000"/>
              </a:lnSpc>
              <a:spcBef>
                <a:spcPts val="0"/>
              </a:spcBef>
              <a:spcAft>
                <a:spcPts val="1000"/>
              </a:spcAft>
              <a:buNone/>
            </a:pPr>
            <a:r>
              <a:rPr lang="en-US" sz="1600" dirty="0"/>
              <a:t>Contract 36-9IDP5100 WA 2</a:t>
            </a:r>
          </a:p>
          <a:p>
            <a:pPr marL="0" indent="0">
              <a:lnSpc>
                <a:spcPct val="100000"/>
              </a:lnSpc>
              <a:spcBef>
                <a:spcPts val="0"/>
              </a:spcBef>
              <a:spcAft>
                <a:spcPts val="1000"/>
              </a:spcAft>
              <a:buNone/>
            </a:pPr>
            <a:r>
              <a:rPr lang="en-US" sz="1600" dirty="0"/>
              <a:t>Prime: Garver, LLC</a:t>
            </a:r>
          </a:p>
          <a:p>
            <a:pPr marL="283464" lvl="1" indent="0">
              <a:lnSpc>
                <a:spcPct val="100000"/>
              </a:lnSpc>
              <a:buNone/>
            </a:pPr>
            <a:r>
              <a:rPr lang="en-US" sz="1600" dirty="0" err="1"/>
              <a:t>Subproviders</a:t>
            </a:r>
            <a:r>
              <a:rPr lang="en-US" sz="1600" dirty="0"/>
              <a:t>:	Freese and Nichols, Inc.</a:t>
            </a:r>
          </a:p>
          <a:p>
            <a:pPr marL="283464" lvl="1" indent="0">
              <a:lnSpc>
                <a:spcPct val="100000"/>
              </a:lnSpc>
              <a:buNone/>
            </a:pPr>
            <a:r>
              <a:rPr lang="en-US" sz="1600" dirty="0"/>
              <a:t>			LJA Engineering, Inc.</a:t>
            </a:r>
          </a:p>
          <a:p>
            <a:pPr marL="283464" lvl="1" indent="0">
              <a:lnSpc>
                <a:spcPct val="100000"/>
              </a:lnSpc>
              <a:buNone/>
            </a:pPr>
            <a:r>
              <a:rPr lang="en-US" sz="1600" dirty="0"/>
              <a:t>			Poznecki-Camarillo, Inc. </a:t>
            </a:r>
          </a:p>
          <a:p>
            <a:pPr marL="1837944" lvl="1" indent="0">
              <a:lnSpc>
                <a:spcPct val="100000"/>
              </a:lnSpc>
              <a:buNone/>
            </a:pPr>
            <a:r>
              <a:rPr lang="en-US" sz="1600" dirty="0"/>
              <a:t>	The Rios Group, Inc.</a:t>
            </a:r>
          </a:p>
        </p:txBody>
      </p:sp>
      <p:sp>
        <p:nvSpPr>
          <p:cNvPr id="4" name="TextBox 3">
            <a:extLst>
              <a:ext uri="{FF2B5EF4-FFF2-40B4-BE49-F238E27FC236}">
                <a16:creationId xmlns:a16="http://schemas.microsoft.com/office/drawing/2014/main" id="{37262371-EDE4-7E28-70D8-014711C172C0}"/>
              </a:ext>
            </a:extLst>
          </p:cNvPr>
          <p:cNvSpPr txBox="1"/>
          <p:nvPr/>
        </p:nvSpPr>
        <p:spPr>
          <a:xfrm>
            <a:off x="396238" y="4055343"/>
            <a:ext cx="7565368" cy="338554"/>
          </a:xfrm>
          <a:prstGeom prst="rect">
            <a:avLst/>
          </a:prstGeom>
          <a:noFill/>
        </p:spPr>
        <p:txBody>
          <a:bodyPr wrap="square" rtlCol="0">
            <a:spAutoFit/>
          </a:bodyPr>
          <a:lstStyle/>
          <a:p>
            <a:pPr defTabSz="914400"/>
            <a:r>
              <a:rPr lang="en-US" sz="1600" dirty="0">
                <a:solidFill>
                  <a:srgbClr val="000000"/>
                </a:solidFill>
              </a:rPr>
              <a:t>* List is subject to change – current as of 8/26/2026</a:t>
            </a:r>
          </a:p>
        </p:txBody>
      </p:sp>
    </p:spTree>
    <p:extLst>
      <p:ext uri="{BB962C8B-B14F-4D97-AF65-F5344CB8AC3E}">
        <p14:creationId xmlns:p14="http://schemas.microsoft.com/office/powerpoint/2010/main" val="15119405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0EB6C-6D8F-A9B7-A294-17362D6AB77E}"/>
              </a:ext>
            </a:extLst>
          </p:cNvPr>
          <p:cNvSpPr>
            <a:spLocks noGrp="1"/>
          </p:cNvSpPr>
          <p:nvPr>
            <p:ph type="title"/>
          </p:nvPr>
        </p:nvSpPr>
        <p:spPr/>
        <p:txBody>
          <a:bodyPr>
            <a:normAutofit fontScale="90000"/>
          </a:bodyPr>
          <a:lstStyle/>
          <a:p>
            <a:r>
              <a:rPr lang="en-US" dirty="0"/>
              <a:t>Core Team Restrictions</a:t>
            </a:r>
          </a:p>
        </p:txBody>
      </p:sp>
      <p:sp>
        <p:nvSpPr>
          <p:cNvPr id="3" name="Content Placeholder 2">
            <a:extLst>
              <a:ext uri="{FF2B5EF4-FFF2-40B4-BE49-F238E27FC236}">
                <a16:creationId xmlns:a16="http://schemas.microsoft.com/office/drawing/2014/main" id="{C00CC329-869A-654B-4190-269BE320A582}"/>
              </a:ext>
            </a:extLst>
          </p:cNvPr>
          <p:cNvSpPr>
            <a:spLocks noGrp="1"/>
          </p:cNvSpPr>
          <p:nvPr>
            <p:ph idx="1"/>
          </p:nvPr>
        </p:nvSpPr>
        <p:spPr>
          <a:xfrm>
            <a:off x="457199" y="1272208"/>
            <a:ext cx="7309821" cy="3507609"/>
          </a:xfrm>
        </p:spPr>
        <p:txBody>
          <a:bodyPr>
            <a:normAutofit/>
          </a:bodyPr>
          <a:lstStyle/>
          <a:p>
            <a:pPr marL="0" indent="0">
              <a:lnSpc>
                <a:spcPct val="150000"/>
              </a:lnSpc>
              <a:spcBef>
                <a:spcPts val="0"/>
              </a:spcBef>
              <a:spcAft>
                <a:spcPts val="1000"/>
              </a:spcAft>
              <a:buNone/>
            </a:pPr>
            <a:r>
              <a:rPr lang="en-US" sz="1600" b="1" u="sng" dirty="0"/>
              <a:t>Core Team Restrictions:</a:t>
            </a:r>
            <a:r>
              <a:rPr lang="en-US" sz="1600" dirty="0"/>
              <a:t> This solicitation does not contain a core team restriction.</a:t>
            </a:r>
          </a:p>
        </p:txBody>
      </p:sp>
    </p:spTree>
    <p:extLst>
      <p:ext uri="{BB962C8B-B14F-4D97-AF65-F5344CB8AC3E}">
        <p14:creationId xmlns:p14="http://schemas.microsoft.com/office/powerpoint/2010/main" val="28972227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0EB6C-6D8F-A9B7-A294-17362D6AB77E}"/>
              </a:ext>
            </a:extLst>
          </p:cNvPr>
          <p:cNvSpPr>
            <a:spLocks noGrp="1"/>
          </p:cNvSpPr>
          <p:nvPr>
            <p:ph type="title"/>
          </p:nvPr>
        </p:nvSpPr>
        <p:spPr>
          <a:xfrm>
            <a:off x="457200" y="685800"/>
            <a:ext cx="8229600" cy="294885"/>
          </a:xfrm>
        </p:spPr>
        <p:txBody>
          <a:bodyPr>
            <a:normAutofit fontScale="90000"/>
          </a:bodyPr>
          <a:lstStyle/>
          <a:p>
            <a:r>
              <a:rPr lang="en-US" dirty="0"/>
              <a:t>Preclusion Appeals Process</a:t>
            </a:r>
          </a:p>
        </p:txBody>
      </p:sp>
      <p:sp>
        <p:nvSpPr>
          <p:cNvPr id="4" name="Content Placeholder 2">
            <a:extLst>
              <a:ext uri="{FF2B5EF4-FFF2-40B4-BE49-F238E27FC236}">
                <a16:creationId xmlns:a16="http://schemas.microsoft.com/office/drawing/2014/main" id="{5C1B03EE-1310-0336-D905-AFE03F4FAA58}"/>
              </a:ext>
            </a:extLst>
          </p:cNvPr>
          <p:cNvSpPr>
            <a:spLocks noGrp="1"/>
          </p:cNvSpPr>
          <p:nvPr>
            <p:ph idx="1"/>
          </p:nvPr>
        </p:nvSpPr>
        <p:spPr>
          <a:xfrm>
            <a:off x="457200" y="1088708"/>
            <a:ext cx="8019289" cy="3867340"/>
          </a:xfrm>
        </p:spPr>
        <p:txBody>
          <a:bodyPr>
            <a:normAutofit fontScale="62500" lnSpcReduction="20000"/>
          </a:bodyPr>
          <a:lstStyle/>
          <a:p>
            <a:pPr>
              <a:lnSpc>
                <a:spcPct val="120000"/>
              </a:lnSpc>
              <a:buFont typeface="Wingdings" panose="05000000000000000000" pitchFamily="2" charset="2"/>
              <a:buChar char="Ø"/>
            </a:pPr>
            <a:r>
              <a:rPr lang="en-US" sz="2600" dirty="0"/>
              <a:t>Preclusion Appeals Process</a:t>
            </a:r>
          </a:p>
          <a:p>
            <a:pPr lvl="1">
              <a:lnSpc>
                <a:spcPct val="120000"/>
              </a:lnSpc>
              <a:buFont typeface="Wingdings" panose="05000000000000000000" pitchFamily="2" charset="2"/>
              <a:buChar char="§"/>
            </a:pPr>
            <a:r>
              <a:rPr lang="en-US" sz="2600" u="sng" dirty="0"/>
              <a:t>Preclusion document has been developed.</a:t>
            </a:r>
            <a:endParaRPr lang="en-US" sz="2600" dirty="0"/>
          </a:p>
          <a:p>
            <a:pPr lvl="2">
              <a:lnSpc>
                <a:spcPct val="120000"/>
              </a:lnSpc>
              <a:buFont typeface="Wingdings" panose="05000000000000000000" pitchFamily="2" charset="2"/>
              <a:buChar char="§"/>
            </a:pPr>
            <a:r>
              <a:rPr lang="en-US" sz="2600" dirty="0"/>
              <a:t>Email Martin L. Rodin, P.E.</a:t>
            </a:r>
          </a:p>
          <a:p>
            <a:pPr lvl="2">
              <a:lnSpc>
                <a:spcPct val="120000"/>
              </a:lnSpc>
              <a:buFont typeface="Wingdings" panose="05000000000000000000" pitchFamily="2" charset="2"/>
              <a:buChar char="§"/>
            </a:pPr>
            <a:r>
              <a:rPr lang="en-US" sz="2600" dirty="0"/>
              <a:t>Include this Solicitation No. 601CT0000006543</a:t>
            </a:r>
          </a:p>
          <a:p>
            <a:pPr lvl="2">
              <a:lnSpc>
                <a:spcPct val="120000"/>
              </a:lnSpc>
              <a:buFont typeface="Wingdings" panose="05000000000000000000" pitchFamily="2" charset="2"/>
              <a:buChar char="§"/>
            </a:pPr>
            <a:r>
              <a:rPr lang="en-US" sz="2600" dirty="0"/>
              <a:t>Explain rationale for removal from preclusion list</a:t>
            </a:r>
          </a:p>
          <a:p>
            <a:pPr lvl="1">
              <a:lnSpc>
                <a:spcPct val="120000"/>
              </a:lnSpc>
              <a:buFont typeface="Wingdings" panose="05000000000000000000" pitchFamily="2" charset="2"/>
              <a:buChar char="§"/>
            </a:pPr>
            <a:r>
              <a:rPr lang="en-US" sz="2500" u="sng" dirty="0"/>
              <a:t>After</a:t>
            </a:r>
            <a:r>
              <a:rPr lang="en-US" sz="2500" dirty="0"/>
              <a:t> posting procurement</a:t>
            </a:r>
          </a:p>
          <a:p>
            <a:pPr lvl="2">
              <a:lnSpc>
                <a:spcPct val="120000"/>
              </a:lnSpc>
              <a:buFont typeface="Wingdings" panose="05000000000000000000" pitchFamily="2" charset="2"/>
              <a:buChar char="§"/>
            </a:pPr>
            <a:r>
              <a:rPr lang="en-US" sz="2500" dirty="0"/>
              <a:t>Formal appeal outlined in Title 43 TAC § 9.7, see for exact details</a:t>
            </a:r>
          </a:p>
          <a:p>
            <a:pPr lvl="2">
              <a:lnSpc>
                <a:spcPct val="120000"/>
              </a:lnSpc>
              <a:buFont typeface="Wingdings" panose="05000000000000000000" pitchFamily="2" charset="2"/>
              <a:buChar char="§"/>
            </a:pPr>
            <a:r>
              <a:rPr lang="en-US" sz="2500" dirty="0"/>
              <a:t>Mail letter to Marc D. Williams, P.E., include above info</a:t>
            </a:r>
          </a:p>
          <a:p>
            <a:pPr lvl="2">
              <a:lnSpc>
                <a:spcPct val="120000"/>
              </a:lnSpc>
              <a:buFont typeface="Wingdings" panose="05000000000000000000" pitchFamily="2" charset="2"/>
              <a:buChar char="§"/>
            </a:pPr>
            <a:r>
              <a:rPr lang="en-US" sz="2500" dirty="0"/>
              <a:t>CC: Martin L. Rodin</a:t>
            </a:r>
          </a:p>
          <a:p>
            <a:pPr lvl="2">
              <a:lnSpc>
                <a:spcPct val="120000"/>
              </a:lnSpc>
              <a:buFont typeface="Wingdings" panose="05000000000000000000" pitchFamily="2" charset="2"/>
              <a:buChar char="§"/>
            </a:pPr>
            <a:r>
              <a:rPr lang="en-US" sz="2500" dirty="0"/>
              <a:t>Procurement process is not paused</a:t>
            </a:r>
          </a:p>
          <a:p>
            <a:pPr marL="0" indent="0">
              <a:buNone/>
            </a:pPr>
            <a:endParaRPr lang="en-US" dirty="0"/>
          </a:p>
          <a:p>
            <a:pPr lvl="1"/>
            <a:endParaRPr lang="en-US" dirty="0"/>
          </a:p>
        </p:txBody>
      </p:sp>
    </p:spTree>
    <p:extLst>
      <p:ext uri="{BB962C8B-B14F-4D97-AF65-F5344CB8AC3E}">
        <p14:creationId xmlns:p14="http://schemas.microsoft.com/office/powerpoint/2010/main" val="4532348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6011F46-359C-5A5E-7BBD-4F74F8B9058D}"/>
              </a:ext>
            </a:extLst>
          </p:cNvPr>
          <p:cNvSpPr>
            <a:spLocks noGrp="1"/>
          </p:cNvSpPr>
          <p:nvPr>
            <p:ph type="ctrTitle"/>
          </p:nvPr>
        </p:nvSpPr>
        <p:spPr>
          <a:xfrm>
            <a:off x="640080" y="1373270"/>
            <a:ext cx="7863840" cy="2698398"/>
          </a:xfrm>
        </p:spPr>
        <p:style>
          <a:lnRef idx="3">
            <a:schemeClr val="lt1"/>
          </a:lnRef>
          <a:fillRef idx="1">
            <a:schemeClr val="accent5"/>
          </a:fillRef>
          <a:effectRef idx="1">
            <a:schemeClr val="accent5"/>
          </a:effectRef>
          <a:fontRef idx="minor">
            <a:schemeClr val="lt1"/>
          </a:fontRef>
        </p:style>
        <p:txBody>
          <a:bodyPr>
            <a:normAutofit fontScale="90000"/>
          </a:bodyPr>
          <a:lstStyle/>
          <a:p>
            <a:pPr algn="ctr"/>
            <a:br>
              <a:rPr lang="en-US" sz="2000" b="1" i="0" u="none" strike="noStrike" dirty="0">
                <a:effectLst/>
                <a:latin typeface="+mn-lt"/>
              </a:rPr>
            </a:br>
            <a:r>
              <a:rPr lang="en-US" sz="2200" b="1" i="0" u="none" strike="noStrike" dirty="0">
                <a:effectLst/>
                <a:latin typeface="+mn-lt"/>
              </a:rPr>
              <a:t>Project Overview</a:t>
            </a:r>
            <a:br>
              <a:rPr lang="en-US" sz="2200" b="1" i="0" u="none" strike="noStrike" dirty="0">
                <a:effectLst/>
                <a:latin typeface="+mn-lt"/>
              </a:rPr>
            </a:br>
            <a:r>
              <a:rPr lang="en-US" sz="2200" b="1" i="0" u="none" strike="noStrike" dirty="0">
                <a:effectLst/>
                <a:latin typeface="+mn-lt"/>
              </a:rPr>
              <a:t>Bryan District – SL 1853</a:t>
            </a:r>
            <a:br>
              <a:rPr lang="en-US" sz="2200" dirty="0"/>
            </a:br>
            <a:r>
              <a:rPr lang="en-US" sz="2200" dirty="0"/>
              <a:t>Madisonville Relief Route </a:t>
            </a:r>
            <a:br>
              <a:rPr lang="en-US" sz="2200" b="1" i="0" u="none" strike="noStrike" dirty="0">
                <a:effectLst/>
                <a:latin typeface="+mn-lt"/>
              </a:rPr>
            </a:br>
            <a:br>
              <a:rPr lang="en-US" sz="2000" b="1" i="0" u="none" strike="noStrike" dirty="0">
                <a:effectLst/>
                <a:latin typeface="+mn-lt"/>
              </a:rPr>
            </a:br>
            <a:r>
              <a:rPr lang="en-US" sz="1800" dirty="0"/>
              <a:t>Joe Seago</a:t>
            </a:r>
            <a:r>
              <a:rPr lang="en-US" sz="1800" b="1" i="0" u="none" strike="noStrike" dirty="0">
                <a:effectLst/>
                <a:latin typeface="+mn-lt"/>
              </a:rPr>
              <a:t>, P.E. </a:t>
            </a:r>
            <a:br>
              <a:rPr lang="en-US" sz="1800" b="1" i="0" u="none" strike="noStrike" dirty="0">
                <a:effectLst/>
                <a:latin typeface="+mn-lt"/>
              </a:rPr>
            </a:br>
            <a:br>
              <a:rPr lang="en-US" sz="1600" b="1" i="0" u="none" strike="noStrike" dirty="0">
                <a:effectLst/>
                <a:latin typeface="+mn-lt"/>
              </a:rPr>
            </a:br>
            <a:r>
              <a:rPr lang="en-US" sz="1600" b="1" i="0" u="none" strike="noStrike" dirty="0">
                <a:effectLst/>
                <a:latin typeface="+mn-lt"/>
              </a:rPr>
              <a:t> </a:t>
            </a:r>
            <a:r>
              <a:rPr lang="en-US" sz="1800" dirty="0"/>
              <a:t>Transportation Engineer – District Construction</a:t>
            </a:r>
            <a:br>
              <a:rPr lang="en-US" sz="1800" b="1" i="0" u="none" strike="noStrike" dirty="0">
                <a:effectLst/>
                <a:latin typeface="+mn-lt"/>
              </a:rPr>
            </a:br>
            <a:r>
              <a:rPr lang="en-US" sz="1800" dirty="0"/>
              <a:t>Bryan</a:t>
            </a:r>
            <a:r>
              <a:rPr lang="en-US" sz="1800" b="1" i="0" u="none" strike="noStrike" dirty="0">
                <a:effectLst/>
                <a:latin typeface="+mn-lt"/>
              </a:rPr>
              <a:t> District</a:t>
            </a:r>
            <a:br>
              <a:rPr lang="en-US" sz="2000" b="1" i="0" u="none" strike="noStrike" dirty="0">
                <a:effectLst/>
                <a:latin typeface="+mn-lt"/>
              </a:rPr>
            </a:br>
            <a:br>
              <a:rPr lang="en-US" sz="2000" b="1" i="0" u="none" strike="noStrike" dirty="0">
                <a:effectLst/>
                <a:latin typeface="+mn-lt"/>
              </a:rPr>
            </a:br>
            <a:br>
              <a:rPr lang="en-US" sz="2800" b="1" i="0" u="none" strike="noStrike" dirty="0">
                <a:solidFill>
                  <a:srgbClr val="000000"/>
                </a:solidFill>
                <a:effectLst/>
                <a:latin typeface="+mn-lt"/>
              </a:rPr>
            </a:br>
            <a:br>
              <a:rPr lang="en-US" sz="2800" b="1" i="0" u="none" strike="noStrike" dirty="0">
                <a:solidFill>
                  <a:srgbClr val="000000"/>
                </a:solidFill>
                <a:effectLst/>
                <a:latin typeface="+mn-lt"/>
              </a:rPr>
            </a:br>
            <a:endParaRPr lang="en-US" dirty="0"/>
          </a:p>
        </p:txBody>
      </p:sp>
    </p:spTree>
    <p:extLst>
      <p:ext uri="{BB962C8B-B14F-4D97-AF65-F5344CB8AC3E}">
        <p14:creationId xmlns:p14="http://schemas.microsoft.com/office/powerpoint/2010/main" val="12659687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0EB6C-6D8F-A9B7-A294-17362D6AB77E}"/>
              </a:ext>
            </a:extLst>
          </p:cNvPr>
          <p:cNvSpPr>
            <a:spLocks noGrp="1"/>
          </p:cNvSpPr>
          <p:nvPr>
            <p:ph type="title"/>
          </p:nvPr>
        </p:nvSpPr>
        <p:spPr>
          <a:xfrm>
            <a:off x="290457" y="664474"/>
            <a:ext cx="8229600" cy="294885"/>
          </a:xfrm>
        </p:spPr>
        <p:txBody>
          <a:bodyPr>
            <a:normAutofit fontScale="90000"/>
          </a:bodyPr>
          <a:lstStyle/>
          <a:p>
            <a:r>
              <a:rPr lang="en-US" dirty="0"/>
              <a:t>Project Overview: SL 1853 Madisonville Relief Route</a:t>
            </a:r>
          </a:p>
        </p:txBody>
      </p:sp>
      <p:sp>
        <p:nvSpPr>
          <p:cNvPr id="3" name="Content Placeholder 2">
            <a:extLst>
              <a:ext uri="{FF2B5EF4-FFF2-40B4-BE49-F238E27FC236}">
                <a16:creationId xmlns:a16="http://schemas.microsoft.com/office/drawing/2014/main" id="{C00CC329-869A-654B-4190-269BE320A582}"/>
              </a:ext>
            </a:extLst>
          </p:cNvPr>
          <p:cNvSpPr>
            <a:spLocks noGrp="1"/>
          </p:cNvSpPr>
          <p:nvPr>
            <p:ph idx="1"/>
          </p:nvPr>
        </p:nvSpPr>
        <p:spPr>
          <a:xfrm>
            <a:off x="290457" y="1372695"/>
            <a:ext cx="4281543" cy="3034550"/>
          </a:xfrm>
        </p:spPr>
        <p:txBody>
          <a:bodyPr>
            <a:normAutofit/>
          </a:bodyPr>
          <a:lstStyle/>
          <a:p>
            <a:pPr>
              <a:lnSpc>
                <a:spcPct val="150000"/>
              </a:lnSpc>
              <a:spcBef>
                <a:spcPts val="0"/>
              </a:spcBef>
              <a:spcAft>
                <a:spcPts val="1000"/>
              </a:spcAft>
            </a:pPr>
            <a:r>
              <a:rPr lang="en-US" sz="1600" dirty="0"/>
              <a:t>County: Madison County</a:t>
            </a:r>
          </a:p>
          <a:p>
            <a:r>
              <a:rPr lang="en-US" sz="1600" dirty="0"/>
              <a:t>Overall Limits: From US 190 / SH 21 East of FM 1452 To SH 21 West of FM 2346 (Approx.7.5 miles)</a:t>
            </a:r>
          </a:p>
          <a:p>
            <a:pPr>
              <a:lnSpc>
                <a:spcPct val="150000"/>
              </a:lnSpc>
              <a:spcBef>
                <a:spcPts val="0"/>
              </a:spcBef>
              <a:spcAft>
                <a:spcPts val="1000"/>
              </a:spcAft>
            </a:pPr>
            <a:r>
              <a:rPr lang="en-US" sz="1600" dirty="0"/>
              <a:t>Description of Work: New Location Route with 3 new Interchanges.  Includes reconstruction on IH 45</a:t>
            </a:r>
          </a:p>
        </p:txBody>
      </p:sp>
      <p:pic>
        <p:nvPicPr>
          <p:cNvPr id="8" name="Picture 7" descr="Image of SL 1853 Madisonville relief route map showing limits of the project broken down by phases the total projecctd will be let for construction.">
            <a:extLst>
              <a:ext uri="{FF2B5EF4-FFF2-40B4-BE49-F238E27FC236}">
                <a16:creationId xmlns:a16="http://schemas.microsoft.com/office/drawing/2014/main" id="{83A7E31C-11EC-1915-C649-8EC2B2017539}"/>
              </a:ext>
            </a:extLst>
          </p:cNvPr>
          <p:cNvPicPr>
            <a:picLocks noChangeAspect="1"/>
          </p:cNvPicPr>
          <p:nvPr/>
        </p:nvPicPr>
        <p:blipFill>
          <a:blip r:embed="rId3"/>
          <a:stretch>
            <a:fillRect/>
          </a:stretch>
        </p:blipFill>
        <p:spPr>
          <a:xfrm>
            <a:off x="4572000" y="1067813"/>
            <a:ext cx="3948057" cy="3576037"/>
          </a:xfrm>
          <a:prstGeom prst="rect">
            <a:avLst/>
          </a:prstGeom>
        </p:spPr>
      </p:pic>
    </p:spTree>
    <p:extLst>
      <p:ext uri="{BB962C8B-B14F-4D97-AF65-F5344CB8AC3E}">
        <p14:creationId xmlns:p14="http://schemas.microsoft.com/office/powerpoint/2010/main" val="40580184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2A3A70-F34B-2807-CA60-84953F1571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C1B986-052F-CFA7-0968-4F61CEA40A08}"/>
              </a:ext>
            </a:extLst>
          </p:cNvPr>
          <p:cNvSpPr>
            <a:spLocks noGrp="1"/>
          </p:cNvSpPr>
          <p:nvPr>
            <p:ph type="title"/>
          </p:nvPr>
        </p:nvSpPr>
        <p:spPr>
          <a:xfrm>
            <a:off x="290457" y="664474"/>
            <a:ext cx="8229600" cy="294885"/>
          </a:xfrm>
        </p:spPr>
        <p:txBody>
          <a:bodyPr>
            <a:normAutofit fontScale="90000"/>
          </a:bodyPr>
          <a:lstStyle/>
          <a:p>
            <a:pPr algn="ctr"/>
            <a:r>
              <a:rPr lang="en-US" dirty="0"/>
              <a:t>Construction Phasing</a:t>
            </a:r>
          </a:p>
        </p:txBody>
      </p:sp>
      <p:sp>
        <p:nvSpPr>
          <p:cNvPr id="3" name="Content Placeholder 2">
            <a:extLst>
              <a:ext uri="{FF2B5EF4-FFF2-40B4-BE49-F238E27FC236}">
                <a16:creationId xmlns:a16="http://schemas.microsoft.com/office/drawing/2014/main" id="{C9A172EE-10C8-783A-F826-C54DCB2BA209}"/>
              </a:ext>
            </a:extLst>
          </p:cNvPr>
          <p:cNvSpPr>
            <a:spLocks noGrp="1"/>
          </p:cNvSpPr>
          <p:nvPr>
            <p:ph idx="1"/>
          </p:nvPr>
        </p:nvSpPr>
        <p:spPr>
          <a:xfrm>
            <a:off x="494448" y="965837"/>
            <a:ext cx="3749787" cy="1854842"/>
          </a:xfrm>
        </p:spPr>
        <p:txBody>
          <a:bodyPr>
            <a:normAutofit fontScale="92500"/>
          </a:bodyPr>
          <a:lstStyle/>
          <a:p>
            <a:pPr>
              <a:lnSpc>
                <a:spcPct val="150000"/>
              </a:lnSpc>
              <a:spcBef>
                <a:spcPts val="0"/>
              </a:spcBef>
              <a:spcAft>
                <a:spcPts val="1000"/>
              </a:spcAft>
            </a:pPr>
            <a:r>
              <a:rPr lang="en-US" dirty="0"/>
              <a:t>Phase 1</a:t>
            </a:r>
          </a:p>
          <a:p>
            <a:pPr lvl="1">
              <a:lnSpc>
                <a:spcPct val="100000"/>
              </a:lnSpc>
            </a:pPr>
            <a:r>
              <a:rPr lang="en-US" dirty="0"/>
              <a:t>Limits: From SH 90 to IH 45</a:t>
            </a:r>
          </a:p>
          <a:p>
            <a:pPr lvl="1">
              <a:lnSpc>
                <a:spcPct val="100000"/>
              </a:lnSpc>
            </a:pPr>
            <a:r>
              <a:rPr lang="en-US" dirty="0"/>
              <a:t>CSJ: 0171-11-003 / 0675-05-105</a:t>
            </a:r>
          </a:p>
          <a:p>
            <a:pPr lvl="1">
              <a:lnSpc>
                <a:spcPct val="100000"/>
              </a:lnSpc>
            </a:pPr>
            <a:r>
              <a:rPr lang="en-US" dirty="0"/>
              <a:t>Construction Estimate: $225 M</a:t>
            </a:r>
          </a:p>
          <a:p>
            <a:pPr lvl="1">
              <a:lnSpc>
                <a:spcPct val="100000"/>
              </a:lnSpc>
            </a:pPr>
            <a:r>
              <a:rPr lang="en-US" dirty="0"/>
              <a:t>Programed Letting Date: 8/4/2027</a:t>
            </a:r>
          </a:p>
          <a:p>
            <a:pPr marL="0" indent="0">
              <a:lnSpc>
                <a:spcPct val="150000"/>
              </a:lnSpc>
              <a:spcBef>
                <a:spcPts val="0"/>
              </a:spcBef>
              <a:spcAft>
                <a:spcPts val="1000"/>
              </a:spcAft>
              <a:buNone/>
            </a:pPr>
            <a:endParaRPr lang="en-US" dirty="0"/>
          </a:p>
        </p:txBody>
      </p:sp>
      <p:sp>
        <p:nvSpPr>
          <p:cNvPr id="4" name="Content Placeholder 2">
            <a:extLst>
              <a:ext uri="{FF2B5EF4-FFF2-40B4-BE49-F238E27FC236}">
                <a16:creationId xmlns:a16="http://schemas.microsoft.com/office/drawing/2014/main" id="{1DB99767-68BF-D612-D2E7-E8AA091EB587}"/>
              </a:ext>
            </a:extLst>
          </p:cNvPr>
          <p:cNvSpPr txBox="1">
            <a:spLocks/>
          </p:cNvSpPr>
          <p:nvPr/>
        </p:nvSpPr>
        <p:spPr>
          <a:xfrm>
            <a:off x="4572000" y="1057675"/>
            <a:ext cx="3659243" cy="1991693"/>
          </a:xfrm>
          <a:prstGeom prst="rect">
            <a:avLst/>
          </a:prstGeom>
        </p:spPr>
        <p:txBody>
          <a:bodyPr vert="horz" lIns="0" tIns="0" rIns="0" bIns="0" rtlCol="0">
            <a:normAutofit fontScale="92500" lnSpcReduction="20000"/>
          </a:bodyPr>
          <a:lstStyle>
            <a:lvl1pPr marL="228600" indent="-228600" algn="l" defTabSz="685800" rtl="0" eaLnBrk="1" latinLnBrk="0" hangingPunct="1">
              <a:lnSpc>
                <a:spcPct val="150000"/>
              </a:lnSpc>
              <a:spcBef>
                <a:spcPts val="0"/>
              </a:spcBef>
              <a:spcAft>
                <a:spcPts val="1000"/>
              </a:spcAft>
              <a:buClr>
                <a:schemeClr val="accent1"/>
              </a:buClr>
              <a:buSzPct val="120000"/>
              <a:buFont typeface="Arial" panose="020B0604020202020204" pitchFamily="34" charset="0"/>
              <a:buChar char="•"/>
              <a:defRPr sz="1500" kern="1200">
                <a:solidFill>
                  <a:schemeClr val="tx1"/>
                </a:solidFill>
                <a:latin typeface="+mn-lt"/>
                <a:ea typeface="+mn-ea"/>
                <a:cs typeface="+mn-cs"/>
              </a:defRPr>
            </a:lvl1pPr>
            <a:lvl2pPr marL="512064" indent="-228600" algn="l" defTabSz="685800" rtl="0" eaLnBrk="1" latinLnBrk="0" hangingPunct="1">
              <a:lnSpc>
                <a:spcPct val="150000"/>
              </a:lnSpc>
              <a:spcBef>
                <a:spcPts val="0"/>
              </a:spcBef>
              <a:spcAft>
                <a:spcPts val="1000"/>
              </a:spcAft>
              <a:buClr>
                <a:schemeClr val="accent1"/>
              </a:buClr>
              <a:buFont typeface="Verdana" panose="020B0604030504040204" pitchFamily="34" charset="0"/>
              <a:buChar char="-"/>
              <a:defRPr sz="1500" kern="1200">
                <a:solidFill>
                  <a:schemeClr val="tx1"/>
                </a:solidFill>
                <a:latin typeface="+mn-lt"/>
                <a:ea typeface="+mn-ea"/>
                <a:cs typeface="+mn-cs"/>
              </a:defRPr>
            </a:lvl2pPr>
            <a:lvl3pPr marL="857250" indent="-228600" algn="l" defTabSz="685800" rtl="0" eaLnBrk="1" latinLnBrk="0" hangingPunct="1">
              <a:lnSpc>
                <a:spcPct val="150000"/>
              </a:lnSpc>
              <a:spcBef>
                <a:spcPts val="0"/>
              </a:spcBef>
              <a:spcAft>
                <a:spcPts val="1000"/>
              </a:spcAft>
              <a:buClr>
                <a:schemeClr val="accent1"/>
              </a:buClr>
              <a:buFont typeface="Wingdings" panose="05000000000000000000" pitchFamily="2" charset="2"/>
              <a:buChar char="§"/>
              <a:defRPr sz="1500" kern="1200">
                <a:solidFill>
                  <a:schemeClr val="tx1"/>
                </a:solidFill>
                <a:latin typeface="+mn-lt"/>
                <a:ea typeface="+mn-ea"/>
                <a:cs typeface="+mn-cs"/>
              </a:defRPr>
            </a:lvl3pPr>
            <a:lvl4pPr marL="1200150" indent="-228600" algn="l" defTabSz="685800" rtl="0" eaLnBrk="1" latinLnBrk="0" hangingPunct="1">
              <a:lnSpc>
                <a:spcPct val="150000"/>
              </a:lnSpc>
              <a:spcBef>
                <a:spcPts val="0"/>
              </a:spcBef>
              <a:spcAft>
                <a:spcPts val="1000"/>
              </a:spcAft>
              <a:buClr>
                <a:schemeClr val="accent1"/>
              </a:buClr>
              <a:buFont typeface="Verdana" panose="020B0604030504040204" pitchFamily="34" charset="0"/>
              <a:buChar char="-"/>
              <a:defRPr sz="1500" kern="1200">
                <a:solidFill>
                  <a:schemeClr val="tx1"/>
                </a:solidFill>
                <a:latin typeface="+mn-lt"/>
                <a:ea typeface="+mn-ea"/>
                <a:cs typeface="+mn-cs"/>
              </a:defRPr>
            </a:lvl4pPr>
            <a:lvl5pPr marL="1543050" indent="-228600" algn="l" defTabSz="685800" rtl="0" eaLnBrk="1" latinLnBrk="0" hangingPunct="1">
              <a:lnSpc>
                <a:spcPct val="150000"/>
              </a:lnSpc>
              <a:spcBef>
                <a:spcPts val="0"/>
              </a:spcBef>
              <a:spcAft>
                <a:spcPts val="1000"/>
              </a:spcAft>
              <a:buClr>
                <a:schemeClr val="accent1"/>
              </a:buClr>
              <a:buSzPct val="80000"/>
              <a:buFont typeface="Verdana" panose="020B0604030504040204" pitchFamily="34" charset="0"/>
              <a:buChar char="°"/>
              <a:defRPr sz="15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dirty="0"/>
              <a:t>Phase 2</a:t>
            </a:r>
          </a:p>
          <a:p>
            <a:pPr lvl="1">
              <a:lnSpc>
                <a:spcPct val="100000"/>
              </a:lnSpc>
            </a:pPr>
            <a:r>
              <a:rPr lang="en-US" dirty="0"/>
              <a:t>Limits: From SH 21 West to SH 90 </a:t>
            </a:r>
          </a:p>
          <a:p>
            <a:pPr lvl="1">
              <a:lnSpc>
                <a:spcPct val="100000"/>
              </a:lnSpc>
            </a:pPr>
            <a:r>
              <a:rPr lang="en-US" dirty="0"/>
              <a:t>CSJ: 0171-11-002</a:t>
            </a:r>
          </a:p>
          <a:p>
            <a:pPr lvl="1">
              <a:lnSpc>
                <a:spcPct val="100000"/>
              </a:lnSpc>
            </a:pPr>
            <a:r>
              <a:rPr lang="en-US" dirty="0"/>
              <a:t>Construction Estimate: $167 M</a:t>
            </a:r>
          </a:p>
          <a:p>
            <a:pPr lvl="1">
              <a:lnSpc>
                <a:spcPct val="100000"/>
              </a:lnSpc>
            </a:pPr>
            <a:r>
              <a:rPr lang="en-US" dirty="0"/>
              <a:t>Estimated Letting Date: Fall 2029 </a:t>
            </a:r>
          </a:p>
          <a:p>
            <a:pPr lvl="1">
              <a:lnSpc>
                <a:spcPct val="100000"/>
              </a:lnSpc>
            </a:pPr>
            <a:r>
              <a:rPr lang="en-US" dirty="0"/>
              <a:t>Proposed AVL* Date: Spring 2028</a:t>
            </a:r>
          </a:p>
          <a:p>
            <a:pPr marL="0" indent="0">
              <a:buFont typeface="Arial" panose="020B0604020202020204" pitchFamily="34" charset="0"/>
              <a:buNone/>
            </a:pPr>
            <a:endParaRPr lang="en-US" dirty="0"/>
          </a:p>
        </p:txBody>
      </p:sp>
      <p:sp>
        <p:nvSpPr>
          <p:cNvPr id="6" name="Content Placeholder 2">
            <a:extLst>
              <a:ext uri="{FF2B5EF4-FFF2-40B4-BE49-F238E27FC236}">
                <a16:creationId xmlns:a16="http://schemas.microsoft.com/office/drawing/2014/main" id="{A9F9919B-0A61-7F6E-957C-961AC4E96CD6}"/>
              </a:ext>
            </a:extLst>
          </p:cNvPr>
          <p:cNvSpPr txBox="1">
            <a:spLocks/>
          </p:cNvSpPr>
          <p:nvPr/>
        </p:nvSpPr>
        <p:spPr>
          <a:xfrm>
            <a:off x="2369341" y="2820679"/>
            <a:ext cx="4986234" cy="1991693"/>
          </a:xfrm>
          <a:prstGeom prst="rect">
            <a:avLst/>
          </a:prstGeom>
        </p:spPr>
        <p:txBody>
          <a:bodyPr vert="horz" lIns="0" tIns="0" rIns="0" bIns="0" rtlCol="0">
            <a:noAutofit/>
          </a:bodyPr>
          <a:lstStyle>
            <a:lvl1pPr marL="228600" indent="-228600" algn="l" defTabSz="685800" rtl="0" eaLnBrk="1" latinLnBrk="0" hangingPunct="1">
              <a:lnSpc>
                <a:spcPct val="150000"/>
              </a:lnSpc>
              <a:spcBef>
                <a:spcPts val="0"/>
              </a:spcBef>
              <a:spcAft>
                <a:spcPts val="1000"/>
              </a:spcAft>
              <a:buClr>
                <a:schemeClr val="accent1"/>
              </a:buClr>
              <a:buSzPct val="120000"/>
              <a:buFont typeface="Arial" panose="020B0604020202020204" pitchFamily="34" charset="0"/>
              <a:buChar char="•"/>
              <a:defRPr sz="1500" kern="1200">
                <a:solidFill>
                  <a:schemeClr val="tx1"/>
                </a:solidFill>
                <a:latin typeface="+mn-lt"/>
                <a:ea typeface="+mn-ea"/>
                <a:cs typeface="+mn-cs"/>
              </a:defRPr>
            </a:lvl1pPr>
            <a:lvl2pPr marL="512064" indent="-228600" algn="l" defTabSz="685800" rtl="0" eaLnBrk="1" latinLnBrk="0" hangingPunct="1">
              <a:lnSpc>
                <a:spcPct val="150000"/>
              </a:lnSpc>
              <a:spcBef>
                <a:spcPts val="0"/>
              </a:spcBef>
              <a:spcAft>
                <a:spcPts val="1000"/>
              </a:spcAft>
              <a:buClr>
                <a:schemeClr val="accent1"/>
              </a:buClr>
              <a:buFont typeface="Verdana" panose="020B0604030504040204" pitchFamily="34" charset="0"/>
              <a:buChar char="-"/>
              <a:defRPr sz="1500" kern="1200">
                <a:solidFill>
                  <a:schemeClr val="tx1"/>
                </a:solidFill>
                <a:latin typeface="+mn-lt"/>
                <a:ea typeface="+mn-ea"/>
                <a:cs typeface="+mn-cs"/>
              </a:defRPr>
            </a:lvl2pPr>
            <a:lvl3pPr marL="857250" indent="-228600" algn="l" defTabSz="685800" rtl="0" eaLnBrk="1" latinLnBrk="0" hangingPunct="1">
              <a:lnSpc>
                <a:spcPct val="150000"/>
              </a:lnSpc>
              <a:spcBef>
                <a:spcPts val="0"/>
              </a:spcBef>
              <a:spcAft>
                <a:spcPts val="1000"/>
              </a:spcAft>
              <a:buClr>
                <a:schemeClr val="accent1"/>
              </a:buClr>
              <a:buFont typeface="Wingdings" panose="05000000000000000000" pitchFamily="2" charset="2"/>
              <a:buChar char="§"/>
              <a:defRPr sz="1500" kern="1200">
                <a:solidFill>
                  <a:schemeClr val="tx1"/>
                </a:solidFill>
                <a:latin typeface="+mn-lt"/>
                <a:ea typeface="+mn-ea"/>
                <a:cs typeface="+mn-cs"/>
              </a:defRPr>
            </a:lvl3pPr>
            <a:lvl4pPr marL="1200150" indent="-228600" algn="l" defTabSz="685800" rtl="0" eaLnBrk="1" latinLnBrk="0" hangingPunct="1">
              <a:lnSpc>
                <a:spcPct val="150000"/>
              </a:lnSpc>
              <a:spcBef>
                <a:spcPts val="0"/>
              </a:spcBef>
              <a:spcAft>
                <a:spcPts val="1000"/>
              </a:spcAft>
              <a:buClr>
                <a:schemeClr val="accent1"/>
              </a:buClr>
              <a:buFont typeface="Verdana" panose="020B0604030504040204" pitchFamily="34" charset="0"/>
              <a:buChar char="-"/>
              <a:defRPr sz="1500" kern="1200">
                <a:solidFill>
                  <a:schemeClr val="tx1"/>
                </a:solidFill>
                <a:latin typeface="+mn-lt"/>
                <a:ea typeface="+mn-ea"/>
                <a:cs typeface="+mn-cs"/>
              </a:defRPr>
            </a:lvl4pPr>
            <a:lvl5pPr marL="1543050" indent="-228600" algn="l" defTabSz="685800" rtl="0" eaLnBrk="1" latinLnBrk="0" hangingPunct="1">
              <a:lnSpc>
                <a:spcPct val="150000"/>
              </a:lnSpc>
              <a:spcBef>
                <a:spcPts val="0"/>
              </a:spcBef>
              <a:spcAft>
                <a:spcPts val="1000"/>
              </a:spcAft>
              <a:buClr>
                <a:schemeClr val="accent1"/>
              </a:buClr>
              <a:buSzPct val="80000"/>
              <a:buFont typeface="Verdana" panose="020B0604030504040204" pitchFamily="34" charset="0"/>
              <a:buChar char="°"/>
              <a:defRPr sz="15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400" dirty="0"/>
              <a:t>Phase 3</a:t>
            </a:r>
          </a:p>
          <a:p>
            <a:pPr lvl="1">
              <a:lnSpc>
                <a:spcPct val="100000"/>
              </a:lnSpc>
            </a:pPr>
            <a:r>
              <a:rPr lang="en-US" sz="1400" dirty="0"/>
              <a:t>Limits: From East of IH 45 to SH 21 East</a:t>
            </a:r>
          </a:p>
          <a:p>
            <a:pPr lvl="1">
              <a:lnSpc>
                <a:spcPct val="100000"/>
              </a:lnSpc>
            </a:pPr>
            <a:r>
              <a:rPr lang="en-US" sz="1400" dirty="0"/>
              <a:t>CSJ: 0171-11-004</a:t>
            </a:r>
          </a:p>
          <a:p>
            <a:pPr lvl="1">
              <a:lnSpc>
                <a:spcPct val="100000"/>
              </a:lnSpc>
            </a:pPr>
            <a:r>
              <a:rPr lang="en-US" sz="1400" dirty="0"/>
              <a:t>Construction Estimate: $54 M</a:t>
            </a:r>
          </a:p>
          <a:p>
            <a:pPr lvl="1">
              <a:lnSpc>
                <a:spcPct val="100000"/>
              </a:lnSpc>
            </a:pPr>
            <a:r>
              <a:rPr lang="en-US" sz="1400" dirty="0"/>
              <a:t>Estimated Letting Date: Fall/Winter 2029 </a:t>
            </a:r>
          </a:p>
          <a:p>
            <a:pPr lvl="1">
              <a:lnSpc>
                <a:spcPct val="100000"/>
              </a:lnSpc>
            </a:pPr>
            <a:r>
              <a:rPr lang="en-US" sz="1400" dirty="0"/>
              <a:t>Proposed AVL* Date: Summer 2028</a:t>
            </a:r>
          </a:p>
        </p:txBody>
      </p:sp>
      <p:sp>
        <p:nvSpPr>
          <p:cNvPr id="9" name="Content Placeholder 2">
            <a:extLst>
              <a:ext uri="{FF2B5EF4-FFF2-40B4-BE49-F238E27FC236}">
                <a16:creationId xmlns:a16="http://schemas.microsoft.com/office/drawing/2014/main" id="{572C1FC9-0B52-5C7E-448B-D60C56FE640D}"/>
              </a:ext>
            </a:extLst>
          </p:cNvPr>
          <p:cNvSpPr txBox="1">
            <a:spLocks/>
          </p:cNvSpPr>
          <p:nvPr/>
        </p:nvSpPr>
        <p:spPr>
          <a:xfrm>
            <a:off x="81813" y="4773838"/>
            <a:ext cx="3485736" cy="294885"/>
          </a:xfrm>
          <a:prstGeom prst="rect">
            <a:avLst/>
          </a:prstGeom>
        </p:spPr>
        <p:txBody>
          <a:bodyPr vert="horz" lIns="0" tIns="0" rIns="0" bIns="0" rtlCol="0">
            <a:normAutofit/>
          </a:bodyPr>
          <a:lstStyle>
            <a:lvl1pPr marL="228600" indent="-228600" algn="l" defTabSz="685800" rtl="0" eaLnBrk="1" latinLnBrk="0" hangingPunct="1">
              <a:lnSpc>
                <a:spcPct val="150000"/>
              </a:lnSpc>
              <a:spcBef>
                <a:spcPts val="0"/>
              </a:spcBef>
              <a:spcAft>
                <a:spcPts val="1000"/>
              </a:spcAft>
              <a:buClr>
                <a:schemeClr val="accent1"/>
              </a:buClr>
              <a:buSzPct val="120000"/>
              <a:buFont typeface="Arial" panose="020B0604020202020204" pitchFamily="34" charset="0"/>
              <a:buChar char="•"/>
              <a:defRPr sz="1500" kern="1200">
                <a:solidFill>
                  <a:schemeClr val="tx1"/>
                </a:solidFill>
                <a:latin typeface="+mn-lt"/>
                <a:ea typeface="+mn-ea"/>
                <a:cs typeface="+mn-cs"/>
              </a:defRPr>
            </a:lvl1pPr>
            <a:lvl2pPr marL="512064" indent="-228600" algn="l" defTabSz="685800" rtl="0" eaLnBrk="1" latinLnBrk="0" hangingPunct="1">
              <a:lnSpc>
                <a:spcPct val="150000"/>
              </a:lnSpc>
              <a:spcBef>
                <a:spcPts val="0"/>
              </a:spcBef>
              <a:spcAft>
                <a:spcPts val="1000"/>
              </a:spcAft>
              <a:buClr>
                <a:schemeClr val="accent1"/>
              </a:buClr>
              <a:buFont typeface="Verdana" panose="020B0604030504040204" pitchFamily="34" charset="0"/>
              <a:buChar char="-"/>
              <a:defRPr sz="1500" kern="1200">
                <a:solidFill>
                  <a:schemeClr val="tx1"/>
                </a:solidFill>
                <a:latin typeface="+mn-lt"/>
                <a:ea typeface="+mn-ea"/>
                <a:cs typeface="+mn-cs"/>
              </a:defRPr>
            </a:lvl2pPr>
            <a:lvl3pPr marL="857250" indent="-228600" algn="l" defTabSz="685800" rtl="0" eaLnBrk="1" latinLnBrk="0" hangingPunct="1">
              <a:lnSpc>
                <a:spcPct val="150000"/>
              </a:lnSpc>
              <a:spcBef>
                <a:spcPts val="0"/>
              </a:spcBef>
              <a:spcAft>
                <a:spcPts val="1000"/>
              </a:spcAft>
              <a:buClr>
                <a:schemeClr val="accent1"/>
              </a:buClr>
              <a:buFont typeface="Wingdings" panose="05000000000000000000" pitchFamily="2" charset="2"/>
              <a:buChar char="§"/>
              <a:defRPr sz="1500" kern="1200">
                <a:solidFill>
                  <a:schemeClr val="tx1"/>
                </a:solidFill>
                <a:latin typeface="+mn-lt"/>
                <a:ea typeface="+mn-ea"/>
                <a:cs typeface="+mn-cs"/>
              </a:defRPr>
            </a:lvl3pPr>
            <a:lvl4pPr marL="1200150" indent="-228600" algn="l" defTabSz="685800" rtl="0" eaLnBrk="1" latinLnBrk="0" hangingPunct="1">
              <a:lnSpc>
                <a:spcPct val="150000"/>
              </a:lnSpc>
              <a:spcBef>
                <a:spcPts val="0"/>
              </a:spcBef>
              <a:spcAft>
                <a:spcPts val="1000"/>
              </a:spcAft>
              <a:buClr>
                <a:schemeClr val="accent1"/>
              </a:buClr>
              <a:buFont typeface="Verdana" panose="020B0604030504040204" pitchFamily="34" charset="0"/>
              <a:buChar char="-"/>
              <a:defRPr sz="1500" kern="1200">
                <a:solidFill>
                  <a:schemeClr val="tx1"/>
                </a:solidFill>
                <a:latin typeface="+mn-lt"/>
                <a:ea typeface="+mn-ea"/>
                <a:cs typeface="+mn-cs"/>
              </a:defRPr>
            </a:lvl4pPr>
            <a:lvl5pPr marL="1543050" indent="-228600" algn="l" defTabSz="685800" rtl="0" eaLnBrk="1" latinLnBrk="0" hangingPunct="1">
              <a:lnSpc>
                <a:spcPct val="150000"/>
              </a:lnSpc>
              <a:spcBef>
                <a:spcPts val="0"/>
              </a:spcBef>
              <a:spcAft>
                <a:spcPts val="1000"/>
              </a:spcAft>
              <a:buClr>
                <a:schemeClr val="accent1"/>
              </a:buClr>
              <a:buSzPct val="80000"/>
              <a:buFont typeface="Verdana" panose="020B0604030504040204" pitchFamily="34" charset="0"/>
              <a:buChar char="°"/>
              <a:defRPr sz="15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400" dirty="0"/>
              <a:t>* AVL – Early Available to Let Date</a:t>
            </a:r>
          </a:p>
        </p:txBody>
      </p:sp>
    </p:spTree>
    <p:extLst>
      <p:ext uri="{BB962C8B-B14F-4D97-AF65-F5344CB8AC3E}">
        <p14:creationId xmlns:p14="http://schemas.microsoft.com/office/powerpoint/2010/main" val="41006993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3225A-23F0-EFA3-B5F8-5B51E054B273}"/>
              </a:ext>
            </a:extLst>
          </p:cNvPr>
          <p:cNvSpPr>
            <a:spLocks noGrp="1"/>
          </p:cNvSpPr>
          <p:nvPr>
            <p:ph type="title"/>
          </p:nvPr>
        </p:nvSpPr>
        <p:spPr>
          <a:xfrm>
            <a:off x="457200" y="773679"/>
            <a:ext cx="8229600" cy="294885"/>
          </a:xfrm>
        </p:spPr>
        <p:txBody>
          <a:bodyPr>
            <a:noAutofit/>
          </a:bodyPr>
          <a:lstStyle/>
          <a:p>
            <a:pPr algn="ctr"/>
            <a:r>
              <a:rPr lang="en-US" sz="2000" dirty="0"/>
              <a:t>Status: Design &amp; ROW</a:t>
            </a:r>
          </a:p>
        </p:txBody>
      </p:sp>
      <p:sp>
        <p:nvSpPr>
          <p:cNvPr id="3" name="Content Placeholder 2">
            <a:extLst>
              <a:ext uri="{FF2B5EF4-FFF2-40B4-BE49-F238E27FC236}">
                <a16:creationId xmlns:a16="http://schemas.microsoft.com/office/drawing/2014/main" id="{15E631D1-9559-A4F6-A0D6-D9F523325F92}"/>
              </a:ext>
            </a:extLst>
          </p:cNvPr>
          <p:cNvSpPr>
            <a:spLocks noGrp="1"/>
          </p:cNvSpPr>
          <p:nvPr>
            <p:ph idx="1"/>
          </p:nvPr>
        </p:nvSpPr>
        <p:spPr>
          <a:xfrm>
            <a:off x="457200" y="1145512"/>
            <a:ext cx="8229600" cy="3707842"/>
          </a:xfrm>
        </p:spPr>
        <p:txBody>
          <a:bodyPr>
            <a:normAutofit/>
          </a:bodyPr>
          <a:lstStyle/>
          <a:p>
            <a:pPr marL="230188" indent="-230188">
              <a:lnSpc>
                <a:spcPct val="119000"/>
              </a:lnSpc>
              <a:spcAft>
                <a:spcPts val="600"/>
              </a:spcAft>
              <a:buClr>
                <a:srgbClr val="205588"/>
              </a:buClr>
              <a:buFont typeface="Wingdings" pitchFamily="2" charset="2"/>
              <a:buChar char="§"/>
            </a:pPr>
            <a:r>
              <a:rPr lang="en-US" sz="1600" dirty="0"/>
              <a:t>PS&amp;E:</a:t>
            </a:r>
          </a:p>
          <a:p>
            <a:pPr marL="513652" lvl="1" indent="-230188">
              <a:lnSpc>
                <a:spcPct val="119000"/>
              </a:lnSpc>
              <a:spcAft>
                <a:spcPts val="600"/>
              </a:spcAft>
              <a:buClr>
                <a:srgbClr val="205588"/>
              </a:buClr>
              <a:buFont typeface="Wingdings" pitchFamily="2" charset="2"/>
              <a:buChar char="§"/>
            </a:pPr>
            <a:r>
              <a:rPr lang="en-US" sz="1600" dirty="0"/>
              <a:t>PH-1 95% PS&amp;E complete; moving to 100% submittal early November 2026</a:t>
            </a:r>
          </a:p>
          <a:p>
            <a:pPr marL="513652" lvl="1" indent="-230188">
              <a:lnSpc>
                <a:spcPct val="119000"/>
              </a:lnSpc>
              <a:spcAft>
                <a:spcPts val="600"/>
              </a:spcAft>
              <a:buClr>
                <a:srgbClr val="205588"/>
              </a:buClr>
              <a:buFont typeface="Wingdings" pitchFamily="2" charset="2"/>
              <a:buChar char="§"/>
            </a:pPr>
            <a:r>
              <a:rPr lang="en-US" sz="1600" dirty="0"/>
              <a:t>PH-2/3 sitting at 90% complete; Final submittal spring 2027</a:t>
            </a:r>
          </a:p>
          <a:p>
            <a:pPr marL="230188" indent="-230188">
              <a:lnSpc>
                <a:spcPct val="119000"/>
              </a:lnSpc>
              <a:spcAft>
                <a:spcPts val="600"/>
              </a:spcAft>
              <a:buClr>
                <a:srgbClr val="205588"/>
              </a:buClr>
              <a:buFont typeface="Wingdings" pitchFamily="2" charset="2"/>
              <a:buChar char="§"/>
            </a:pPr>
            <a:r>
              <a:rPr lang="en-US" sz="1600" dirty="0"/>
              <a:t>Right-of-way: </a:t>
            </a:r>
          </a:p>
          <a:p>
            <a:pPr marL="513652" lvl="1" indent="-230188">
              <a:lnSpc>
                <a:spcPct val="119000"/>
              </a:lnSpc>
              <a:spcAft>
                <a:spcPts val="600"/>
              </a:spcAft>
              <a:buClr>
                <a:srgbClr val="205588"/>
              </a:buClr>
              <a:buFont typeface="Wingdings" pitchFamily="2" charset="2"/>
              <a:buChar char="§"/>
            </a:pPr>
            <a:r>
              <a:rPr lang="en-US" sz="1600" dirty="0"/>
              <a:t>Total of 27 Parcels</a:t>
            </a:r>
          </a:p>
          <a:p>
            <a:pPr marL="513652" lvl="1" indent="-230188">
              <a:lnSpc>
                <a:spcPct val="119000"/>
              </a:lnSpc>
              <a:spcAft>
                <a:spcPts val="600"/>
              </a:spcAft>
              <a:buClr>
                <a:srgbClr val="205588"/>
              </a:buClr>
              <a:buFont typeface="Wingdings" pitchFamily="2" charset="2"/>
              <a:buChar char="§"/>
            </a:pPr>
            <a:r>
              <a:rPr lang="en-US" sz="1600" dirty="0"/>
              <a:t>PH-1 has 75% Acquired; PH-2/3 has 45% Acquired</a:t>
            </a:r>
          </a:p>
          <a:p>
            <a:pPr marL="513652" lvl="1" indent="-230188">
              <a:lnSpc>
                <a:spcPct val="119000"/>
              </a:lnSpc>
              <a:spcAft>
                <a:spcPts val="600"/>
              </a:spcAft>
              <a:buClr>
                <a:srgbClr val="205588"/>
              </a:buClr>
              <a:buFont typeface="Wingdings" pitchFamily="2" charset="2"/>
              <a:buChar char="§"/>
            </a:pPr>
            <a:r>
              <a:rPr lang="en-US" sz="1600" dirty="0"/>
              <a:t>Anticipate acquisition complete before letting of each phase</a:t>
            </a:r>
          </a:p>
        </p:txBody>
      </p:sp>
    </p:spTree>
    <p:extLst>
      <p:ext uri="{BB962C8B-B14F-4D97-AF65-F5344CB8AC3E}">
        <p14:creationId xmlns:p14="http://schemas.microsoft.com/office/powerpoint/2010/main" val="29806178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B836E7-8E33-5C0C-B004-583F64BED6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61AFF7-47CE-911F-FB6D-5AAC510D9451}"/>
              </a:ext>
            </a:extLst>
          </p:cNvPr>
          <p:cNvSpPr>
            <a:spLocks noGrp="1"/>
          </p:cNvSpPr>
          <p:nvPr>
            <p:ph type="title"/>
          </p:nvPr>
        </p:nvSpPr>
        <p:spPr>
          <a:xfrm>
            <a:off x="457200" y="773679"/>
            <a:ext cx="8229600" cy="294885"/>
          </a:xfrm>
        </p:spPr>
        <p:txBody>
          <a:bodyPr>
            <a:noAutofit/>
          </a:bodyPr>
          <a:lstStyle/>
          <a:p>
            <a:pPr algn="ctr"/>
            <a:r>
              <a:rPr lang="en-US" sz="2000" dirty="0"/>
              <a:t>Status: Utilities</a:t>
            </a:r>
          </a:p>
        </p:txBody>
      </p:sp>
      <p:sp>
        <p:nvSpPr>
          <p:cNvPr id="3" name="Content Placeholder 2">
            <a:extLst>
              <a:ext uri="{FF2B5EF4-FFF2-40B4-BE49-F238E27FC236}">
                <a16:creationId xmlns:a16="http://schemas.microsoft.com/office/drawing/2014/main" id="{884105DD-FAC3-3F0B-4C45-01FC95966A86}"/>
              </a:ext>
            </a:extLst>
          </p:cNvPr>
          <p:cNvSpPr>
            <a:spLocks noGrp="1"/>
          </p:cNvSpPr>
          <p:nvPr>
            <p:ph idx="1"/>
          </p:nvPr>
        </p:nvSpPr>
        <p:spPr>
          <a:xfrm>
            <a:off x="457200" y="1145512"/>
            <a:ext cx="8229600" cy="3707842"/>
          </a:xfrm>
        </p:spPr>
        <p:txBody>
          <a:bodyPr>
            <a:normAutofit/>
          </a:bodyPr>
          <a:lstStyle/>
          <a:p>
            <a:pPr marL="230188" indent="-230188">
              <a:lnSpc>
                <a:spcPct val="119000"/>
              </a:lnSpc>
              <a:spcAft>
                <a:spcPts val="600"/>
              </a:spcAft>
              <a:buClr>
                <a:srgbClr val="205588"/>
              </a:buClr>
              <a:buFont typeface="Wingdings" pitchFamily="2" charset="2"/>
              <a:buChar char="§"/>
            </a:pPr>
            <a:r>
              <a:rPr lang="en-US" sz="1600" dirty="0"/>
              <a:t>Utilities:</a:t>
            </a:r>
          </a:p>
          <a:p>
            <a:pPr marL="513652" lvl="1" indent="-230188">
              <a:lnSpc>
                <a:spcPct val="119000"/>
              </a:lnSpc>
              <a:spcAft>
                <a:spcPts val="600"/>
              </a:spcAft>
              <a:buClr>
                <a:srgbClr val="205588"/>
              </a:buClr>
              <a:buFont typeface="Wingdings" pitchFamily="2" charset="2"/>
              <a:buChar char="§"/>
            </a:pPr>
            <a:r>
              <a:rPr lang="en-US" sz="1600" dirty="0"/>
              <a:t>Utility Coordination is ongoing. </a:t>
            </a:r>
          </a:p>
          <a:p>
            <a:pPr marL="513652" lvl="1" indent="-230188">
              <a:lnSpc>
                <a:spcPct val="119000"/>
              </a:lnSpc>
              <a:spcAft>
                <a:spcPts val="600"/>
              </a:spcAft>
              <a:buClr>
                <a:srgbClr val="205588"/>
              </a:buClr>
              <a:buFont typeface="Wingdings" pitchFamily="2" charset="2"/>
              <a:buChar char="§"/>
            </a:pPr>
            <a:r>
              <a:rPr lang="en-US" sz="1600" dirty="0"/>
              <a:t>Key utilities</a:t>
            </a:r>
          </a:p>
          <a:p>
            <a:pPr marL="858838" lvl="2" indent="-230188">
              <a:lnSpc>
                <a:spcPct val="119000"/>
              </a:lnSpc>
              <a:spcAft>
                <a:spcPts val="600"/>
              </a:spcAft>
              <a:buClr>
                <a:srgbClr val="205588"/>
              </a:buClr>
            </a:pPr>
            <a:r>
              <a:rPr lang="en-US" sz="1600" dirty="0"/>
              <a:t>Entergy cross-country transmission line – Long lead materials have been ordered</a:t>
            </a:r>
          </a:p>
          <a:p>
            <a:pPr marL="858838" lvl="2" indent="-230188">
              <a:lnSpc>
                <a:spcPct val="119000"/>
              </a:lnSpc>
              <a:spcAft>
                <a:spcPts val="600"/>
              </a:spcAft>
              <a:buClr>
                <a:srgbClr val="205588"/>
              </a:buClr>
            </a:pPr>
            <a:r>
              <a:rPr lang="en-US" sz="1600" dirty="0"/>
              <a:t>Trail Blazer oil pipeline relocation underway</a:t>
            </a:r>
          </a:p>
          <a:p>
            <a:pPr marL="858838" lvl="2" indent="-230188">
              <a:lnSpc>
                <a:spcPct val="119000"/>
              </a:lnSpc>
              <a:spcAft>
                <a:spcPts val="600"/>
              </a:spcAft>
              <a:buClr>
                <a:srgbClr val="205588"/>
              </a:buClr>
            </a:pPr>
            <a:r>
              <a:rPr lang="en-US" sz="1600" dirty="0"/>
              <a:t>AT&amp;T within IH 45 ROW has submitted plans for review</a:t>
            </a:r>
          </a:p>
          <a:p>
            <a:pPr marL="513652" lvl="1" indent="-230188">
              <a:lnSpc>
                <a:spcPct val="119000"/>
              </a:lnSpc>
              <a:spcAft>
                <a:spcPts val="600"/>
              </a:spcAft>
              <a:buClr>
                <a:srgbClr val="205588"/>
              </a:buClr>
              <a:buFont typeface="Wingdings" pitchFamily="2" charset="2"/>
              <a:buChar char="§"/>
            </a:pPr>
            <a:r>
              <a:rPr lang="en-US" sz="1600" dirty="0"/>
              <a:t>District is committed to letting without a CMP</a:t>
            </a:r>
          </a:p>
        </p:txBody>
      </p:sp>
    </p:spTree>
    <p:extLst>
      <p:ext uri="{BB962C8B-B14F-4D97-AF65-F5344CB8AC3E}">
        <p14:creationId xmlns:p14="http://schemas.microsoft.com/office/powerpoint/2010/main" val="20588380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B2DDD22-57F4-6F64-B85A-A4AE8AB0E127}"/>
              </a:ext>
            </a:extLst>
          </p:cNvPr>
          <p:cNvSpPr txBox="1">
            <a:spLocks noGrp="1"/>
          </p:cNvSpPr>
          <p:nvPr>
            <p:ph type="title" idx="4294967295"/>
          </p:nvPr>
        </p:nvSpPr>
        <p:spPr>
          <a:xfrm>
            <a:off x="457200" y="702657"/>
            <a:ext cx="8229600" cy="294885"/>
          </a:xfrm>
          <a:prstGeom prst="rect">
            <a:avLst/>
          </a:prstGeom>
          <a:noFill/>
          <a:ln>
            <a:noFill/>
            <a:prstDash/>
          </a:ln>
          <a:effectLst/>
        </p:spPr>
        <p:txBody>
          <a:bodyPr rot="0" spcFirstLastPara="0" vertOverflow="overflow" horzOverflow="overflow" vert="horz" wrap="none" lIns="0" tIns="0" rIns="0" bIns="0" numCol="1" spcCol="0" rtlCol="0" fromWordArt="0" anchor="b" anchorCtr="0" forceAA="0" compatLnSpc="1">
            <a:prstTxWarp prst="textNoShape">
              <a:avLst/>
            </a:prstTxWarp>
            <a:normAutofit fontScale="90000"/>
          </a:bodyPr>
          <a:lstStyle>
            <a:lvl1pPr algn="l" defTabSz="685800" rtl="0" eaLnBrk="1" latinLnBrk="0" hangingPunct="1">
              <a:lnSpc>
                <a:spcPct val="100000"/>
              </a:lnSpc>
              <a:spcBef>
                <a:spcPct val="0"/>
              </a:spcBef>
              <a:buNone/>
              <a:defRPr sz="2200" b="1" kern="1200">
                <a:solidFill>
                  <a:schemeClr val="accent1"/>
                </a:solidFill>
                <a:latin typeface="+mj-lt"/>
                <a:ea typeface="+mj-ea"/>
                <a:cs typeface="+mj-cs"/>
              </a:defRPr>
            </a:lvl1pPr>
          </a:lstStyle>
          <a:p>
            <a:pPr marL="0" marR="0" lvl="0" indent="0" algn="ctr" defTabSz="685800" rtl="0" eaLnBrk="1" fontAlgn="auto" latinLnBrk="0" hangingPunct="1">
              <a:lnSpc>
                <a:spcPct val="100000"/>
              </a:lnSpc>
              <a:spcBef>
                <a:spcPct val="0"/>
              </a:spcBef>
              <a:spcAft>
                <a:spcPts val="0"/>
              </a:spcAft>
              <a:buClrTx/>
              <a:buSzTx/>
              <a:buFontTx/>
              <a:buNone/>
              <a:tabLst/>
              <a:defRPr/>
            </a:pPr>
            <a:r>
              <a:rPr kumimoji="0" lang="en-US" sz="2200" b="1" i="0" u="none" strike="noStrike" kern="1200" cap="none" spc="0" normalizeH="0" baseline="0" noProof="0" dirty="0">
                <a:ln>
                  <a:noFill/>
                </a:ln>
                <a:solidFill>
                  <a:schemeClr val="accent1"/>
                </a:solidFill>
                <a:effectLst/>
                <a:uLnTx/>
                <a:uFillTx/>
                <a:latin typeface="+mj-lt"/>
                <a:ea typeface="+mj-ea"/>
                <a:cs typeface="+mj-cs"/>
              </a:rPr>
              <a:t>SL 1853 Proposed Typical Sections</a:t>
            </a:r>
          </a:p>
        </p:txBody>
      </p:sp>
      <p:pic>
        <p:nvPicPr>
          <p:cNvPr id="3" name="Picture 2" descr="Image of proposed typical sections along SL 1853 relief route. First typical in image shows the four lane divided highway with sixty-four foot grass median.  Second typical shows the four lane bridge through the Caney Creek Floodplain.">
            <a:extLst>
              <a:ext uri="{FF2B5EF4-FFF2-40B4-BE49-F238E27FC236}">
                <a16:creationId xmlns:a16="http://schemas.microsoft.com/office/drawing/2014/main" id="{CC3BB3B8-488A-26D3-E622-445AD9C9AA3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380791" y="1173162"/>
            <a:ext cx="6382418" cy="3718434"/>
          </a:xfrm>
          <a:prstGeom prst="rect">
            <a:avLst/>
          </a:prstGeom>
          <a:ln w="15875">
            <a:solidFill>
              <a:schemeClr val="tx1"/>
            </a:solidFill>
          </a:ln>
        </p:spPr>
      </p:pic>
    </p:spTree>
    <p:custDataLst>
      <p:tags r:id="rId1"/>
    </p:custDataLst>
    <p:extLst>
      <p:ext uri="{BB962C8B-B14F-4D97-AF65-F5344CB8AC3E}">
        <p14:creationId xmlns:p14="http://schemas.microsoft.com/office/powerpoint/2010/main" val="3465882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3DE320-240E-A61F-FE22-C6FB53CD53AF}"/>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36FCFEF2-1980-EC14-2E7A-A5D7B434A2E8}"/>
              </a:ext>
            </a:extLst>
          </p:cNvPr>
          <p:cNvSpPr txBox="1">
            <a:spLocks noGrp="1"/>
          </p:cNvSpPr>
          <p:nvPr>
            <p:ph type="title" idx="4294967295"/>
          </p:nvPr>
        </p:nvSpPr>
        <p:spPr>
          <a:xfrm>
            <a:off x="457200" y="702657"/>
            <a:ext cx="8229600" cy="294885"/>
          </a:xfrm>
          <a:prstGeom prst="rect">
            <a:avLst/>
          </a:prstGeom>
          <a:noFill/>
          <a:ln>
            <a:noFill/>
            <a:prstDash/>
          </a:ln>
          <a:effectLst/>
        </p:spPr>
        <p:txBody>
          <a:bodyPr rot="0" spcFirstLastPara="0" vertOverflow="overflow" horzOverflow="overflow" vert="horz" wrap="none" lIns="0" tIns="0" rIns="0" bIns="0" numCol="1" spcCol="0" rtlCol="0" fromWordArt="0" anchor="b" anchorCtr="0" forceAA="0" compatLnSpc="1">
            <a:prstTxWarp prst="textNoShape">
              <a:avLst/>
            </a:prstTxWarp>
            <a:normAutofit fontScale="90000"/>
          </a:bodyPr>
          <a:lstStyle>
            <a:lvl1pPr algn="l" defTabSz="685800" rtl="0" eaLnBrk="1" latinLnBrk="0" hangingPunct="1">
              <a:lnSpc>
                <a:spcPct val="100000"/>
              </a:lnSpc>
              <a:spcBef>
                <a:spcPct val="0"/>
              </a:spcBef>
              <a:buNone/>
              <a:defRPr sz="2200" b="1" kern="1200">
                <a:solidFill>
                  <a:schemeClr val="accent1"/>
                </a:solidFill>
                <a:latin typeface="+mj-lt"/>
                <a:ea typeface="+mj-ea"/>
                <a:cs typeface="+mj-cs"/>
              </a:defRPr>
            </a:lvl1pPr>
          </a:lstStyle>
          <a:p>
            <a:pPr marL="0" marR="0" lvl="0" indent="0" algn="ctr" defTabSz="685800" rtl="0" eaLnBrk="1" fontAlgn="auto" latinLnBrk="0" hangingPunct="1">
              <a:lnSpc>
                <a:spcPct val="100000"/>
              </a:lnSpc>
              <a:spcBef>
                <a:spcPct val="0"/>
              </a:spcBef>
              <a:spcAft>
                <a:spcPts val="0"/>
              </a:spcAft>
              <a:buClrTx/>
              <a:buSzTx/>
              <a:buFontTx/>
              <a:buNone/>
              <a:tabLst/>
              <a:defRPr/>
            </a:pPr>
            <a:r>
              <a:rPr kumimoji="0" lang="en-US" sz="2200" b="1" i="0" u="none" strike="noStrike" kern="1200" cap="none" spc="0" normalizeH="0" baseline="0" noProof="0" dirty="0">
                <a:ln>
                  <a:noFill/>
                </a:ln>
                <a:solidFill>
                  <a:schemeClr val="accent1"/>
                </a:solidFill>
                <a:effectLst/>
                <a:uLnTx/>
                <a:uFillTx/>
                <a:latin typeface="+mj-lt"/>
                <a:ea typeface="+mj-ea"/>
                <a:cs typeface="+mj-cs"/>
              </a:rPr>
              <a:t>Proposed IH 45 </a:t>
            </a:r>
            <a:r>
              <a:rPr kumimoji="0" lang="en-US" sz="2200" b="1" i="0" u="none" strike="noStrike" kern="1200" cap="none" spc="0" normalizeH="0" baseline="0" noProof="0" dirty="0" err="1">
                <a:ln>
                  <a:noFill/>
                </a:ln>
                <a:solidFill>
                  <a:schemeClr val="accent1"/>
                </a:solidFill>
                <a:effectLst/>
                <a:uLnTx/>
                <a:uFillTx/>
                <a:latin typeface="+mj-lt"/>
                <a:ea typeface="+mj-ea"/>
                <a:cs typeface="+mj-cs"/>
              </a:rPr>
              <a:t>Mainlane</a:t>
            </a:r>
            <a:r>
              <a:rPr kumimoji="0" lang="en-US" sz="2200" b="1" i="0" u="none" strike="noStrike" kern="1200" cap="none" spc="0" normalizeH="0" baseline="0" noProof="0" dirty="0">
                <a:ln>
                  <a:noFill/>
                </a:ln>
                <a:solidFill>
                  <a:schemeClr val="accent1"/>
                </a:solidFill>
                <a:effectLst/>
                <a:uLnTx/>
                <a:uFillTx/>
                <a:latin typeface="+mj-lt"/>
                <a:ea typeface="+mj-ea"/>
                <a:cs typeface="+mj-cs"/>
              </a:rPr>
              <a:t> Typical Section</a:t>
            </a:r>
          </a:p>
        </p:txBody>
      </p:sp>
      <p:pic>
        <p:nvPicPr>
          <p:cNvPr id="7" name="Picture 6" descr="Image of IH 45 mainlane typical section of widening from four lanes to six lanes.  Taken from SL 1853 95% PS&amp;E submittal.">
            <a:extLst>
              <a:ext uri="{FF2B5EF4-FFF2-40B4-BE49-F238E27FC236}">
                <a16:creationId xmlns:a16="http://schemas.microsoft.com/office/drawing/2014/main" id="{144A096B-3D59-E949-A7AA-B47F96C68A66}"/>
              </a:ext>
            </a:extLst>
          </p:cNvPr>
          <p:cNvPicPr>
            <a:picLocks noChangeAspect="1"/>
          </p:cNvPicPr>
          <p:nvPr/>
        </p:nvPicPr>
        <p:blipFill>
          <a:blip r:embed="rId4"/>
          <a:stretch>
            <a:fillRect/>
          </a:stretch>
        </p:blipFill>
        <p:spPr>
          <a:xfrm>
            <a:off x="208220" y="1593627"/>
            <a:ext cx="8727560" cy="2445712"/>
          </a:xfrm>
          <a:prstGeom prst="rect">
            <a:avLst/>
          </a:prstGeom>
          <a:ln w="15875">
            <a:solidFill>
              <a:schemeClr val="tx1"/>
            </a:solidFill>
          </a:ln>
        </p:spPr>
      </p:pic>
    </p:spTree>
    <p:custDataLst>
      <p:tags r:id="rId1"/>
    </p:custDataLst>
    <p:extLst>
      <p:ext uri="{BB962C8B-B14F-4D97-AF65-F5344CB8AC3E}">
        <p14:creationId xmlns:p14="http://schemas.microsoft.com/office/powerpoint/2010/main" val="1309115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AF7A0E-8FDB-6CA9-6DBF-0754E964C221}"/>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5CEDE739-DB1F-D508-4AC1-3C4403A75A06}"/>
              </a:ext>
            </a:extLst>
          </p:cNvPr>
          <p:cNvSpPr txBox="1">
            <a:spLocks noGrp="1"/>
          </p:cNvSpPr>
          <p:nvPr>
            <p:ph type="title" idx="4294967295"/>
          </p:nvPr>
        </p:nvSpPr>
        <p:spPr>
          <a:xfrm>
            <a:off x="457200" y="702657"/>
            <a:ext cx="8229600" cy="294885"/>
          </a:xfrm>
          <a:prstGeom prst="rect">
            <a:avLst/>
          </a:prstGeom>
          <a:noFill/>
          <a:ln>
            <a:noFill/>
            <a:prstDash/>
          </a:ln>
          <a:effectLst/>
        </p:spPr>
        <p:txBody>
          <a:bodyPr rot="0" spcFirstLastPara="0" vertOverflow="overflow" horzOverflow="overflow" vert="horz" wrap="none" lIns="0" tIns="0" rIns="0" bIns="0" numCol="1" spcCol="0" rtlCol="0" fromWordArt="0" anchor="b" anchorCtr="0" forceAA="0" compatLnSpc="1">
            <a:prstTxWarp prst="textNoShape">
              <a:avLst/>
            </a:prstTxWarp>
            <a:normAutofit fontScale="90000"/>
          </a:bodyPr>
          <a:lstStyle>
            <a:lvl1pPr algn="l" defTabSz="685800" rtl="0" eaLnBrk="1" latinLnBrk="0" hangingPunct="1">
              <a:lnSpc>
                <a:spcPct val="100000"/>
              </a:lnSpc>
              <a:spcBef>
                <a:spcPct val="0"/>
              </a:spcBef>
              <a:buNone/>
              <a:defRPr sz="2200" b="1" kern="1200">
                <a:solidFill>
                  <a:schemeClr val="accent1"/>
                </a:solidFill>
                <a:latin typeface="+mj-lt"/>
                <a:ea typeface="+mj-ea"/>
                <a:cs typeface="+mj-cs"/>
              </a:defRPr>
            </a:lvl1pPr>
          </a:lstStyle>
          <a:p>
            <a:pPr marL="0" marR="0" lvl="0" indent="0" algn="ctr" defTabSz="685800" rtl="0" eaLnBrk="1" fontAlgn="auto" latinLnBrk="0" hangingPunct="1">
              <a:lnSpc>
                <a:spcPct val="100000"/>
              </a:lnSpc>
              <a:spcBef>
                <a:spcPct val="0"/>
              </a:spcBef>
              <a:spcAft>
                <a:spcPts val="0"/>
              </a:spcAft>
              <a:buClrTx/>
              <a:buSzTx/>
              <a:buFontTx/>
              <a:buNone/>
              <a:tabLst/>
              <a:defRPr/>
            </a:pPr>
            <a:r>
              <a:rPr kumimoji="0" lang="en-US" sz="2200" b="1" i="0" u="none" strike="noStrike" kern="1200" cap="none" spc="0" normalizeH="0" baseline="0" noProof="0" dirty="0">
                <a:ln>
                  <a:noFill/>
                </a:ln>
                <a:solidFill>
                  <a:schemeClr val="accent1"/>
                </a:solidFill>
                <a:effectLst/>
                <a:uLnTx/>
                <a:uFillTx/>
                <a:latin typeface="+mj-lt"/>
                <a:ea typeface="+mj-ea"/>
                <a:cs typeface="+mj-cs"/>
              </a:rPr>
              <a:t>Proposed IH 45 Overpass Typical Section</a:t>
            </a:r>
          </a:p>
        </p:txBody>
      </p:sp>
      <p:pic>
        <p:nvPicPr>
          <p:cNvPr id="3" name="Picture 2" descr="Image of proposed IH 45 bridge overpass typical section.  Taken from 95% PS&amp;E submittal.">
            <a:extLst>
              <a:ext uri="{FF2B5EF4-FFF2-40B4-BE49-F238E27FC236}">
                <a16:creationId xmlns:a16="http://schemas.microsoft.com/office/drawing/2014/main" id="{146755E0-BF3F-83A5-A1EB-1DD4C16CF370}"/>
              </a:ext>
            </a:extLst>
          </p:cNvPr>
          <p:cNvPicPr>
            <a:picLocks noChangeAspect="1"/>
          </p:cNvPicPr>
          <p:nvPr/>
        </p:nvPicPr>
        <p:blipFill>
          <a:blip r:embed="rId4"/>
          <a:stretch>
            <a:fillRect/>
          </a:stretch>
        </p:blipFill>
        <p:spPr>
          <a:xfrm>
            <a:off x="1499235" y="1294903"/>
            <a:ext cx="5892967" cy="2900278"/>
          </a:xfrm>
          <a:prstGeom prst="rect">
            <a:avLst/>
          </a:prstGeom>
          <a:ln w="15875">
            <a:solidFill>
              <a:schemeClr val="tx1"/>
            </a:solidFill>
          </a:ln>
        </p:spPr>
      </p:pic>
    </p:spTree>
    <p:custDataLst>
      <p:tags r:id="rId1"/>
    </p:custDataLst>
    <p:extLst>
      <p:ext uri="{BB962C8B-B14F-4D97-AF65-F5344CB8AC3E}">
        <p14:creationId xmlns:p14="http://schemas.microsoft.com/office/powerpoint/2010/main" val="1365342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FF21C8-A01D-899F-9120-86381F3CC6F1}"/>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2F2EBCF8-9CF0-B9F6-FD58-85CD9A9D91A0}"/>
              </a:ext>
            </a:extLst>
          </p:cNvPr>
          <p:cNvSpPr txBox="1">
            <a:spLocks noGrp="1"/>
          </p:cNvSpPr>
          <p:nvPr>
            <p:ph type="title" idx="4294967295"/>
          </p:nvPr>
        </p:nvSpPr>
        <p:spPr>
          <a:xfrm>
            <a:off x="457200" y="773679"/>
            <a:ext cx="8229600" cy="294885"/>
          </a:xfrm>
          <a:prstGeom prst="rect">
            <a:avLst/>
          </a:prstGeom>
          <a:noFill/>
          <a:ln>
            <a:noFill/>
            <a:prstDash/>
          </a:ln>
          <a:effectLst/>
        </p:spPr>
        <p:txBody>
          <a:bodyPr rot="0" spcFirstLastPara="0" vertOverflow="overflow" horzOverflow="overflow" vert="horz" wrap="none" lIns="0" tIns="0" rIns="0" bIns="0" numCol="1" spcCol="0" rtlCol="0" fromWordArt="0" anchor="b" anchorCtr="0" forceAA="0" compatLnSpc="1">
            <a:prstTxWarp prst="textNoShape">
              <a:avLst/>
            </a:prstTxWarp>
            <a:normAutofit fontScale="90000"/>
          </a:bodyPr>
          <a:lstStyle>
            <a:lvl1pPr algn="l" defTabSz="685800" rtl="0" eaLnBrk="1" latinLnBrk="0" hangingPunct="1">
              <a:lnSpc>
                <a:spcPct val="100000"/>
              </a:lnSpc>
              <a:spcBef>
                <a:spcPct val="0"/>
              </a:spcBef>
              <a:buNone/>
              <a:defRPr sz="2200" b="1" kern="1200">
                <a:solidFill>
                  <a:schemeClr val="accent1"/>
                </a:solidFill>
                <a:latin typeface="+mj-lt"/>
                <a:ea typeface="+mj-ea"/>
                <a:cs typeface="+mj-cs"/>
              </a:defRPr>
            </a:lvl1pPr>
          </a:lstStyle>
          <a:p>
            <a:pPr marL="0" marR="0" lvl="0" indent="0" algn="ctr" defTabSz="685800" rtl="0" eaLnBrk="1" fontAlgn="auto" latinLnBrk="0" hangingPunct="1">
              <a:lnSpc>
                <a:spcPct val="100000"/>
              </a:lnSpc>
              <a:spcBef>
                <a:spcPct val="0"/>
              </a:spcBef>
              <a:spcAft>
                <a:spcPts val="0"/>
              </a:spcAft>
              <a:buClrTx/>
              <a:buSzTx/>
              <a:buFontTx/>
              <a:buNone/>
              <a:tabLst/>
              <a:defRPr/>
            </a:pPr>
            <a:r>
              <a:rPr kumimoji="0" lang="en-US" sz="2200" b="1" i="0" u="none" strike="noStrike" kern="1200" cap="none" spc="0" normalizeH="0" baseline="0" noProof="0" dirty="0">
                <a:ln>
                  <a:noFill/>
                </a:ln>
                <a:solidFill>
                  <a:schemeClr val="accent1"/>
                </a:solidFill>
                <a:effectLst/>
                <a:uLnTx/>
                <a:uFillTx/>
                <a:latin typeface="+mj-lt"/>
                <a:ea typeface="+mj-ea"/>
                <a:cs typeface="+mj-cs"/>
              </a:rPr>
              <a:t>SL 1853 Intersection at SH 21 West</a:t>
            </a:r>
          </a:p>
        </p:txBody>
      </p:sp>
      <p:pic>
        <p:nvPicPr>
          <p:cNvPr id="4" name="Picture 3" descr="Image from public hearing schematic of the SL 1853 western tie-in to US 190 / SH 21 with roundabout intersection.">
            <a:extLst>
              <a:ext uri="{FF2B5EF4-FFF2-40B4-BE49-F238E27FC236}">
                <a16:creationId xmlns:a16="http://schemas.microsoft.com/office/drawing/2014/main" id="{34AF0ECD-8139-B553-A007-DFB2BB24378E}"/>
              </a:ext>
            </a:extLst>
          </p:cNvPr>
          <p:cNvPicPr>
            <a:picLocks noChangeAspect="1"/>
          </p:cNvPicPr>
          <p:nvPr/>
        </p:nvPicPr>
        <p:blipFill rotWithShape="1">
          <a:blip r:embed="rId4"/>
          <a:srcRect t="5616" r="1591"/>
          <a:stretch/>
        </p:blipFill>
        <p:spPr>
          <a:xfrm>
            <a:off x="860601" y="1143556"/>
            <a:ext cx="7422797" cy="3463956"/>
          </a:xfrm>
          <a:prstGeom prst="rect">
            <a:avLst/>
          </a:prstGeom>
          <a:ln w="12700">
            <a:solidFill>
              <a:schemeClr val="tx1"/>
            </a:solidFill>
          </a:ln>
        </p:spPr>
      </p:pic>
    </p:spTree>
    <p:custDataLst>
      <p:tags r:id="rId1"/>
    </p:custDataLst>
    <p:extLst>
      <p:ext uri="{BB962C8B-B14F-4D97-AF65-F5344CB8AC3E}">
        <p14:creationId xmlns:p14="http://schemas.microsoft.com/office/powerpoint/2010/main" val="3101738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D6B2E5-0D89-1A83-D599-855BF70FF547}"/>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18A0A3CE-72C3-98A9-50FB-D4F6B8860FA3}"/>
              </a:ext>
            </a:extLst>
          </p:cNvPr>
          <p:cNvSpPr txBox="1">
            <a:spLocks noGrp="1"/>
          </p:cNvSpPr>
          <p:nvPr>
            <p:ph type="title" idx="4294967295"/>
          </p:nvPr>
        </p:nvSpPr>
        <p:spPr>
          <a:xfrm>
            <a:off x="492345" y="667147"/>
            <a:ext cx="8229600" cy="294885"/>
          </a:xfrm>
          <a:prstGeom prst="rect">
            <a:avLst/>
          </a:prstGeom>
          <a:noFill/>
          <a:ln>
            <a:noFill/>
            <a:prstDash/>
          </a:ln>
          <a:effectLst/>
        </p:spPr>
        <p:txBody>
          <a:bodyPr rot="0" spcFirstLastPara="0" vertOverflow="overflow" horzOverflow="overflow" vert="horz" wrap="none" lIns="0" tIns="0" rIns="0" bIns="0" numCol="1" spcCol="0" rtlCol="0" fromWordArt="0" anchor="b" anchorCtr="0" forceAA="0" compatLnSpc="1">
            <a:prstTxWarp prst="textNoShape">
              <a:avLst/>
            </a:prstTxWarp>
            <a:normAutofit fontScale="90000"/>
          </a:bodyPr>
          <a:lstStyle>
            <a:lvl1pPr algn="l" defTabSz="685800" rtl="0" eaLnBrk="1" latinLnBrk="0" hangingPunct="1">
              <a:lnSpc>
                <a:spcPct val="100000"/>
              </a:lnSpc>
              <a:spcBef>
                <a:spcPct val="0"/>
              </a:spcBef>
              <a:buNone/>
              <a:defRPr sz="2200" b="1" kern="1200">
                <a:solidFill>
                  <a:schemeClr val="accent1"/>
                </a:solidFill>
                <a:latin typeface="+mj-lt"/>
                <a:ea typeface="+mj-ea"/>
                <a:cs typeface="+mj-cs"/>
              </a:defRPr>
            </a:lvl1pPr>
          </a:lstStyle>
          <a:p>
            <a:pPr marL="0" marR="0" lvl="0" indent="0" algn="ctr" defTabSz="685800" rtl="0" eaLnBrk="1" fontAlgn="auto" latinLnBrk="0" hangingPunct="1">
              <a:lnSpc>
                <a:spcPct val="100000"/>
              </a:lnSpc>
              <a:spcBef>
                <a:spcPct val="0"/>
              </a:spcBef>
              <a:spcAft>
                <a:spcPts val="0"/>
              </a:spcAft>
              <a:buClrTx/>
              <a:buSzTx/>
              <a:buFontTx/>
              <a:buNone/>
              <a:tabLst/>
              <a:defRPr/>
            </a:pPr>
            <a:r>
              <a:rPr kumimoji="0" lang="en-US" sz="2200" b="1" i="0" u="none" strike="noStrike" kern="1200" cap="none" spc="0" normalizeH="0" baseline="0" noProof="0" dirty="0">
                <a:ln>
                  <a:noFill/>
                </a:ln>
                <a:solidFill>
                  <a:schemeClr val="accent1"/>
                </a:solidFill>
                <a:effectLst/>
                <a:uLnTx/>
                <a:uFillTx/>
                <a:latin typeface="+mj-lt"/>
                <a:ea typeface="+mj-ea"/>
                <a:cs typeface="+mj-cs"/>
              </a:rPr>
              <a:t>SL 1853 Overpass at SH 90</a:t>
            </a:r>
          </a:p>
        </p:txBody>
      </p:sp>
      <p:pic>
        <p:nvPicPr>
          <p:cNvPr id="5" name="Picture 4" descr="Image of SL 1853 overpass at intersction with SH 90.  Depicts a dog-bone intersection design for on and off ramps with roundabouts.">
            <a:extLst>
              <a:ext uri="{FF2B5EF4-FFF2-40B4-BE49-F238E27FC236}">
                <a16:creationId xmlns:a16="http://schemas.microsoft.com/office/drawing/2014/main" id="{4B9DABFB-72D5-D247-8589-BF46F705E2A8}"/>
              </a:ext>
            </a:extLst>
          </p:cNvPr>
          <p:cNvPicPr>
            <a:picLocks noChangeAspect="1"/>
          </p:cNvPicPr>
          <p:nvPr/>
        </p:nvPicPr>
        <p:blipFill>
          <a:blip r:embed="rId4"/>
          <a:stretch>
            <a:fillRect/>
          </a:stretch>
        </p:blipFill>
        <p:spPr>
          <a:xfrm>
            <a:off x="1229553" y="1063530"/>
            <a:ext cx="6755185" cy="3863577"/>
          </a:xfrm>
          <a:prstGeom prst="rect">
            <a:avLst/>
          </a:prstGeom>
          <a:ln w="15875">
            <a:solidFill>
              <a:schemeClr val="tx1"/>
            </a:solidFill>
          </a:ln>
        </p:spPr>
      </p:pic>
    </p:spTree>
    <p:custDataLst>
      <p:tags r:id="rId1"/>
    </p:custDataLst>
    <p:extLst>
      <p:ext uri="{BB962C8B-B14F-4D97-AF65-F5344CB8AC3E}">
        <p14:creationId xmlns:p14="http://schemas.microsoft.com/office/powerpoint/2010/main" val="2923847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CD6435-BCF7-7822-9D0C-CF89614DC824}"/>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A2D6950C-04BE-0870-57E7-6A02FED27F91}"/>
              </a:ext>
            </a:extLst>
          </p:cNvPr>
          <p:cNvSpPr txBox="1">
            <a:spLocks noGrp="1"/>
          </p:cNvSpPr>
          <p:nvPr>
            <p:ph type="title" idx="4294967295"/>
          </p:nvPr>
        </p:nvSpPr>
        <p:spPr>
          <a:xfrm>
            <a:off x="492345" y="667147"/>
            <a:ext cx="8229600" cy="294885"/>
          </a:xfrm>
          <a:prstGeom prst="rect">
            <a:avLst/>
          </a:prstGeom>
          <a:noFill/>
          <a:ln>
            <a:noFill/>
            <a:prstDash/>
          </a:ln>
          <a:effectLst/>
        </p:spPr>
        <p:txBody>
          <a:bodyPr rot="0" spcFirstLastPara="0" vertOverflow="overflow" horzOverflow="overflow" vert="horz" wrap="none" lIns="0" tIns="0" rIns="0" bIns="0" numCol="1" spcCol="0" rtlCol="0" fromWordArt="0" anchor="b" anchorCtr="0" forceAA="0" compatLnSpc="1">
            <a:prstTxWarp prst="textNoShape">
              <a:avLst/>
            </a:prstTxWarp>
            <a:normAutofit fontScale="90000"/>
          </a:bodyPr>
          <a:lstStyle>
            <a:lvl1pPr algn="l" defTabSz="685800" rtl="0" eaLnBrk="1" latinLnBrk="0" hangingPunct="1">
              <a:lnSpc>
                <a:spcPct val="100000"/>
              </a:lnSpc>
              <a:spcBef>
                <a:spcPct val="0"/>
              </a:spcBef>
              <a:buNone/>
              <a:defRPr sz="2200" b="1" kern="1200">
                <a:solidFill>
                  <a:schemeClr val="accent1"/>
                </a:solidFill>
                <a:latin typeface="+mj-lt"/>
                <a:ea typeface="+mj-ea"/>
                <a:cs typeface="+mj-cs"/>
              </a:defRPr>
            </a:lvl1pPr>
          </a:lstStyle>
          <a:p>
            <a:pPr marL="0" marR="0" lvl="0" indent="0" algn="ctr" defTabSz="685800" rtl="0" eaLnBrk="1" fontAlgn="auto" latinLnBrk="0" hangingPunct="1">
              <a:lnSpc>
                <a:spcPct val="100000"/>
              </a:lnSpc>
              <a:spcBef>
                <a:spcPct val="0"/>
              </a:spcBef>
              <a:spcAft>
                <a:spcPts val="0"/>
              </a:spcAft>
              <a:buClrTx/>
              <a:buSzTx/>
              <a:buFontTx/>
              <a:buNone/>
              <a:tabLst/>
              <a:defRPr/>
            </a:pPr>
            <a:r>
              <a:rPr kumimoji="0" lang="en-US" sz="2200" b="1" i="0" u="none" strike="noStrike" kern="1200" cap="none" spc="0" normalizeH="0" baseline="0" noProof="0" dirty="0">
                <a:ln>
                  <a:noFill/>
                </a:ln>
                <a:solidFill>
                  <a:schemeClr val="accent1"/>
                </a:solidFill>
                <a:effectLst/>
                <a:uLnTx/>
                <a:uFillTx/>
                <a:latin typeface="+mj-lt"/>
                <a:ea typeface="+mj-ea"/>
                <a:cs typeface="+mj-cs"/>
              </a:rPr>
              <a:t>SL 1853 Overpass at SH 75</a:t>
            </a:r>
          </a:p>
        </p:txBody>
      </p:sp>
      <p:pic>
        <p:nvPicPr>
          <p:cNvPr id="3" name="Picture 2" descr="Image of SL 1853 overpass at intersction with SH 75.  Depicts a dog-bone intersection design for on and off ramps with roundabouts.">
            <a:extLst>
              <a:ext uri="{FF2B5EF4-FFF2-40B4-BE49-F238E27FC236}">
                <a16:creationId xmlns:a16="http://schemas.microsoft.com/office/drawing/2014/main" id="{BABC5EF8-B2BB-5D1B-F438-11D3E897FCF1}"/>
              </a:ext>
            </a:extLst>
          </p:cNvPr>
          <p:cNvPicPr>
            <a:picLocks noChangeAspect="1"/>
          </p:cNvPicPr>
          <p:nvPr/>
        </p:nvPicPr>
        <p:blipFill>
          <a:blip r:embed="rId4"/>
          <a:stretch>
            <a:fillRect/>
          </a:stretch>
        </p:blipFill>
        <p:spPr>
          <a:xfrm>
            <a:off x="1398350" y="1098250"/>
            <a:ext cx="6417590" cy="3879126"/>
          </a:xfrm>
          <a:prstGeom prst="rect">
            <a:avLst/>
          </a:prstGeom>
          <a:ln w="15875">
            <a:solidFill>
              <a:schemeClr val="tx1"/>
            </a:solidFill>
          </a:ln>
        </p:spPr>
      </p:pic>
    </p:spTree>
    <p:custDataLst>
      <p:tags r:id="rId1"/>
    </p:custDataLst>
    <p:extLst>
      <p:ext uri="{BB962C8B-B14F-4D97-AF65-F5344CB8AC3E}">
        <p14:creationId xmlns:p14="http://schemas.microsoft.com/office/powerpoint/2010/main" val="1467146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0E3259-3AB6-D9C5-9569-2695D446397A}"/>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1AD99EAD-4D79-047F-5560-09BB32D6FBAB}"/>
              </a:ext>
            </a:extLst>
          </p:cNvPr>
          <p:cNvSpPr txBox="1">
            <a:spLocks noGrp="1"/>
          </p:cNvSpPr>
          <p:nvPr>
            <p:ph type="title" idx="4294967295"/>
          </p:nvPr>
        </p:nvSpPr>
        <p:spPr>
          <a:xfrm>
            <a:off x="492345" y="667147"/>
            <a:ext cx="8229600" cy="294885"/>
          </a:xfrm>
          <a:prstGeom prst="rect">
            <a:avLst/>
          </a:prstGeom>
          <a:noFill/>
          <a:ln>
            <a:noFill/>
            <a:prstDash/>
          </a:ln>
          <a:effectLst/>
        </p:spPr>
        <p:txBody>
          <a:bodyPr rot="0" spcFirstLastPara="0" vertOverflow="overflow" horzOverflow="overflow" vert="horz" wrap="none" lIns="0" tIns="0" rIns="0" bIns="0" numCol="1" spcCol="0" rtlCol="0" fromWordArt="0" anchor="b" anchorCtr="0" forceAA="0" compatLnSpc="1">
            <a:prstTxWarp prst="textNoShape">
              <a:avLst/>
            </a:prstTxWarp>
            <a:normAutofit fontScale="90000"/>
          </a:bodyPr>
          <a:lstStyle>
            <a:lvl1pPr algn="l" defTabSz="685800" rtl="0" eaLnBrk="1" latinLnBrk="0" hangingPunct="1">
              <a:lnSpc>
                <a:spcPct val="100000"/>
              </a:lnSpc>
              <a:spcBef>
                <a:spcPct val="0"/>
              </a:spcBef>
              <a:buNone/>
              <a:defRPr sz="2200" b="1" kern="1200">
                <a:solidFill>
                  <a:schemeClr val="accent1"/>
                </a:solidFill>
                <a:latin typeface="+mj-lt"/>
                <a:ea typeface="+mj-ea"/>
                <a:cs typeface="+mj-cs"/>
              </a:defRPr>
            </a:lvl1pPr>
          </a:lstStyle>
          <a:p>
            <a:pPr marL="0" marR="0" lvl="0" indent="0" algn="ctr" defTabSz="685800" rtl="0" eaLnBrk="1" fontAlgn="auto" latinLnBrk="0" hangingPunct="1">
              <a:lnSpc>
                <a:spcPct val="100000"/>
              </a:lnSpc>
              <a:spcBef>
                <a:spcPct val="0"/>
              </a:spcBef>
              <a:spcAft>
                <a:spcPts val="0"/>
              </a:spcAft>
              <a:buClrTx/>
              <a:buSzTx/>
              <a:buFontTx/>
              <a:buNone/>
              <a:tabLst/>
              <a:defRPr/>
            </a:pPr>
            <a:r>
              <a:rPr kumimoji="0" lang="en-US" sz="2200" b="1" i="0" u="none" strike="noStrike" kern="1200" cap="none" spc="0" normalizeH="0" baseline="0" noProof="0" dirty="0">
                <a:ln>
                  <a:noFill/>
                </a:ln>
                <a:solidFill>
                  <a:schemeClr val="accent1"/>
                </a:solidFill>
                <a:effectLst/>
                <a:uLnTx/>
                <a:uFillTx/>
                <a:latin typeface="+mj-lt"/>
                <a:ea typeface="+mj-ea"/>
                <a:cs typeface="+mj-cs"/>
              </a:rPr>
              <a:t>IH 45 Overpass at SL 1853</a:t>
            </a:r>
          </a:p>
        </p:txBody>
      </p:sp>
      <p:pic>
        <p:nvPicPr>
          <p:cNvPr id="4" name="Picture 3" descr="Image of proposed IH 45 overpass at SL 1853 in plan view.  IH 45 frontage roads intersect with SL 1853 mainlanes using a traditional stop controled intersction.">
            <a:extLst>
              <a:ext uri="{FF2B5EF4-FFF2-40B4-BE49-F238E27FC236}">
                <a16:creationId xmlns:a16="http://schemas.microsoft.com/office/drawing/2014/main" id="{3E7A8950-DE20-E6F8-0EF3-29FC42B85AC3}"/>
              </a:ext>
            </a:extLst>
          </p:cNvPr>
          <p:cNvPicPr>
            <a:picLocks noChangeAspect="1"/>
          </p:cNvPicPr>
          <p:nvPr/>
        </p:nvPicPr>
        <p:blipFill rotWithShape="1">
          <a:blip r:embed="rId4"/>
          <a:srcRect l="3316" t="8006" r="3735"/>
          <a:stretch/>
        </p:blipFill>
        <p:spPr>
          <a:xfrm>
            <a:off x="794588" y="1072534"/>
            <a:ext cx="7554823" cy="3543855"/>
          </a:xfrm>
          <a:prstGeom prst="rect">
            <a:avLst/>
          </a:prstGeom>
          <a:ln w="15875">
            <a:solidFill>
              <a:schemeClr val="tx1"/>
            </a:solidFill>
          </a:ln>
        </p:spPr>
      </p:pic>
    </p:spTree>
    <p:custDataLst>
      <p:tags r:id="rId1"/>
    </p:custDataLst>
    <p:extLst>
      <p:ext uri="{BB962C8B-B14F-4D97-AF65-F5344CB8AC3E}">
        <p14:creationId xmlns:p14="http://schemas.microsoft.com/office/powerpoint/2010/main" val="61431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E1097-4CEA-F113-7029-4F0B11A97188}"/>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E2B1C49E-FA34-1B81-C9DA-42C2C1C5AD11}"/>
              </a:ext>
            </a:extLst>
          </p:cNvPr>
          <p:cNvSpPr txBox="1">
            <a:spLocks noGrp="1"/>
          </p:cNvSpPr>
          <p:nvPr>
            <p:ph type="title" idx="4294967295"/>
          </p:nvPr>
        </p:nvSpPr>
        <p:spPr>
          <a:xfrm>
            <a:off x="492345" y="667147"/>
            <a:ext cx="8229600" cy="294885"/>
          </a:xfrm>
          <a:prstGeom prst="rect">
            <a:avLst/>
          </a:prstGeom>
          <a:noFill/>
          <a:ln>
            <a:noFill/>
            <a:prstDash/>
          </a:ln>
          <a:effectLst/>
        </p:spPr>
        <p:txBody>
          <a:bodyPr rot="0" spcFirstLastPara="0" vertOverflow="overflow" horzOverflow="overflow" vert="horz" wrap="none" lIns="0" tIns="0" rIns="0" bIns="0" numCol="1" spcCol="0" rtlCol="0" fromWordArt="0" anchor="b" anchorCtr="0" forceAA="0" compatLnSpc="1">
            <a:prstTxWarp prst="textNoShape">
              <a:avLst/>
            </a:prstTxWarp>
            <a:normAutofit fontScale="90000"/>
          </a:bodyPr>
          <a:lstStyle>
            <a:lvl1pPr algn="l" defTabSz="685800" rtl="0" eaLnBrk="1" latinLnBrk="0" hangingPunct="1">
              <a:lnSpc>
                <a:spcPct val="100000"/>
              </a:lnSpc>
              <a:spcBef>
                <a:spcPct val="0"/>
              </a:spcBef>
              <a:buNone/>
              <a:defRPr sz="2200" b="1" kern="1200">
                <a:solidFill>
                  <a:schemeClr val="accent1"/>
                </a:solidFill>
                <a:latin typeface="+mj-lt"/>
                <a:ea typeface="+mj-ea"/>
                <a:cs typeface="+mj-cs"/>
              </a:defRPr>
            </a:lvl1pPr>
          </a:lstStyle>
          <a:p>
            <a:pPr lvl="0" algn="ctr">
              <a:defRPr/>
            </a:pPr>
            <a:r>
              <a:rPr lang="en-US" dirty="0"/>
              <a:t>SL 1853 Intersection at SH 21 East</a:t>
            </a:r>
            <a:endParaRPr kumimoji="0" lang="en-US" sz="2200" b="1" i="0" u="none" strike="noStrike" kern="1200" cap="none" spc="0" normalizeH="0" baseline="0" noProof="0" dirty="0">
              <a:ln>
                <a:noFill/>
              </a:ln>
              <a:solidFill>
                <a:schemeClr val="accent1"/>
              </a:solidFill>
              <a:effectLst/>
              <a:uLnTx/>
              <a:uFillTx/>
              <a:latin typeface="+mj-lt"/>
              <a:ea typeface="+mj-ea"/>
              <a:cs typeface="+mj-cs"/>
            </a:endParaRPr>
          </a:p>
        </p:txBody>
      </p:sp>
      <p:pic>
        <p:nvPicPr>
          <p:cNvPr id="6" name="Picture 5" descr="Image of Sl 1853 roundabout intersction at east SH 21 (east of IH 45)">
            <a:extLst>
              <a:ext uri="{FF2B5EF4-FFF2-40B4-BE49-F238E27FC236}">
                <a16:creationId xmlns:a16="http://schemas.microsoft.com/office/drawing/2014/main" id="{CEDA67C2-44D9-55E3-E8C5-2535061CA801}"/>
              </a:ext>
            </a:extLst>
          </p:cNvPr>
          <p:cNvPicPr>
            <a:picLocks noChangeAspect="1"/>
          </p:cNvPicPr>
          <p:nvPr/>
        </p:nvPicPr>
        <p:blipFill>
          <a:blip r:embed="rId4"/>
          <a:stretch>
            <a:fillRect/>
          </a:stretch>
        </p:blipFill>
        <p:spPr>
          <a:xfrm>
            <a:off x="1249973" y="1061914"/>
            <a:ext cx="6714344" cy="3695834"/>
          </a:xfrm>
          <a:prstGeom prst="rect">
            <a:avLst/>
          </a:prstGeom>
          <a:ln w="15875">
            <a:solidFill>
              <a:schemeClr val="tx1"/>
            </a:solidFill>
          </a:ln>
        </p:spPr>
      </p:pic>
    </p:spTree>
    <p:custDataLst>
      <p:tags r:id="rId1"/>
    </p:custDataLst>
    <p:extLst>
      <p:ext uri="{BB962C8B-B14F-4D97-AF65-F5344CB8AC3E}">
        <p14:creationId xmlns:p14="http://schemas.microsoft.com/office/powerpoint/2010/main" val="1740807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0EB6C-6D8F-A9B7-A294-17362D6AB77E}"/>
              </a:ext>
            </a:extLst>
          </p:cNvPr>
          <p:cNvSpPr>
            <a:spLocks noGrp="1"/>
          </p:cNvSpPr>
          <p:nvPr>
            <p:ph type="title"/>
          </p:nvPr>
        </p:nvSpPr>
        <p:spPr/>
        <p:txBody>
          <a:bodyPr>
            <a:noAutofit/>
          </a:bodyPr>
          <a:lstStyle/>
          <a:p>
            <a:r>
              <a:rPr lang="en-US" sz="2000" dirty="0"/>
              <a:t>SL 1853 Madisonville Relief Route Project</a:t>
            </a:r>
          </a:p>
        </p:txBody>
      </p:sp>
      <p:sp>
        <p:nvSpPr>
          <p:cNvPr id="6" name="TextBox 5">
            <a:extLst>
              <a:ext uri="{FF2B5EF4-FFF2-40B4-BE49-F238E27FC236}">
                <a16:creationId xmlns:a16="http://schemas.microsoft.com/office/drawing/2014/main" id="{2883DF77-C388-5312-90C2-9F8D32BF5540}"/>
              </a:ext>
            </a:extLst>
          </p:cNvPr>
          <p:cNvSpPr txBox="1"/>
          <p:nvPr/>
        </p:nvSpPr>
        <p:spPr>
          <a:xfrm>
            <a:off x="457200" y="1356401"/>
            <a:ext cx="4246099" cy="3293209"/>
          </a:xfrm>
          <a:prstGeom prst="rect">
            <a:avLst/>
          </a:prstGeom>
          <a:noFill/>
        </p:spPr>
        <p:txBody>
          <a:bodyPr wrap="none" rtlCol="0">
            <a:spAutoFit/>
          </a:bodyPr>
          <a:lstStyle/>
          <a:p>
            <a:r>
              <a:rPr lang="en-US" sz="1600" dirty="0"/>
              <a:t>Check out the Project website for</a:t>
            </a:r>
          </a:p>
          <a:p>
            <a:r>
              <a:rPr lang="en-US" sz="1600" dirty="0"/>
              <a:t>more information.</a:t>
            </a:r>
          </a:p>
          <a:p>
            <a:endParaRPr lang="en-US" sz="1600" dirty="0"/>
          </a:p>
          <a:p>
            <a:r>
              <a:rPr lang="en-US" sz="1600" dirty="0"/>
              <a:t>Project Website: </a:t>
            </a:r>
            <a:r>
              <a:rPr lang="en-US" sz="1600" dirty="0">
                <a:hlinkClick r:id="rId2"/>
              </a:rPr>
              <a:t>www.txdot.gov</a:t>
            </a:r>
            <a:endParaRPr lang="en-US" sz="1600" dirty="0"/>
          </a:p>
          <a:p>
            <a:r>
              <a:rPr lang="en-US" sz="1600" dirty="0"/>
              <a:t>Search Keywords</a:t>
            </a:r>
          </a:p>
          <a:p>
            <a:r>
              <a:rPr lang="en-US" sz="1600" dirty="0"/>
              <a:t>“SL 1853 Relief Route”</a:t>
            </a:r>
          </a:p>
          <a:p>
            <a:endParaRPr lang="en-US" sz="1600" dirty="0"/>
          </a:p>
          <a:p>
            <a:r>
              <a:rPr lang="en-US" sz="1600" dirty="0"/>
              <a:t>Refer to Public Hearing held on</a:t>
            </a:r>
          </a:p>
          <a:p>
            <a:r>
              <a:rPr lang="en-US" sz="1600" dirty="0"/>
              <a:t>May 23, 2023, for latest information</a:t>
            </a:r>
          </a:p>
          <a:p>
            <a:r>
              <a:rPr lang="en-US" sz="1600" dirty="0"/>
              <a:t>and schematic rolls.</a:t>
            </a:r>
          </a:p>
          <a:p>
            <a:endParaRPr lang="en-US" sz="1600" dirty="0"/>
          </a:p>
          <a:p>
            <a:r>
              <a:rPr lang="en-US" sz="1600" dirty="0"/>
              <a:t>Refer to TxDOT PS&amp;E FTP site for 95% </a:t>
            </a:r>
          </a:p>
          <a:p>
            <a:r>
              <a:rPr lang="en-US" sz="1600" dirty="0"/>
              <a:t>Plan submittal: </a:t>
            </a:r>
            <a:r>
              <a:rPr lang="en-US" sz="1600" dirty="0">
                <a:hlinkClick r:id="rId3"/>
              </a:rPr>
              <a:t>BRY/Early Plan Review</a:t>
            </a:r>
            <a:endParaRPr lang="en-US" sz="1600" dirty="0"/>
          </a:p>
        </p:txBody>
      </p:sp>
      <p:pic>
        <p:nvPicPr>
          <p:cNvPr id="10" name="Content Placeholder 9" descr="Image of proposed SL 1853 relief route presented at November 12, 2019 Open House Public Meeting.">
            <a:extLst>
              <a:ext uri="{FF2B5EF4-FFF2-40B4-BE49-F238E27FC236}">
                <a16:creationId xmlns:a16="http://schemas.microsoft.com/office/drawing/2014/main" id="{7B789D35-E604-2F9F-CACC-0D3F48F319AF}"/>
              </a:ext>
            </a:extLst>
          </p:cNvPr>
          <p:cNvPicPr>
            <a:picLocks noGrp="1" noChangeAspect="1"/>
          </p:cNvPicPr>
          <p:nvPr>
            <p:ph idx="1"/>
          </p:nvPr>
        </p:nvPicPr>
        <p:blipFill>
          <a:blip r:embed="rId4"/>
          <a:stretch>
            <a:fillRect/>
          </a:stretch>
        </p:blipFill>
        <p:spPr>
          <a:xfrm>
            <a:off x="5366750" y="1356401"/>
            <a:ext cx="3150668" cy="3282274"/>
          </a:xfrm>
          <a:prstGeom prst="rect">
            <a:avLst/>
          </a:prstGeom>
        </p:spPr>
      </p:pic>
    </p:spTree>
    <p:extLst>
      <p:ext uri="{BB962C8B-B14F-4D97-AF65-F5344CB8AC3E}">
        <p14:creationId xmlns:p14="http://schemas.microsoft.com/office/powerpoint/2010/main" val="32752083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0EB6C-6D8F-A9B7-A294-17362D6AB77E}"/>
              </a:ext>
            </a:extLst>
          </p:cNvPr>
          <p:cNvSpPr>
            <a:spLocks noGrp="1"/>
          </p:cNvSpPr>
          <p:nvPr>
            <p:ph type="title"/>
          </p:nvPr>
        </p:nvSpPr>
        <p:spPr/>
        <p:txBody>
          <a:bodyPr>
            <a:noAutofit/>
          </a:bodyPr>
          <a:lstStyle/>
          <a:p>
            <a:r>
              <a:rPr lang="en-US" sz="2000" dirty="0"/>
              <a:t>Procurement Timeline (Tentative*)</a:t>
            </a:r>
          </a:p>
        </p:txBody>
      </p:sp>
      <p:sp>
        <p:nvSpPr>
          <p:cNvPr id="4" name="Content Placeholder 2">
            <a:extLst>
              <a:ext uri="{FF2B5EF4-FFF2-40B4-BE49-F238E27FC236}">
                <a16:creationId xmlns:a16="http://schemas.microsoft.com/office/drawing/2014/main" id="{756710D8-741F-7C0E-93E3-B8F9176B469F}"/>
              </a:ext>
            </a:extLst>
          </p:cNvPr>
          <p:cNvSpPr txBox="1">
            <a:spLocks/>
          </p:cNvSpPr>
          <p:nvPr/>
        </p:nvSpPr>
        <p:spPr>
          <a:xfrm>
            <a:off x="457205" y="4037215"/>
            <a:ext cx="8229595" cy="310133"/>
          </a:xfrm>
          <a:prstGeom prst="rect">
            <a:avLst/>
          </a:prstGeom>
        </p:spPr>
        <p:txBody>
          <a:bodyPr vert="horz" lIns="0" tIns="0" rIns="0" bIns="0" rtlCol="0" anchor="b" anchorCtr="0">
            <a:noAutofit/>
          </a:bodyPr>
          <a:lstStyle>
            <a:lvl1pPr marL="228600" indent="-228600" algn="l" defTabSz="685800" rtl="0" eaLnBrk="1" latinLnBrk="0" hangingPunct="1">
              <a:lnSpc>
                <a:spcPct val="150000"/>
              </a:lnSpc>
              <a:spcBef>
                <a:spcPts val="0"/>
              </a:spcBef>
              <a:spcAft>
                <a:spcPts val="1000"/>
              </a:spcAft>
              <a:buClr>
                <a:schemeClr val="accent1"/>
              </a:buClr>
              <a:buSzPct val="120000"/>
              <a:buFont typeface="Arial" panose="020B0604020202020204" pitchFamily="34" charset="0"/>
              <a:buChar char="•"/>
              <a:defRPr sz="1600" kern="1200">
                <a:solidFill>
                  <a:schemeClr val="tx1"/>
                </a:solidFill>
                <a:latin typeface="+mn-lt"/>
                <a:ea typeface="+mn-ea"/>
                <a:cs typeface="+mn-cs"/>
              </a:defRPr>
            </a:lvl1pPr>
            <a:lvl2pPr marL="512064" indent="-228600" algn="l" defTabSz="685800" rtl="0" eaLnBrk="1" latinLnBrk="0" hangingPunct="1">
              <a:lnSpc>
                <a:spcPct val="150000"/>
              </a:lnSpc>
              <a:spcBef>
                <a:spcPts val="0"/>
              </a:spcBef>
              <a:spcAft>
                <a:spcPts val="1000"/>
              </a:spcAft>
              <a:buClr>
                <a:schemeClr val="accent1"/>
              </a:buClr>
              <a:buFont typeface="Verdana" panose="020B0604030504040204" pitchFamily="34" charset="0"/>
              <a:buChar char="-"/>
              <a:defRPr sz="1600" kern="1200">
                <a:solidFill>
                  <a:schemeClr val="tx1"/>
                </a:solidFill>
                <a:latin typeface="+mn-lt"/>
                <a:ea typeface="+mn-ea"/>
                <a:cs typeface="+mn-cs"/>
              </a:defRPr>
            </a:lvl2pPr>
            <a:lvl3pPr marL="857250" indent="-228600" algn="l" defTabSz="685800" rtl="0" eaLnBrk="1" latinLnBrk="0" hangingPunct="1">
              <a:lnSpc>
                <a:spcPct val="150000"/>
              </a:lnSpc>
              <a:spcBef>
                <a:spcPts val="0"/>
              </a:spcBef>
              <a:spcAft>
                <a:spcPts val="1000"/>
              </a:spcAft>
              <a:buClr>
                <a:schemeClr val="accent1"/>
              </a:buClr>
              <a:buFont typeface="Wingdings" panose="05000000000000000000" pitchFamily="2" charset="2"/>
              <a:buChar char="§"/>
              <a:defRPr sz="1600" kern="1200">
                <a:solidFill>
                  <a:schemeClr val="tx1"/>
                </a:solidFill>
                <a:latin typeface="+mn-lt"/>
                <a:ea typeface="+mn-ea"/>
                <a:cs typeface="+mn-cs"/>
              </a:defRPr>
            </a:lvl3pPr>
            <a:lvl4pPr marL="1200150" indent="-228600" algn="l" defTabSz="685800" rtl="0" eaLnBrk="1" latinLnBrk="0" hangingPunct="1">
              <a:lnSpc>
                <a:spcPct val="150000"/>
              </a:lnSpc>
              <a:spcBef>
                <a:spcPts val="0"/>
              </a:spcBef>
              <a:spcAft>
                <a:spcPts val="1000"/>
              </a:spcAft>
              <a:buClr>
                <a:schemeClr val="accent1"/>
              </a:buClr>
              <a:buFont typeface="Verdana" panose="020B0604030504040204" pitchFamily="34" charset="0"/>
              <a:buChar char="-"/>
              <a:defRPr sz="1600" kern="1200">
                <a:solidFill>
                  <a:schemeClr val="tx1"/>
                </a:solidFill>
                <a:latin typeface="+mn-lt"/>
                <a:ea typeface="+mn-ea"/>
                <a:cs typeface="+mn-cs"/>
              </a:defRPr>
            </a:lvl4pPr>
            <a:lvl5pPr marL="1543050" indent="-228600" algn="l" defTabSz="685800" rtl="0" eaLnBrk="1" latinLnBrk="0" hangingPunct="1">
              <a:lnSpc>
                <a:spcPct val="150000"/>
              </a:lnSpc>
              <a:spcBef>
                <a:spcPts val="0"/>
              </a:spcBef>
              <a:spcAft>
                <a:spcPts val="1000"/>
              </a:spcAft>
              <a:buClr>
                <a:schemeClr val="accent1"/>
              </a:buClr>
              <a:buSzPct val="80000"/>
              <a:buFont typeface="Verdana" panose="020B0604030504040204" pitchFamily="34" charset="0"/>
              <a:buChar char="°"/>
              <a:defRPr sz="16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50000"/>
              </a:lnSpc>
              <a:spcBef>
                <a:spcPts val="0"/>
              </a:spcBef>
              <a:spcAft>
                <a:spcPts val="1000"/>
              </a:spcAft>
              <a:buClr>
                <a:srgbClr val="0056A9"/>
              </a:buClr>
              <a:buSzPct val="120000"/>
              <a:buFont typeface="Arial" panose="020B0604020202020204" pitchFamily="34" charset="0"/>
              <a:buNone/>
              <a:tabLst/>
              <a:defRPr/>
            </a:pPr>
            <a:r>
              <a:rPr lang="en-US" dirty="0">
                <a:solidFill>
                  <a:srgbClr val="000000"/>
                </a:solidFill>
                <a:latin typeface="Verdana"/>
              </a:rPr>
              <a:t>*</a:t>
            </a:r>
            <a:r>
              <a:rPr lang="en-US" sz="1400" dirty="0">
                <a:solidFill>
                  <a:srgbClr val="000000"/>
                </a:solidFill>
                <a:latin typeface="Verdana"/>
              </a:rPr>
              <a:t> </a:t>
            </a:r>
            <a:r>
              <a:rPr lang="en-US" dirty="0">
                <a:solidFill>
                  <a:srgbClr val="000000"/>
                </a:solidFill>
                <a:latin typeface="Verdana"/>
              </a:rPr>
              <a:t>All dates are subject to change.</a:t>
            </a:r>
            <a:endParaRPr kumimoji="0" lang="en-US" b="0" i="0" u="none" strike="noStrike" kern="1200" cap="none" spc="0" normalizeH="0" baseline="0" noProof="0" dirty="0">
              <a:ln>
                <a:noFill/>
              </a:ln>
              <a:solidFill>
                <a:srgbClr val="000000"/>
              </a:solidFill>
              <a:effectLst/>
              <a:uLnTx/>
              <a:uFillTx/>
              <a:latin typeface="Verdana"/>
              <a:ea typeface="+mn-ea"/>
              <a:cs typeface="+mn-cs"/>
            </a:endParaRPr>
          </a:p>
        </p:txBody>
      </p:sp>
      <p:graphicFrame>
        <p:nvGraphicFramePr>
          <p:cNvPr id="6" name="Table 6">
            <a:extLst>
              <a:ext uri="{FF2B5EF4-FFF2-40B4-BE49-F238E27FC236}">
                <a16:creationId xmlns:a16="http://schemas.microsoft.com/office/drawing/2014/main" id="{5F50B466-F2F7-C5A7-2F44-F79028EEC6AC}"/>
              </a:ext>
            </a:extLst>
          </p:cNvPr>
          <p:cNvGraphicFramePr>
            <a:graphicFrameLocks noGrp="1"/>
          </p:cNvGraphicFramePr>
          <p:nvPr>
            <p:extLst>
              <p:ext uri="{D42A27DB-BD31-4B8C-83A1-F6EECF244321}">
                <p14:modId xmlns:p14="http://schemas.microsoft.com/office/powerpoint/2010/main" val="64082252"/>
              </p:ext>
            </p:extLst>
          </p:nvPr>
        </p:nvGraphicFramePr>
        <p:xfrm>
          <a:off x="457200" y="1461611"/>
          <a:ext cx="6367547" cy="2450913"/>
        </p:xfrm>
        <a:graphic>
          <a:graphicData uri="http://schemas.openxmlformats.org/drawingml/2006/table">
            <a:tbl>
              <a:tblPr firstRow="1" bandRow="1">
                <a:tableStyleId>{5C22544A-7EE6-4342-B048-85BDC9FD1C3A}</a:tableStyleId>
              </a:tblPr>
              <a:tblGrid>
                <a:gridCol w="3034144">
                  <a:extLst>
                    <a:ext uri="{9D8B030D-6E8A-4147-A177-3AD203B41FA5}">
                      <a16:colId xmlns:a16="http://schemas.microsoft.com/office/drawing/2014/main" val="727883303"/>
                    </a:ext>
                  </a:extLst>
                </a:gridCol>
                <a:gridCol w="3333403">
                  <a:extLst>
                    <a:ext uri="{9D8B030D-6E8A-4147-A177-3AD203B41FA5}">
                      <a16:colId xmlns:a16="http://schemas.microsoft.com/office/drawing/2014/main" val="4104630111"/>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n-lt"/>
                          <a:ea typeface="+mn-ea"/>
                          <a:cs typeface="+mn-cs"/>
                        </a:rPr>
                        <a:t>Pre-RFP Meeting</a:t>
                      </a:r>
                    </a:p>
                  </a:txBody>
                  <a:tcPr anchor="ctr">
                    <a:lnL w="12700" cap="flat" cmpd="sng" algn="ctr">
                      <a:noFill/>
                      <a:prstDash val="solid"/>
                      <a:round/>
                      <a:headEnd type="none" w="med" len="med"/>
                      <a:tailEnd type="none" w="med" len="med"/>
                    </a:lnL>
                    <a:solidFill>
                      <a:schemeClr val="accent6">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n-lt"/>
                          <a:ea typeface="+mn-ea"/>
                          <a:cs typeface="+mn-cs"/>
                        </a:rPr>
                        <a:t>Friday, August 28, 2026</a:t>
                      </a:r>
                    </a:p>
                  </a:txBody>
                  <a:tcPr anchor="ctr">
                    <a:solidFill>
                      <a:schemeClr val="accent6">
                        <a:lumMod val="20000"/>
                        <a:lumOff val="80000"/>
                      </a:schemeClr>
                    </a:solidFill>
                  </a:tcPr>
                </a:tc>
                <a:extLst>
                  <a:ext uri="{0D108BD9-81ED-4DB2-BD59-A6C34878D82A}">
                    <a16:rowId xmlns:a16="http://schemas.microsoft.com/office/drawing/2014/main" val="3609270477"/>
                  </a:ext>
                </a:extLst>
              </a:tr>
              <a:tr h="370840">
                <a:tc>
                  <a:txBody>
                    <a:bodyPr/>
                    <a:lstStyle/>
                    <a:p>
                      <a:r>
                        <a:rPr lang="en-US" sz="1600" dirty="0">
                          <a:latin typeface="+mn-lt"/>
                        </a:rPr>
                        <a:t>RFP Posted in Euna</a:t>
                      </a:r>
                    </a:p>
                  </a:txBody>
                  <a:tcPr anchor="ctr">
                    <a:lnL w="12700" cap="flat" cmpd="sng" algn="ctr">
                      <a:noFill/>
                      <a:prstDash val="solid"/>
                      <a:round/>
                      <a:headEnd type="none" w="med" len="med"/>
                      <a:tailEnd type="none" w="med" len="med"/>
                    </a:lnL>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n-lt"/>
                          <a:ea typeface="+mn-ea"/>
                          <a:cs typeface="+mn-cs"/>
                        </a:rPr>
                        <a:t>September 18, 2026</a:t>
                      </a:r>
                    </a:p>
                  </a:txBody>
                  <a:tcPr anchor="ctr">
                    <a:solidFill>
                      <a:schemeClr val="bg1"/>
                    </a:solidFill>
                  </a:tcPr>
                </a:tc>
                <a:extLst>
                  <a:ext uri="{0D108BD9-81ED-4DB2-BD59-A6C34878D82A}">
                    <a16:rowId xmlns:a16="http://schemas.microsoft.com/office/drawing/2014/main" val="349616841"/>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n-lt"/>
                          <a:ea typeface="+mn-ea"/>
                          <a:cs typeface="+mn-cs"/>
                        </a:rPr>
                        <a:t>RFP Closing Date</a:t>
                      </a:r>
                    </a:p>
                  </a:txBody>
                  <a:tcPr anchor="ctr">
                    <a:lnL w="12700" cap="flat" cmpd="sng" algn="ctr">
                      <a:noFill/>
                      <a:prstDash val="solid"/>
                      <a:round/>
                      <a:headEnd type="none" w="med" len="med"/>
                      <a:tailEnd type="none" w="med" len="med"/>
                    </a:lnL>
                    <a:solidFill>
                      <a:srgbClr val="DADEE5"/>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n-lt"/>
                          <a:ea typeface="+mn-ea"/>
                          <a:cs typeface="+mn-cs"/>
                        </a:rPr>
                        <a:t>October 9, 2026</a:t>
                      </a:r>
                    </a:p>
                  </a:txBody>
                  <a:tcPr anchor="ctr">
                    <a:solidFill>
                      <a:srgbClr val="DADEE5"/>
                    </a:solidFill>
                  </a:tcPr>
                </a:tc>
                <a:extLst>
                  <a:ext uri="{0D108BD9-81ED-4DB2-BD59-A6C34878D82A}">
                    <a16:rowId xmlns:a16="http://schemas.microsoft.com/office/drawing/2014/main" val="3389089443"/>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n-lt"/>
                          <a:ea typeface="+mn-ea"/>
                          <a:cs typeface="+mn-cs"/>
                        </a:rPr>
                        <a:t>Proposal Evaluation Complete</a:t>
                      </a:r>
                    </a:p>
                  </a:txBody>
                  <a:tcPr anchor="ctr">
                    <a:lnL w="12700" cap="flat" cmpd="sng" algn="ctr">
                      <a:noFill/>
                      <a:prstDash val="solid"/>
                      <a:round/>
                      <a:headEnd type="none" w="med" len="med"/>
                      <a:tailEnd type="none" w="med" len="med"/>
                    </a:lnL>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n-lt"/>
                          <a:ea typeface="+mn-ea"/>
                          <a:cs typeface="+mn-cs"/>
                        </a:rPr>
                        <a:t>Late October 2026</a:t>
                      </a:r>
                    </a:p>
                  </a:txBody>
                  <a:tcPr anchor="ctr">
                    <a:solidFill>
                      <a:schemeClr val="bg1"/>
                    </a:solidFill>
                  </a:tcPr>
                </a:tc>
                <a:extLst>
                  <a:ext uri="{0D108BD9-81ED-4DB2-BD59-A6C34878D82A}">
                    <a16:rowId xmlns:a16="http://schemas.microsoft.com/office/drawing/2014/main" val="4168747664"/>
                  </a:ext>
                </a:extLst>
              </a:tr>
              <a:tr h="388433">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n-lt"/>
                          <a:ea typeface="+mn-ea"/>
                          <a:cs typeface="+mn-cs"/>
                        </a:rPr>
                        <a:t>Provider Selection</a:t>
                      </a:r>
                    </a:p>
                  </a:txBody>
                  <a:tcPr anchor="ctr">
                    <a:lnL w="12700" cap="flat" cmpd="sng" algn="ctr">
                      <a:noFill/>
                      <a:prstDash val="solid"/>
                      <a:round/>
                      <a:headEnd type="none" w="med" len="med"/>
                      <a:tailEnd type="none" w="med" len="med"/>
                    </a:lnL>
                    <a:solidFill>
                      <a:srgbClr val="DADEE5"/>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n-lt"/>
                          <a:ea typeface="+mn-ea"/>
                          <a:cs typeface="+mn-cs"/>
                        </a:rPr>
                        <a:t>Late November 2026</a:t>
                      </a:r>
                    </a:p>
                  </a:txBody>
                  <a:tcPr anchor="ctr">
                    <a:solidFill>
                      <a:srgbClr val="DADEE5"/>
                    </a:solidFill>
                  </a:tcPr>
                </a:tc>
                <a:extLst>
                  <a:ext uri="{0D108BD9-81ED-4DB2-BD59-A6C34878D82A}">
                    <a16:rowId xmlns:a16="http://schemas.microsoft.com/office/drawing/2014/main" val="1251197006"/>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n-lt"/>
                          <a:ea typeface="+mn-ea"/>
                          <a:cs typeface="+mn-cs"/>
                        </a:rPr>
                        <a:t>Finalize &amp; Execute Contract</a:t>
                      </a:r>
                    </a:p>
                  </a:txBody>
                  <a:tcPr anchor="ctr">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n-lt"/>
                          <a:ea typeface="+mn-ea"/>
                          <a:cs typeface="+mn-cs"/>
                        </a:rPr>
                        <a:t>April 2027</a:t>
                      </a:r>
                    </a:p>
                  </a:txBody>
                  <a:tcPr anchor="ctr">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3242628371"/>
                  </a:ext>
                </a:extLst>
              </a:tr>
            </a:tbl>
          </a:graphicData>
        </a:graphic>
      </p:graphicFrame>
    </p:spTree>
    <p:extLst>
      <p:ext uri="{BB962C8B-B14F-4D97-AF65-F5344CB8AC3E}">
        <p14:creationId xmlns:p14="http://schemas.microsoft.com/office/powerpoint/2010/main" val="13656577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32152-33B6-2F7F-C6E8-55FD211007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ED84FE-FBF8-735C-BE73-97075F9F17D1}"/>
              </a:ext>
            </a:extLst>
          </p:cNvPr>
          <p:cNvSpPr>
            <a:spLocks noGrp="1"/>
          </p:cNvSpPr>
          <p:nvPr>
            <p:ph type="title"/>
          </p:nvPr>
        </p:nvSpPr>
        <p:spPr>
          <a:xfrm>
            <a:off x="457200" y="886969"/>
            <a:ext cx="8229600" cy="294885"/>
          </a:xfrm>
        </p:spPr>
        <p:txBody>
          <a:bodyPr>
            <a:noAutofit/>
          </a:bodyPr>
          <a:lstStyle/>
          <a:p>
            <a:r>
              <a:rPr lang="en-US" sz="2000" dirty="0"/>
              <a:t>Wrap Up and Next Steps</a:t>
            </a:r>
          </a:p>
        </p:txBody>
      </p:sp>
      <p:sp>
        <p:nvSpPr>
          <p:cNvPr id="3" name="Content Placeholder 2">
            <a:extLst>
              <a:ext uri="{FF2B5EF4-FFF2-40B4-BE49-F238E27FC236}">
                <a16:creationId xmlns:a16="http://schemas.microsoft.com/office/drawing/2014/main" id="{395FB67A-A5AB-4D9D-945D-9F503273F43B}"/>
              </a:ext>
            </a:extLst>
          </p:cNvPr>
          <p:cNvSpPr>
            <a:spLocks noGrp="1"/>
          </p:cNvSpPr>
          <p:nvPr>
            <p:ph idx="1"/>
          </p:nvPr>
        </p:nvSpPr>
        <p:spPr>
          <a:xfrm>
            <a:off x="457198" y="1272208"/>
            <a:ext cx="5676183" cy="3472320"/>
          </a:xfrm>
        </p:spPr>
        <p:txBody>
          <a:bodyPr>
            <a:noAutofit/>
          </a:bodyPr>
          <a:lstStyle/>
          <a:p>
            <a:pPr marL="0" marR="0" lvl="0" indent="0" algn="l" defTabSz="685800" rtl="0" eaLnBrk="1" fontAlgn="auto" latinLnBrk="0" hangingPunct="1">
              <a:lnSpc>
                <a:spcPct val="150000"/>
              </a:lnSpc>
              <a:spcBef>
                <a:spcPts val="0"/>
              </a:spcBef>
              <a:spcAft>
                <a:spcPts val="1000"/>
              </a:spcAft>
              <a:buClr>
                <a:srgbClr val="0056A9"/>
              </a:buClr>
              <a:buSzPct val="120000"/>
              <a:buFont typeface="Arial" panose="020B0604020202020204" pitchFamily="34" charset="0"/>
              <a:buNone/>
              <a:tabLst/>
              <a:defRPr/>
            </a:pPr>
            <a:r>
              <a:rPr kumimoji="0" lang="en-US" sz="1600" b="1" i="0" u="none" strike="noStrike" kern="1200" cap="none" spc="0" normalizeH="0" baseline="0" noProof="0" dirty="0">
                <a:ln>
                  <a:noFill/>
                </a:ln>
                <a:solidFill>
                  <a:srgbClr val="000000"/>
                </a:solidFill>
                <a:effectLst/>
                <a:uLnTx/>
                <a:uFillTx/>
                <a:ea typeface="+mn-ea"/>
                <a:cs typeface="+mn-cs"/>
              </a:rPr>
              <a:t>Thank you all for joining the Pre-RFP meeting!</a:t>
            </a:r>
          </a:p>
          <a:p>
            <a:pPr marL="228600" marR="0" lvl="0" indent="-228600" algn="l" defTabSz="685800" rtl="0" eaLnBrk="1" fontAlgn="auto" latinLnBrk="0" hangingPunct="1">
              <a:lnSpc>
                <a:spcPct val="100000"/>
              </a:lnSpc>
              <a:spcBef>
                <a:spcPts val="0"/>
              </a:spcBef>
              <a:spcAft>
                <a:spcPts val="1000"/>
              </a:spcAft>
              <a:buClr>
                <a:srgbClr val="0056A9"/>
              </a:buClr>
              <a:buSzPct val="120000"/>
              <a:buFont typeface="Wingdings" panose="05000000000000000000" pitchFamily="2" charset="2"/>
              <a:buChar char="§"/>
              <a:tabLst/>
              <a:defRPr/>
            </a:pPr>
            <a:r>
              <a:rPr kumimoji="0" lang="en-US" b="0" i="0" u="none" strike="noStrike" kern="1200" cap="none" spc="0" normalizeH="0" baseline="0" noProof="0" dirty="0">
                <a:ln>
                  <a:noFill/>
                </a:ln>
                <a:solidFill>
                  <a:srgbClr val="000000"/>
                </a:solidFill>
                <a:effectLst/>
                <a:uLnTx/>
                <a:uFillTx/>
                <a:latin typeface="Verdana"/>
                <a:ea typeface="+mn-ea"/>
                <a:cs typeface="+mn-cs"/>
              </a:rPr>
              <a:t>Email all questions from the Pre-RFP meeting to </a:t>
            </a:r>
            <a:r>
              <a:rPr kumimoji="0" lang="en-US" b="0" i="0" u="none" strike="noStrike" kern="1200" cap="none" spc="0" normalizeH="0" baseline="0" noProof="0" dirty="0">
                <a:ln>
                  <a:noFill/>
                </a:ln>
                <a:solidFill>
                  <a:srgbClr val="000000"/>
                </a:solidFill>
                <a:effectLst/>
                <a:uLnTx/>
                <a:uFillTx/>
                <a:latin typeface="Verdana"/>
                <a:ea typeface="+mn-ea"/>
                <a:cs typeface="+mn-cs"/>
                <a:hlinkClick r:id="rId3"/>
              </a:rPr>
              <a:t>Allison.Kurwitz@txdot.gov</a:t>
            </a:r>
            <a:r>
              <a:rPr kumimoji="0" lang="en-US" b="0" i="0" u="none" strike="noStrike" kern="1200" cap="none" spc="0" normalizeH="0" baseline="0" noProof="0" dirty="0">
                <a:ln>
                  <a:noFill/>
                </a:ln>
                <a:solidFill>
                  <a:srgbClr val="000000"/>
                </a:solidFill>
                <a:effectLst/>
                <a:uLnTx/>
                <a:uFillTx/>
                <a:latin typeface="Verdana"/>
                <a:ea typeface="+mn-ea"/>
                <a:cs typeface="+mn-cs"/>
              </a:rPr>
              <a:t> by 5:00 p.m. CST, on </a:t>
            </a:r>
            <a:r>
              <a:rPr lang="en-US" dirty="0">
                <a:solidFill>
                  <a:srgbClr val="000000"/>
                </a:solidFill>
                <a:latin typeface="Verdana"/>
              </a:rPr>
              <a:t> September 4</a:t>
            </a:r>
            <a:r>
              <a:rPr kumimoji="0" lang="en-US" b="0" i="0" u="none" strike="noStrike" kern="1200" cap="none" spc="0" normalizeH="0" baseline="0" noProof="0" dirty="0">
                <a:ln>
                  <a:noFill/>
                </a:ln>
                <a:solidFill>
                  <a:srgbClr val="000000"/>
                </a:solidFill>
                <a:effectLst/>
                <a:uLnTx/>
                <a:uFillTx/>
                <a:latin typeface="Verdana"/>
                <a:ea typeface="+mn-ea"/>
                <a:cs typeface="+mn-cs"/>
              </a:rPr>
              <a:t>, 2026.</a:t>
            </a:r>
          </a:p>
          <a:p>
            <a:pPr marL="0" marR="0" lvl="0" indent="0" algn="l" defTabSz="685800" rtl="0" eaLnBrk="1" fontAlgn="auto" latinLnBrk="0" hangingPunct="1">
              <a:lnSpc>
                <a:spcPct val="100000"/>
              </a:lnSpc>
              <a:spcBef>
                <a:spcPts val="0"/>
              </a:spcBef>
              <a:spcAft>
                <a:spcPts val="1000"/>
              </a:spcAft>
              <a:buClr>
                <a:srgbClr val="0056A9"/>
              </a:buClr>
              <a:buSzPct val="120000"/>
              <a:buFont typeface="Arial" panose="020B0604020202020204" pitchFamily="34" charset="0"/>
              <a:buNone/>
              <a:tabLst/>
              <a:defRPr/>
            </a:pPr>
            <a:r>
              <a:rPr kumimoji="0" lang="en-US" b="0" i="0" u="none" strike="noStrike" kern="1200" cap="none" spc="0" normalizeH="0" baseline="0" noProof="0" dirty="0">
                <a:ln>
                  <a:noFill/>
                </a:ln>
                <a:solidFill>
                  <a:srgbClr val="000000"/>
                </a:solidFill>
                <a:effectLst/>
                <a:uLnTx/>
                <a:uFillTx/>
                <a:latin typeface="Verdana"/>
                <a:ea typeface="+mn-ea"/>
                <a:cs typeface="+mn-cs"/>
              </a:rPr>
              <a:t>   Subject line: </a:t>
            </a:r>
            <a:r>
              <a:rPr kumimoji="0" lang="en-US" b="1" i="0" u="none" strike="noStrike" kern="1200" cap="none" spc="0" normalizeH="0" baseline="0" noProof="0" dirty="0">
                <a:ln>
                  <a:noFill/>
                </a:ln>
                <a:solidFill>
                  <a:srgbClr val="000000"/>
                </a:solidFill>
                <a:effectLst/>
                <a:uLnTx/>
                <a:uFillTx/>
                <a:latin typeface="Verdana"/>
                <a:ea typeface="+mn-ea"/>
                <a:cs typeface="+mn-cs"/>
              </a:rPr>
              <a:t>6543 Pre-RFP Meeting Question</a:t>
            </a:r>
          </a:p>
          <a:p>
            <a:pPr marL="228600" marR="0" lvl="0" indent="-228600" algn="l" defTabSz="685800" rtl="0" eaLnBrk="1" fontAlgn="auto" latinLnBrk="0" hangingPunct="1">
              <a:lnSpc>
                <a:spcPct val="100000"/>
              </a:lnSpc>
              <a:spcBef>
                <a:spcPts val="0"/>
              </a:spcBef>
              <a:spcAft>
                <a:spcPts val="1000"/>
              </a:spcAft>
              <a:buClr>
                <a:srgbClr val="0056A9"/>
              </a:buClr>
              <a:buSzPct val="120000"/>
              <a:buFont typeface="Wingdings" panose="05000000000000000000" pitchFamily="2" charset="2"/>
              <a:buChar char="§"/>
              <a:tabLst/>
              <a:defRPr/>
            </a:pPr>
            <a:r>
              <a:rPr kumimoji="0" lang="en-US" b="0" i="0" u="none" strike="noStrike" kern="1200" cap="none" spc="0" normalizeH="0" baseline="0" noProof="0" dirty="0">
                <a:ln>
                  <a:noFill/>
                </a:ln>
                <a:solidFill>
                  <a:srgbClr val="000000"/>
                </a:solidFill>
                <a:effectLst/>
                <a:uLnTx/>
                <a:uFillTx/>
                <a:latin typeface="Verdana"/>
                <a:ea typeface="+mn-ea"/>
                <a:cs typeface="+mn-cs"/>
              </a:rPr>
              <a:t>Presentation, attendee list, and relevant questions/answers</a:t>
            </a:r>
            <a:r>
              <a:rPr lang="en-US" dirty="0">
                <a:solidFill>
                  <a:srgbClr val="000000"/>
                </a:solidFill>
                <a:latin typeface="Verdana"/>
              </a:rPr>
              <a:t> </a:t>
            </a:r>
            <a:r>
              <a:rPr kumimoji="0" lang="en-US" b="0" i="0" u="none" strike="noStrike" kern="1200" cap="none" spc="0" normalizeH="0" baseline="0" noProof="0" dirty="0">
                <a:ln>
                  <a:noFill/>
                </a:ln>
                <a:solidFill>
                  <a:srgbClr val="000000"/>
                </a:solidFill>
                <a:effectLst/>
                <a:uLnTx/>
                <a:uFillTx/>
                <a:latin typeface="Verdana"/>
                <a:ea typeface="+mn-ea"/>
                <a:cs typeface="+mn-cs"/>
              </a:rPr>
              <a:t>will be posted to TxDOT website under “Consultant Information Meetings”:</a:t>
            </a:r>
          </a:p>
          <a:p>
            <a:pPr marL="227013" marR="0" lvl="0" indent="0" algn="l" defTabSz="685800" rtl="0" eaLnBrk="1" fontAlgn="auto" latinLnBrk="0" hangingPunct="1">
              <a:lnSpc>
                <a:spcPct val="100000"/>
              </a:lnSpc>
              <a:spcBef>
                <a:spcPts val="0"/>
              </a:spcBef>
              <a:spcAft>
                <a:spcPts val="1000"/>
              </a:spcAft>
              <a:buClr>
                <a:srgbClr val="0056A9"/>
              </a:buClr>
              <a:buSzPct val="120000"/>
              <a:buFont typeface="Arial" panose="020B0604020202020204" pitchFamily="34" charset="0"/>
              <a:buNone/>
              <a:tabLst/>
              <a:defRPr/>
            </a:pPr>
            <a:r>
              <a:rPr kumimoji="0" lang="en-US" b="0" i="0" u="none" strike="noStrike" kern="1200" cap="none" spc="0" normalizeH="0" baseline="0" noProof="0" dirty="0">
                <a:ln>
                  <a:noFill/>
                </a:ln>
                <a:solidFill>
                  <a:srgbClr val="000000"/>
                </a:solidFill>
                <a:effectLst/>
                <a:uLnTx/>
                <a:uFillTx/>
                <a:latin typeface="Verdana"/>
                <a:hlinkClick r:id="rId4"/>
              </a:rPr>
              <a:t>Pre-RFP Meeting–</a:t>
            </a:r>
            <a:r>
              <a:rPr lang="en-US" dirty="0">
                <a:solidFill>
                  <a:srgbClr val="000000"/>
                </a:solidFill>
                <a:latin typeface="Verdana"/>
                <a:hlinkClick r:id="rId4"/>
              </a:rPr>
              <a:t>Construction Engineering and Inspection Services,</a:t>
            </a:r>
            <a:r>
              <a:rPr kumimoji="0" lang="en-US" b="0" i="0" u="none" strike="noStrike" kern="1200" cap="none" spc="0" normalizeH="0" baseline="0" noProof="0" dirty="0">
                <a:ln>
                  <a:noFill/>
                </a:ln>
                <a:solidFill>
                  <a:srgbClr val="000000"/>
                </a:solidFill>
                <a:effectLst/>
                <a:uLnTx/>
                <a:uFillTx/>
                <a:latin typeface="Verdana"/>
                <a:hlinkClick r:id="rId4"/>
              </a:rPr>
              <a:t> SL 1853–</a:t>
            </a:r>
            <a:r>
              <a:rPr lang="en-US" dirty="0">
                <a:solidFill>
                  <a:srgbClr val="000000"/>
                </a:solidFill>
                <a:latin typeface="Verdana"/>
                <a:hlinkClick r:id="rId4"/>
              </a:rPr>
              <a:t>Bryan</a:t>
            </a:r>
            <a:r>
              <a:rPr kumimoji="0" lang="en-US" b="0" i="0" u="none" strike="noStrike" kern="1200" cap="none" spc="0" normalizeH="0" baseline="0" noProof="0" dirty="0">
                <a:ln>
                  <a:noFill/>
                </a:ln>
                <a:solidFill>
                  <a:srgbClr val="000000"/>
                </a:solidFill>
                <a:effectLst/>
                <a:uLnTx/>
                <a:uFillTx/>
                <a:latin typeface="Verdana"/>
                <a:hlinkClick r:id="rId4"/>
              </a:rPr>
              <a:t> District</a:t>
            </a:r>
            <a:r>
              <a:rPr kumimoji="0" lang="en-US" b="0" i="0" u="none" strike="noStrike" kern="1200" cap="none" spc="0" normalizeH="0" baseline="0" noProof="0" dirty="0">
                <a:ln>
                  <a:noFill/>
                </a:ln>
                <a:solidFill>
                  <a:srgbClr val="000000"/>
                </a:solidFill>
                <a:effectLst/>
                <a:uLnTx/>
                <a:uFillTx/>
                <a:latin typeface="Verdana"/>
                <a:ea typeface="+mn-ea"/>
                <a:cs typeface="+mn-cs"/>
                <a:hlinkClick r:id="rId5"/>
              </a:rPr>
              <a:t> </a:t>
            </a:r>
            <a:endParaRPr kumimoji="0" lang="en-US" b="0" i="0" u="none" strike="noStrike" kern="1200" cap="none" spc="0" normalizeH="0" baseline="0" noProof="0" dirty="0">
              <a:ln>
                <a:noFill/>
              </a:ln>
              <a:solidFill>
                <a:srgbClr val="000000"/>
              </a:solidFill>
              <a:effectLst/>
              <a:uLnTx/>
              <a:uFillTx/>
              <a:latin typeface="Verdana"/>
              <a:ea typeface="+mn-ea"/>
              <a:cs typeface="+mn-cs"/>
            </a:endParaRPr>
          </a:p>
          <a:p>
            <a:pPr marL="0" indent="0">
              <a:lnSpc>
                <a:spcPct val="150000"/>
              </a:lnSpc>
              <a:spcBef>
                <a:spcPts val="0"/>
              </a:spcBef>
              <a:spcAft>
                <a:spcPts val="1000"/>
              </a:spcAft>
              <a:buNone/>
            </a:pPr>
            <a:endParaRPr lang="en-US" dirty="0"/>
          </a:p>
        </p:txBody>
      </p:sp>
      <p:pic>
        <p:nvPicPr>
          <p:cNvPr id="4" name="Picture 3" descr="Street-level view of car wheels">
            <a:extLst>
              <a:ext uri="{FF2B5EF4-FFF2-40B4-BE49-F238E27FC236}">
                <a16:creationId xmlns:a16="http://schemas.microsoft.com/office/drawing/2014/main" id="{41379598-A1DA-492A-8B15-E52666E07B4D}"/>
              </a:ext>
            </a:extLst>
          </p:cNvPr>
          <p:cNvPicPr>
            <a:picLocks noChangeAspect="1"/>
          </p:cNvPicPr>
          <p:nvPr/>
        </p:nvPicPr>
        <p:blipFill>
          <a:blip r:embed="rId6"/>
          <a:srcRect l="36399" r="36399"/>
          <a:stretch/>
        </p:blipFill>
        <p:spPr>
          <a:xfrm>
            <a:off x="6198075" y="1272208"/>
            <a:ext cx="2566363" cy="3240600"/>
          </a:xfrm>
          <a:prstGeom prst="rect">
            <a:avLst/>
          </a:prstGeom>
        </p:spPr>
      </p:pic>
    </p:spTree>
    <p:extLst>
      <p:ext uri="{BB962C8B-B14F-4D97-AF65-F5344CB8AC3E}">
        <p14:creationId xmlns:p14="http://schemas.microsoft.com/office/powerpoint/2010/main" val="110625090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0_Z36C8h_k.Zoooy4Pdubw"/>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XGGOofTm2ESS58QdXFqoHQ"/>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MHIdLxA910.3kdQEaWcjfw"/>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cnl_ygQrAUK7P2REs6v9yg"/>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0pAcV1D_bEuSzbY.3osstQ"/>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0pAcV1D_bEuSzbY.3osstQ"/>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0pAcV1D_bEuSzbY.3osstQ"/>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MMBywscIDECfrVTHi__.9A"/>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MMBywscIDECfrVTHi__.9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MMBywscIDECfrVTHi__.9A"/>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rFdfbCtTxUmzVpZmXc6Ib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Re6HQ4oVoUGuA572t3p3Hw"/>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6FTHcC2EXkq9yrcAel5.9w"/>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NRya.WU32Uy_TwnnnUTc.g"/>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SGkbyk98a0WRhSUEJMtoiQ"/>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SGkbyk98a0WRhSUEJMtoiQ"/>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2W4shhwcZkSwgFoS2uM5Iw"/>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2akc.DmNqE2lY1U0KeV1Dg"/>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2W4shhwcZkSwgFoS2uM5Iw"/>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2akc.DmNqE2lY1U0KeV1Dg"/>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p9QpKotsuKEurY5nNIXejoA"/>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pvt2w63l06Eu2.ehJHyBU8w"/>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pzNwj6WN1dUC67ScKgZcQww"/>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pfS.wXySAtE2h91BlG7IXvg"/>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pzNwj6WN1dUC67ScKgZcQww"/>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pzNwj6WN1dUC67ScKgZcQww"/>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pzNwj6WN1dUC67ScKgZcQww"/>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pzNwj6WN1dUC67ScKgZcQww"/>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p4eB67UbA_kCLfD5mjrOyhA"/>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pKIQg2VtjJkyjT4Hv7lcGPg"/>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pKIQg2VtjJkyjT4Hv7lcGPg"/>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pKIQg2VtjJkyjT4Hv7lcGPg"/>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pNjGxFSfiZUGFKpCVDbl5rQ"/>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pFNMLC_ZZREWq0sGBaYAX3g"/>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pNjGxFSfiZUGFKpCVDbl5rQ"/>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pF1gkZQPO_UWmCEiY2Hz6Lw"/>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p6Gr90_wU90CZ8lXs7J7Tvg"/>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pdI3Z76MPwEWAkEHHMnrDVA"/>
</p:tagLst>
</file>

<file path=ppt/tags/tag39.xml><?xml version="1.0" encoding="utf-8"?>
<p:tagLst xmlns:a="http://schemas.openxmlformats.org/drawingml/2006/main" xmlns:r="http://schemas.openxmlformats.org/officeDocument/2006/relationships" xmlns:p="http://schemas.openxmlformats.org/presentationml/2006/main">
  <p:tag name="TIMING" val="|19|2.6"/>
</p:tagLst>
</file>

<file path=ppt/tags/tag40.xml><?xml version="1.0" encoding="utf-8"?>
<p:tagLst xmlns:a="http://schemas.openxmlformats.org/drawingml/2006/main" xmlns:r="http://schemas.openxmlformats.org/officeDocument/2006/relationships" xmlns:p="http://schemas.openxmlformats.org/presentationml/2006/main">
  <p:tag name="TIMING" val="|19|2.6"/>
</p:tagLst>
</file>

<file path=ppt/tags/tag41.xml><?xml version="1.0" encoding="utf-8"?>
<p:tagLst xmlns:a="http://schemas.openxmlformats.org/drawingml/2006/main" xmlns:r="http://schemas.openxmlformats.org/officeDocument/2006/relationships" xmlns:p="http://schemas.openxmlformats.org/presentationml/2006/main">
  <p:tag name="TIMING" val="|19|2.6"/>
</p:tagLst>
</file>

<file path=ppt/tags/tag42.xml><?xml version="1.0" encoding="utf-8"?>
<p:tagLst xmlns:a="http://schemas.openxmlformats.org/drawingml/2006/main" xmlns:r="http://schemas.openxmlformats.org/officeDocument/2006/relationships" xmlns:p="http://schemas.openxmlformats.org/presentationml/2006/main">
  <p:tag name="TIMING" val="|0.6|4.9|4.4|5.3|4.7"/>
</p:tagLst>
</file>

<file path=ppt/tags/tag43.xml><?xml version="1.0" encoding="utf-8"?>
<p:tagLst xmlns:a="http://schemas.openxmlformats.org/drawingml/2006/main" xmlns:r="http://schemas.openxmlformats.org/officeDocument/2006/relationships" xmlns:p="http://schemas.openxmlformats.org/presentationml/2006/main">
  <p:tag name="TIMING" val="|0.6|4.9|4.4|5.3|4.7"/>
</p:tagLst>
</file>

<file path=ppt/tags/tag44.xml><?xml version="1.0" encoding="utf-8"?>
<p:tagLst xmlns:a="http://schemas.openxmlformats.org/drawingml/2006/main" xmlns:r="http://schemas.openxmlformats.org/officeDocument/2006/relationships" xmlns:p="http://schemas.openxmlformats.org/presentationml/2006/main">
  <p:tag name="TIMING" val="|0.6|4.9|4.4|5.3|4.7"/>
</p:tagLst>
</file>

<file path=ppt/tags/tag45.xml><?xml version="1.0" encoding="utf-8"?>
<p:tagLst xmlns:a="http://schemas.openxmlformats.org/drawingml/2006/main" xmlns:r="http://schemas.openxmlformats.org/officeDocument/2006/relationships" xmlns:p="http://schemas.openxmlformats.org/presentationml/2006/main">
  <p:tag name="TIMING" val="|0.6|4.9|4.4|5.3|4.7"/>
</p:tagLst>
</file>

<file path=ppt/tags/tag46.xml><?xml version="1.0" encoding="utf-8"?>
<p:tagLst xmlns:a="http://schemas.openxmlformats.org/drawingml/2006/main" xmlns:r="http://schemas.openxmlformats.org/officeDocument/2006/relationships" xmlns:p="http://schemas.openxmlformats.org/presentationml/2006/main">
  <p:tag name="TIMING" val="|0.6|4.9|4.4|5.3|4.7"/>
</p:tagLst>
</file>

<file path=ppt/theme/theme1.xml><?xml version="1.0" encoding="utf-8"?>
<a:theme xmlns:a="http://schemas.openxmlformats.org/drawingml/2006/main" name="Office Theme">
  <a:themeElements>
    <a:clrScheme name="TxDOT Template Color Scheme">
      <a:dk1>
        <a:srgbClr val="000000"/>
      </a:dk1>
      <a:lt1>
        <a:srgbClr val="FFFFFF"/>
      </a:lt1>
      <a:dk2>
        <a:srgbClr val="000000"/>
      </a:dk2>
      <a:lt2>
        <a:srgbClr val="EBEBEB"/>
      </a:lt2>
      <a:accent1>
        <a:srgbClr val="0056A9"/>
      </a:accent1>
      <a:accent2>
        <a:srgbClr val="D90D0D"/>
      </a:accent2>
      <a:accent3>
        <a:srgbClr val="196533"/>
      </a:accent3>
      <a:accent4>
        <a:srgbClr val="5F0F40"/>
      </a:accent4>
      <a:accent5>
        <a:srgbClr val="002E69"/>
      </a:accent5>
      <a:accent6>
        <a:srgbClr val="333F48"/>
      </a:accent6>
      <a:hlink>
        <a:srgbClr val="0056A9"/>
      </a:hlink>
      <a:folHlink>
        <a:srgbClr val="5F0F40"/>
      </a:folHlink>
    </a:clrScheme>
    <a:fontScheme name="Verdana">
      <a:majorFont>
        <a:latin typeface="Verdana Bold"/>
        <a:ea typeface=""/>
        <a:cs typeface=""/>
      </a:majorFont>
      <a:minorFont>
        <a:latin typeface="Verdana"/>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emplate EDIT.pptx" id="{75FC1E3B-8713-410B-983F-390058963E94}" vid="{C3592BC3-9EE1-4FFC-B499-CE692854FEFF}"/>
    </a:ext>
  </a:extLst>
</a:theme>
</file>

<file path=ppt/theme/theme2.xml><?xml version="1.0" encoding="utf-8"?>
<a:theme xmlns:a="http://schemas.openxmlformats.org/drawingml/2006/main" name="2_Office Theme">
  <a:themeElements>
    <a:clrScheme name="TxDOT Template Color Scheme">
      <a:dk1>
        <a:srgbClr val="000000"/>
      </a:dk1>
      <a:lt1>
        <a:srgbClr val="FFFFFF"/>
      </a:lt1>
      <a:dk2>
        <a:srgbClr val="000000"/>
      </a:dk2>
      <a:lt2>
        <a:srgbClr val="EBEBEB"/>
      </a:lt2>
      <a:accent1>
        <a:srgbClr val="0056A9"/>
      </a:accent1>
      <a:accent2>
        <a:srgbClr val="D90D0D"/>
      </a:accent2>
      <a:accent3>
        <a:srgbClr val="196533"/>
      </a:accent3>
      <a:accent4>
        <a:srgbClr val="5F0F40"/>
      </a:accent4>
      <a:accent5>
        <a:srgbClr val="002E69"/>
      </a:accent5>
      <a:accent6>
        <a:srgbClr val="333F48"/>
      </a:accent6>
      <a:hlink>
        <a:srgbClr val="0056A9"/>
      </a:hlink>
      <a:folHlink>
        <a:srgbClr val="5F0F40"/>
      </a:folHlink>
    </a:clrScheme>
    <a:fontScheme name="TxDOT Template fonts">
      <a:majorFont>
        <a:latin typeface="Verdana Bold"/>
        <a:ea typeface=""/>
        <a:cs typeface=""/>
      </a:majorFont>
      <a:minorFont>
        <a:latin typeface="Verdana"/>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D6A5EE22-6D52-45A0-8DF9-870822FD90ED}" vid="{DDD1A6F9-EBD1-4E6C-83F6-9504CAA05EDE}"/>
    </a:ext>
  </a:extLst>
</a:theme>
</file>

<file path=ppt/theme/theme3.xml><?xml version="1.0" encoding="utf-8"?>
<a:theme xmlns:a="http://schemas.openxmlformats.org/drawingml/2006/main" name="1_Office Theme">
  <a:themeElements>
    <a:clrScheme name="TxDOT Template Color Scheme">
      <a:dk1>
        <a:srgbClr val="000000"/>
      </a:dk1>
      <a:lt1>
        <a:srgbClr val="FFFFFF"/>
      </a:lt1>
      <a:dk2>
        <a:srgbClr val="000000"/>
      </a:dk2>
      <a:lt2>
        <a:srgbClr val="EBEBEB"/>
      </a:lt2>
      <a:accent1>
        <a:srgbClr val="0056A9"/>
      </a:accent1>
      <a:accent2>
        <a:srgbClr val="D90D0D"/>
      </a:accent2>
      <a:accent3>
        <a:srgbClr val="196533"/>
      </a:accent3>
      <a:accent4>
        <a:srgbClr val="5F0F40"/>
      </a:accent4>
      <a:accent5>
        <a:srgbClr val="002E69"/>
      </a:accent5>
      <a:accent6>
        <a:srgbClr val="333F48"/>
      </a:accent6>
      <a:hlink>
        <a:srgbClr val="0056A9"/>
      </a:hlink>
      <a:folHlink>
        <a:srgbClr val="5F0F40"/>
      </a:folHlink>
    </a:clrScheme>
    <a:fontScheme name="TxDOT Template fonts">
      <a:majorFont>
        <a:latin typeface="Verdana Bold"/>
        <a:ea typeface=""/>
        <a:cs typeface=""/>
      </a:majorFont>
      <a:minorFont>
        <a:latin typeface="Verdana"/>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D6A5EE22-6D52-45A0-8DF9-870822FD90ED}" vid="{DDD1A6F9-EBD1-4E6C-83F6-9504CAA05EDE}"/>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txdot-presentation-template</Template>
  <TotalTime>3757</TotalTime>
  <Words>3476</Words>
  <Application>Microsoft Office PowerPoint</Application>
  <PresentationFormat>Custom</PresentationFormat>
  <Paragraphs>451</Paragraphs>
  <Slides>38</Slides>
  <Notes>35</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38</vt:i4>
      </vt:variant>
    </vt:vector>
  </HeadingPairs>
  <TitlesOfParts>
    <vt:vector size="51" baseType="lpstr">
      <vt:lpstr>Wingdings</vt:lpstr>
      <vt:lpstr>Franklin Gothic Demi</vt:lpstr>
      <vt:lpstr>Verdana Bold</vt:lpstr>
      <vt:lpstr>Aptos</vt:lpstr>
      <vt:lpstr>Franklin Gothic Book</vt:lpstr>
      <vt:lpstr>Verdana</vt:lpstr>
      <vt:lpstr>Barlow Condensed Medium</vt:lpstr>
      <vt:lpstr>Calibri</vt:lpstr>
      <vt:lpstr>Arial</vt:lpstr>
      <vt:lpstr>Times New Roman</vt:lpstr>
      <vt:lpstr>Office Theme</vt:lpstr>
      <vt:lpstr>2_Office Theme</vt:lpstr>
      <vt:lpstr>1_Office Theme</vt:lpstr>
      <vt:lpstr>Pre-Request for Proposal (RFP) Meeting  CEI Services for SL 1853 Madisonville Relief Route  Bryan District </vt:lpstr>
      <vt:lpstr>Housekeeping</vt:lpstr>
      <vt:lpstr>Meeting Agenda</vt:lpstr>
      <vt:lpstr>Drive like a Texan English</vt:lpstr>
      <vt:lpstr>Introductions</vt:lpstr>
      <vt:lpstr>PEPS Information and Contacts</vt:lpstr>
      <vt:lpstr>Ground Rules</vt:lpstr>
      <vt:lpstr>Procurement Overview: Bryan District SL 1853 CEI</vt:lpstr>
      <vt:lpstr>Procurement Process: Overview</vt:lpstr>
      <vt:lpstr>Procurement Process: RFP and Submittal</vt:lpstr>
      <vt:lpstr>Procurement Process: Advertisement</vt:lpstr>
      <vt:lpstr>Procurement Process: Screening and Evaluation</vt:lpstr>
      <vt:lpstr>Procurement Process: Interview, Negotiate and Execute</vt:lpstr>
      <vt:lpstr>Procurement Process: RFP Requirements</vt:lpstr>
      <vt:lpstr>RFP Work Categories – Part 1(Tentative*)</vt:lpstr>
      <vt:lpstr>RFP Work Categories – Part 2 (Tentative*)</vt:lpstr>
      <vt:lpstr>Proposal Evaluation Criteria</vt:lpstr>
      <vt:lpstr>Procurement Process: Proposal</vt:lpstr>
      <vt:lpstr>Procurement Process: Interview</vt:lpstr>
      <vt:lpstr>Preclusions: Precluded Firms*</vt:lpstr>
      <vt:lpstr>Core Team Restrictions</vt:lpstr>
      <vt:lpstr>Preclusion Appeals Process</vt:lpstr>
      <vt:lpstr> Project Overview Bryan District – SL 1853 Madisonville Relief Route   Joe Seago, P.E.    Transportation Engineer – District Construction Bryan District    </vt:lpstr>
      <vt:lpstr>Project Overview: SL 1853 Madisonville Relief Route</vt:lpstr>
      <vt:lpstr>Construction Phasing</vt:lpstr>
      <vt:lpstr>Status: Design &amp; ROW</vt:lpstr>
      <vt:lpstr>Status: Utilities</vt:lpstr>
      <vt:lpstr>SL 1853 Proposed Typical Sections</vt:lpstr>
      <vt:lpstr>Proposed IH 45 Mainlane Typical Section</vt:lpstr>
      <vt:lpstr>Proposed IH 45 Overpass Typical Section</vt:lpstr>
      <vt:lpstr>SL 1853 Intersection at SH 21 West</vt:lpstr>
      <vt:lpstr>SL 1853 Overpass at SH 90</vt:lpstr>
      <vt:lpstr>SL 1853 Overpass at SH 75</vt:lpstr>
      <vt:lpstr>IH 45 Overpass at SL 1853</vt:lpstr>
      <vt:lpstr>SL 1853 Intersection at SH 21 East</vt:lpstr>
      <vt:lpstr>SL 1853 Madisonville Relief Route Project</vt:lpstr>
      <vt:lpstr>Procurement Timeline (Tentative*)</vt:lpstr>
      <vt:lpstr>Wrap Up and Next Steps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Pre-RFP Meeting – Construction Engineering and Inspection Services, SL 1853 – Bryan District</dc:title>
  <dc:subject>Pre-RFP meeting presentation</dc:subject>
  <dc:creator>TxDOT</dc:creator>
  <cp:keywords>pre-rfp; presentation; bryan; sl1853; cei</cp:keywords>
  <cp:lastModifiedBy>Idelice Haack</cp:lastModifiedBy>
  <cp:revision>175</cp:revision>
  <dcterms:created xsi:type="dcterms:W3CDTF">2024-09-10T22:25:55Z</dcterms:created>
  <dcterms:modified xsi:type="dcterms:W3CDTF">2026-09-04T20:20:47Z</dcterms:modified>
</cp:coreProperties>
</file>