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84" r:id="rId4"/>
  </p:sldMasterIdLst>
  <p:notesMasterIdLst>
    <p:notesMasterId r:id="rId27"/>
  </p:notesMasterIdLst>
  <p:handoutMasterIdLst>
    <p:handoutMasterId r:id="rId28"/>
  </p:handoutMasterIdLst>
  <p:sldIdLst>
    <p:sldId id="269" r:id="rId5"/>
    <p:sldId id="287" r:id="rId6"/>
    <p:sldId id="266" r:id="rId7"/>
    <p:sldId id="282" r:id="rId8"/>
    <p:sldId id="288" r:id="rId9"/>
    <p:sldId id="273" r:id="rId10"/>
    <p:sldId id="290" r:id="rId11"/>
    <p:sldId id="293" r:id="rId12"/>
    <p:sldId id="294" r:id="rId13"/>
    <p:sldId id="295" r:id="rId14"/>
    <p:sldId id="478" r:id="rId15"/>
    <p:sldId id="486" r:id="rId16"/>
    <p:sldId id="483" r:id="rId17"/>
    <p:sldId id="487" r:id="rId18"/>
    <p:sldId id="488" r:id="rId19"/>
    <p:sldId id="470" r:id="rId20"/>
    <p:sldId id="471" r:id="rId21"/>
    <p:sldId id="472" r:id="rId22"/>
    <p:sldId id="477" r:id="rId23"/>
    <p:sldId id="473" r:id="rId24"/>
    <p:sldId id="474" r:id="rId25"/>
    <p:sldId id="475" r:id="rId26"/>
  </p:sldIdLst>
  <p:sldSz cx="9144000" cy="5148263"/>
  <p:notesSz cx="9144000" cy="6858000"/>
  <p:embeddedFontLst>
    <p:embeddedFont>
      <p:font typeface="Franklin Gothic Book" panose="020B0503020102020204" pitchFamily="34" charset="0"/>
      <p:regular r:id="rId29"/>
      <p:italic r:id="rId30"/>
    </p:embeddedFont>
    <p:embeddedFont>
      <p:font typeface="Verdana" panose="020B0604030504040204" pitchFamily="34" charset="0"/>
      <p:regular r:id="rId31"/>
      <p:bold r:id="rId32"/>
      <p:italic r:id="rId33"/>
      <p:boldItalic r:id="rId34"/>
    </p:embeddedFont>
    <p:embeddedFont>
      <p:font typeface="Verdana Bold" panose="020B0804030504040204" pitchFamily="34" charset="0"/>
      <p:bold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4B96"/>
    <a:srgbClr val="003882"/>
    <a:srgbClr val="00264C"/>
    <a:srgbClr val="001732"/>
    <a:srgbClr val="000F22"/>
    <a:srgbClr val="0058B0"/>
    <a:srgbClr val="002E69"/>
    <a:srgbClr val="0056A9"/>
    <a:srgbClr val="D9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D2E2E-8E8B-4A38-89E7-CEA71EE8E91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6D3189F-2611-4521-8403-33FB171519A8}">
      <dgm:prSet phldrT="[Text]" custT="1"/>
      <dgm:spPr/>
      <dgm:t>
        <a:bodyPr/>
        <a:lstStyle/>
        <a:p>
          <a:r>
            <a:rPr lang="en-US" sz="2000" b="1" dirty="0"/>
            <a:t>Project Manager (PM) Requirements:</a:t>
          </a:r>
          <a:endParaRPr lang="en-US" sz="2000" dirty="0"/>
        </a:p>
      </dgm:t>
    </dgm:pt>
    <dgm:pt modelId="{0AA0D337-9A90-4616-B1B4-FD1E5D58FC5B}" type="parTrans" cxnId="{4BF3D531-A38F-43C9-B4B0-4FBE2762BC3E}">
      <dgm:prSet/>
      <dgm:spPr/>
      <dgm:t>
        <a:bodyPr/>
        <a:lstStyle/>
        <a:p>
          <a:endParaRPr lang="en-US" sz="2800"/>
        </a:p>
      </dgm:t>
    </dgm:pt>
    <dgm:pt modelId="{80B48604-FCBA-48A8-B1B7-EC1E4F557953}" type="sibTrans" cxnId="{4BF3D531-A38F-43C9-B4B0-4FBE2762BC3E}">
      <dgm:prSet/>
      <dgm:spPr/>
      <dgm:t>
        <a:bodyPr/>
        <a:lstStyle/>
        <a:p>
          <a:endParaRPr lang="en-US" sz="2800"/>
        </a:p>
      </dgm:t>
    </dgm:pt>
    <dgm:pt modelId="{8CD7C56E-20CF-4AD2-B564-EE7B44DFE3A5}">
      <dgm:prSet phldrT="[Text]" custT="1"/>
      <dgm:spPr/>
      <dgm:t>
        <a:bodyPr/>
        <a:lstStyle/>
        <a:p>
          <a:pPr marL="0" indent="0">
            <a:buNone/>
          </a:pPr>
          <a:r>
            <a:rPr lang="en-US" sz="1800" dirty="0"/>
            <a:t>The prime provider’s PM </a:t>
          </a:r>
          <a:r>
            <a:rPr lang="en-US" sz="1800" b="1" u="sng" dirty="0">
              <a:solidFill>
                <a:schemeClr val="tx1"/>
              </a:solidFill>
            </a:rPr>
            <a:t>is</a:t>
          </a:r>
          <a:r>
            <a:rPr lang="en-US" sz="1800" b="1" dirty="0">
              <a:solidFill>
                <a:srgbClr val="FF0000"/>
              </a:solidFill>
            </a:rPr>
            <a:t> </a:t>
          </a:r>
          <a:r>
            <a:rPr lang="en-US" sz="1800" b="1" u="sng" dirty="0">
              <a:solidFill>
                <a:schemeClr val="tx1"/>
              </a:solidFill>
            </a:rPr>
            <a:t>required</a:t>
          </a:r>
          <a:r>
            <a:rPr lang="en-US" sz="1800" b="1" dirty="0">
              <a:solidFill>
                <a:srgbClr val="FF0000"/>
              </a:solidFill>
            </a:rPr>
            <a:t> </a:t>
          </a:r>
          <a:r>
            <a:rPr lang="en-US" sz="1800" dirty="0"/>
            <a:t>to be a registered Professional Engineer in Texas. </a:t>
          </a:r>
        </a:p>
      </dgm:t>
      <dgm:extLst>
        <a:ext uri="{E40237B7-FDA0-4F09-8148-C483321AD2D9}">
          <dgm14:cNvPr xmlns:dgm14="http://schemas.microsoft.com/office/drawing/2010/diagram" id="0" name="" descr="The prime provider's PM is required to be a registered professional engineer in Texas."/>
        </a:ext>
      </dgm:extLst>
    </dgm:pt>
    <dgm:pt modelId="{4BC5CF96-3FD7-4512-AC80-C33EACD52CFF}" type="parTrans" cxnId="{D2B552E3-D60E-4092-935F-FD0A6FA8B250}">
      <dgm:prSet/>
      <dgm:spPr/>
      <dgm:t>
        <a:bodyPr/>
        <a:lstStyle/>
        <a:p>
          <a:endParaRPr lang="en-US" sz="2800"/>
        </a:p>
      </dgm:t>
    </dgm:pt>
    <dgm:pt modelId="{9BCF0C80-0ED3-4CB4-A959-1046D0A93F35}" type="sibTrans" cxnId="{D2B552E3-D60E-4092-935F-FD0A6FA8B250}">
      <dgm:prSet/>
      <dgm:spPr/>
      <dgm:t>
        <a:bodyPr/>
        <a:lstStyle/>
        <a:p>
          <a:endParaRPr lang="en-US" sz="2800"/>
        </a:p>
      </dgm:t>
    </dgm:pt>
    <dgm:pt modelId="{40A4CFDC-D656-4309-953A-C09D09EF4744}" type="pres">
      <dgm:prSet presAssocID="{5A8D2E2E-8E8B-4A38-89E7-CEA71EE8E913}" presName="linear" presStyleCnt="0">
        <dgm:presLayoutVars>
          <dgm:dir/>
          <dgm:animLvl val="lvl"/>
          <dgm:resizeHandles val="exact"/>
        </dgm:presLayoutVars>
      </dgm:prSet>
      <dgm:spPr/>
    </dgm:pt>
    <dgm:pt modelId="{3F6E4BCD-FC68-48CB-8D9C-E930B14E1B2A}" type="pres">
      <dgm:prSet presAssocID="{16D3189F-2611-4521-8403-33FB171519A8}" presName="parentLin" presStyleCnt="0"/>
      <dgm:spPr/>
    </dgm:pt>
    <dgm:pt modelId="{7E98A5C1-635C-409D-A102-5868AC03685C}" type="pres">
      <dgm:prSet presAssocID="{16D3189F-2611-4521-8403-33FB171519A8}" presName="parentLeftMargin" presStyleLbl="node1" presStyleIdx="0" presStyleCnt="1"/>
      <dgm:spPr/>
    </dgm:pt>
    <dgm:pt modelId="{8C6DB392-E1D0-4610-B596-0E6FD8310C46}" type="pres">
      <dgm:prSet presAssocID="{16D3189F-2611-4521-8403-33FB171519A8}" presName="parentText" presStyleLbl="node1" presStyleIdx="0" presStyleCnt="1" custScaleX="129188" custScaleY="50921" custLinFactNeighborX="-4316" custLinFactNeighborY="5860">
        <dgm:presLayoutVars>
          <dgm:chMax val="0"/>
          <dgm:bulletEnabled val="1"/>
        </dgm:presLayoutVars>
      </dgm:prSet>
      <dgm:spPr/>
    </dgm:pt>
    <dgm:pt modelId="{42777221-CA69-4E21-BA9A-7823F5AC8704}" type="pres">
      <dgm:prSet presAssocID="{16D3189F-2611-4521-8403-33FB171519A8}" presName="negativeSpace" presStyleCnt="0"/>
      <dgm:spPr/>
    </dgm:pt>
    <dgm:pt modelId="{5DDF1178-8033-407A-A60A-389A38733B52}" type="pres">
      <dgm:prSet presAssocID="{16D3189F-2611-4521-8403-33FB171519A8}" presName="childText" presStyleLbl="conFgAcc1" presStyleIdx="0" presStyleCnt="1" custScaleY="79123" custLinFactNeighborY="42962">
        <dgm:presLayoutVars>
          <dgm:bulletEnabled val="1"/>
        </dgm:presLayoutVars>
      </dgm:prSet>
      <dgm:spPr/>
    </dgm:pt>
  </dgm:ptLst>
  <dgm:cxnLst>
    <dgm:cxn modelId="{9E0E1E01-15A9-4B11-B471-1CBED98B37EC}" type="presOf" srcId="{8CD7C56E-20CF-4AD2-B564-EE7B44DFE3A5}" destId="{5DDF1178-8033-407A-A60A-389A38733B52}" srcOrd="0" destOrd="0" presId="urn:microsoft.com/office/officeart/2005/8/layout/list1"/>
    <dgm:cxn modelId="{C09F522A-F712-4339-AA37-719CA187C5D9}" type="presOf" srcId="{5A8D2E2E-8E8B-4A38-89E7-CEA71EE8E913}" destId="{40A4CFDC-D656-4309-953A-C09D09EF4744}" srcOrd="0" destOrd="0" presId="urn:microsoft.com/office/officeart/2005/8/layout/list1"/>
    <dgm:cxn modelId="{80472E31-D887-4486-8BC5-A7A67BE6D7B0}" type="presOf" srcId="{16D3189F-2611-4521-8403-33FB171519A8}" destId="{7E98A5C1-635C-409D-A102-5868AC03685C}" srcOrd="0" destOrd="0" presId="urn:microsoft.com/office/officeart/2005/8/layout/list1"/>
    <dgm:cxn modelId="{4BF3D531-A38F-43C9-B4B0-4FBE2762BC3E}" srcId="{5A8D2E2E-8E8B-4A38-89E7-CEA71EE8E913}" destId="{16D3189F-2611-4521-8403-33FB171519A8}" srcOrd="0" destOrd="0" parTransId="{0AA0D337-9A90-4616-B1B4-FD1E5D58FC5B}" sibTransId="{80B48604-FCBA-48A8-B1B7-EC1E4F557953}"/>
    <dgm:cxn modelId="{18A995BE-D635-4159-8BE1-6C997A00D8E9}" type="presOf" srcId="{16D3189F-2611-4521-8403-33FB171519A8}" destId="{8C6DB392-E1D0-4610-B596-0E6FD8310C46}" srcOrd="1" destOrd="0" presId="urn:microsoft.com/office/officeart/2005/8/layout/list1"/>
    <dgm:cxn modelId="{D2B552E3-D60E-4092-935F-FD0A6FA8B250}" srcId="{16D3189F-2611-4521-8403-33FB171519A8}" destId="{8CD7C56E-20CF-4AD2-B564-EE7B44DFE3A5}" srcOrd="0" destOrd="0" parTransId="{4BC5CF96-3FD7-4512-AC80-C33EACD52CFF}" sibTransId="{9BCF0C80-0ED3-4CB4-A959-1046D0A93F35}"/>
    <dgm:cxn modelId="{D176CA31-12DA-4637-A8F6-209AF9F5D55B}" type="presParOf" srcId="{40A4CFDC-D656-4309-953A-C09D09EF4744}" destId="{3F6E4BCD-FC68-48CB-8D9C-E930B14E1B2A}" srcOrd="0" destOrd="0" presId="urn:microsoft.com/office/officeart/2005/8/layout/list1"/>
    <dgm:cxn modelId="{FC40CE79-6464-48CE-AA3E-305C6BBE85B9}" type="presParOf" srcId="{3F6E4BCD-FC68-48CB-8D9C-E930B14E1B2A}" destId="{7E98A5C1-635C-409D-A102-5868AC03685C}" srcOrd="0" destOrd="0" presId="urn:microsoft.com/office/officeart/2005/8/layout/list1"/>
    <dgm:cxn modelId="{EF35C6C5-4CEC-4540-A621-21F8442D3231}" type="presParOf" srcId="{3F6E4BCD-FC68-48CB-8D9C-E930B14E1B2A}" destId="{8C6DB392-E1D0-4610-B596-0E6FD8310C46}" srcOrd="1" destOrd="0" presId="urn:microsoft.com/office/officeart/2005/8/layout/list1"/>
    <dgm:cxn modelId="{B377B24D-8661-448C-A125-CCEBDD059E96}" type="presParOf" srcId="{40A4CFDC-D656-4309-953A-C09D09EF4744}" destId="{42777221-CA69-4E21-BA9A-7823F5AC8704}" srcOrd="1" destOrd="0" presId="urn:microsoft.com/office/officeart/2005/8/layout/list1"/>
    <dgm:cxn modelId="{1A04E195-5554-4E18-8DF6-19557A37B8BA}" type="presParOf" srcId="{40A4CFDC-D656-4309-953A-C09D09EF4744}" destId="{5DDF1178-8033-407A-A60A-389A38733B52}"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4A8BD1-5A60-4FEE-B164-FFC6D6612EAC}" type="doc">
      <dgm:prSet loTypeId="urn:microsoft.com/office/officeart/2005/8/layout/lProcess2" loCatId="list" qsTypeId="urn:microsoft.com/office/officeart/2005/8/quickstyle/simple4#1" qsCatId="simple" csTypeId="urn:microsoft.com/office/officeart/2005/8/colors/accent0_1#1" csCatId="mainScheme" phldr="1"/>
      <dgm:spPr/>
      <dgm:t>
        <a:bodyPr/>
        <a:lstStyle/>
        <a:p>
          <a:endParaRPr lang="en-US"/>
        </a:p>
      </dgm:t>
    </dgm:pt>
    <dgm:pt modelId="{244B7276-9A60-47FC-A9FD-6C76541BF06D}">
      <dgm:prSet/>
      <dgm:spPr/>
      <dgm:t>
        <a:bodyPr/>
        <a:lstStyle/>
        <a:p>
          <a:r>
            <a:rPr lang="en-US" dirty="0"/>
            <a:t>Requirement (has not changed)</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F6E07935-EDE9-4CD6-AD86-3FF04FD78358}" type="parTrans" cxnId="{BD380718-C999-4246-B688-5FF83848DE72}">
      <dgm:prSet/>
      <dgm:spPr/>
      <dgm:t>
        <a:bodyPr/>
        <a:lstStyle/>
        <a:p>
          <a:endParaRPr lang="en-US"/>
        </a:p>
      </dgm:t>
    </dgm:pt>
    <dgm:pt modelId="{23901184-EC2F-4573-9851-0C28FC6D60F2}" type="sibTrans" cxnId="{BD380718-C999-4246-B688-5FF83848DE72}">
      <dgm:prSet phldrT="1" phldr="0"/>
      <dgm:spPr/>
      <dgm:t>
        <a:bodyPr/>
        <a:lstStyle/>
        <a:p>
          <a:endParaRPr lang="en-US"/>
        </a:p>
      </dgm:t>
    </dgm:pt>
    <dgm:pt modelId="{C37C69B7-1226-48EE-87D2-76183259D4B9}">
      <dgm:prSet/>
      <dgm:spPr/>
      <dgm:t>
        <a:bodyPr/>
        <a:lstStyle/>
        <a:p>
          <a:pPr>
            <a:buFont typeface="Arial" panose="020B0604020202020204" pitchFamily="34" charset="0"/>
            <a:buChar char="•"/>
          </a:pPr>
          <a:r>
            <a:rPr lang="en-US" dirty="0"/>
            <a:t>Notification of 7 days (with date) to only two Veteran Heroes United in Business (</a:t>
          </a:r>
          <a:r>
            <a:rPr lang="en-US" dirty="0" err="1"/>
            <a:t>VetHUBs</a:t>
          </a:r>
          <a:r>
            <a:rPr lang="en-US" dirty="0"/>
            <a:t>)</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639F0ED8-5D02-486E-987E-CADFA80A4C88}" type="parTrans" cxnId="{C9E865C1-FDAA-430C-A154-EA7D82866298}">
      <dgm:prSet/>
      <dgm:spPr/>
      <dgm:t>
        <a:bodyPr/>
        <a:lstStyle/>
        <a:p>
          <a:endParaRPr lang="en-US"/>
        </a:p>
      </dgm:t>
    </dgm:pt>
    <dgm:pt modelId="{7679F00E-3499-41E1-85B1-A1AE5D5ECBA6}" type="sibTrans" cxnId="{C9E865C1-FDAA-430C-A154-EA7D82866298}">
      <dgm:prSet/>
      <dgm:spPr/>
      <dgm:t>
        <a:bodyPr/>
        <a:lstStyle/>
        <a:p>
          <a:endParaRPr lang="en-US"/>
        </a:p>
      </dgm:t>
    </dgm:pt>
    <dgm:pt modelId="{D30E3EEB-9981-4A7A-A672-40D8DDAFAA73}">
      <dgm:prSet/>
      <dgm:spPr/>
      <dgm:t>
        <a:bodyPr/>
        <a:lstStyle/>
        <a:p>
          <a:pPr>
            <a:buFont typeface="Arial" panose="020B0604020202020204" pitchFamily="34" charset="0"/>
            <a:buChar char="•"/>
          </a:pPr>
          <a:r>
            <a:rPr lang="en-US" dirty="0"/>
            <a:t>If the respondent replied and you didn’t choose them, highlight why</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D20152EC-A750-4460-B290-56BF2BD4AC4C}" type="parTrans" cxnId="{9C7A8ED7-869B-43D0-9F41-8CEDE67A9FFF}">
      <dgm:prSet/>
      <dgm:spPr/>
      <dgm:t>
        <a:bodyPr/>
        <a:lstStyle/>
        <a:p>
          <a:endParaRPr lang="en-US"/>
        </a:p>
      </dgm:t>
    </dgm:pt>
    <dgm:pt modelId="{8A3BEB9E-E648-4961-B4B6-15FB85A260FC}" type="sibTrans" cxnId="{9C7A8ED7-869B-43D0-9F41-8CEDE67A9FFF}">
      <dgm:prSet/>
      <dgm:spPr/>
      <dgm:t>
        <a:bodyPr/>
        <a:lstStyle/>
        <a:p>
          <a:endParaRPr lang="en-US"/>
        </a:p>
      </dgm:t>
    </dgm:pt>
    <dgm:pt modelId="{A58891BE-A916-484B-AD41-1D2B11974492}">
      <dgm:prSet/>
      <dgm:spPr/>
      <dgm:t>
        <a:bodyPr/>
        <a:lstStyle/>
        <a:p>
          <a:pPr>
            <a:buFont typeface="Arial" panose="020B0604020202020204" pitchFamily="34" charset="0"/>
            <a:buChar char="•"/>
          </a:pPr>
          <a:r>
            <a:rPr lang="en-US" dirty="0"/>
            <a:t>Document if the </a:t>
          </a:r>
          <a:r>
            <a:rPr lang="en-US" dirty="0" err="1"/>
            <a:t>VetHUB</a:t>
          </a:r>
          <a:r>
            <a:rPr lang="en-US" dirty="0"/>
            <a:t> didn’t respond</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B6AEB307-DE3B-484D-8DD0-47F154D9E183}" type="parTrans" cxnId="{26267656-769A-497D-B838-47E41A4C667D}">
      <dgm:prSet/>
      <dgm:spPr/>
      <dgm:t>
        <a:bodyPr/>
        <a:lstStyle/>
        <a:p>
          <a:endParaRPr lang="en-US"/>
        </a:p>
      </dgm:t>
    </dgm:pt>
    <dgm:pt modelId="{B114CE91-7690-417D-8AE5-536E31D8272E}" type="sibTrans" cxnId="{26267656-769A-497D-B838-47E41A4C667D}">
      <dgm:prSet/>
      <dgm:spPr/>
      <dgm:t>
        <a:bodyPr/>
        <a:lstStyle/>
        <a:p>
          <a:endParaRPr lang="en-US"/>
        </a:p>
      </dgm:t>
    </dgm:pt>
    <dgm:pt modelId="{7F6FC32C-6FA4-4793-8917-3E83027B7C9F}">
      <dgm:prSet/>
      <dgm:spPr/>
      <dgm:t>
        <a:bodyPr/>
        <a:lstStyle/>
        <a:p>
          <a:r>
            <a:rPr lang="en-US" dirty="0"/>
            <a:t>Not Required</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5713ABB-7BB4-494B-868F-3D3C4472A9D2}" type="parTrans" cxnId="{D2E9F375-0622-44DE-81DD-15B0687D4832}">
      <dgm:prSet/>
      <dgm:spPr/>
      <dgm:t>
        <a:bodyPr/>
        <a:lstStyle/>
        <a:p>
          <a:endParaRPr lang="en-US"/>
        </a:p>
      </dgm:t>
    </dgm:pt>
    <dgm:pt modelId="{709803B1-A8A4-4CB3-AA76-09E2D0BC11E2}" type="sibTrans" cxnId="{D2E9F375-0622-44DE-81DD-15B0687D4832}">
      <dgm:prSet phldrT="2" phldr="0"/>
      <dgm:spPr/>
      <dgm:t>
        <a:bodyPr/>
        <a:lstStyle/>
        <a:p>
          <a:endParaRPr lang="en-US"/>
        </a:p>
      </dgm:t>
    </dgm:pt>
    <dgm:pt modelId="{365174BB-6E5E-4919-9652-9BC5A08AD1B7}">
      <dgm:prSet/>
      <dgm:spPr/>
      <dgm:t>
        <a:bodyPr/>
        <a:lstStyle/>
        <a:p>
          <a:pPr>
            <a:lnSpc>
              <a:spcPct val="100000"/>
            </a:lnSpc>
          </a:pPr>
          <a:r>
            <a:rPr lang="en-US" dirty="0" err="1"/>
            <a:t>VetHUB</a:t>
          </a:r>
          <a:r>
            <a:rPr lang="en-US" dirty="0"/>
            <a:t>(HUB) Subcontracting Plan Compliance Checklist (from TxDOT)</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90E12166-DFAA-49C3-99F0-853697EBFFE9}" type="parTrans" cxnId="{1D690533-A638-4B42-A378-AC008F4135A8}">
      <dgm:prSet/>
      <dgm:spPr/>
      <dgm:t>
        <a:bodyPr/>
        <a:lstStyle/>
        <a:p>
          <a:endParaRPr lang="en-US"/>
        </a:p>
      </dgm:t>
    </dgm:pt>
    <dgm:pt modelId="{DF910F5A-C599-4FDD-8C51-BBCA37F803D1}" type="sibTrans" cxnId="{1D690533-A638-4B42-A378-AC008F4135A8}">
      <dgm:prSet/>
      <dgm:spPr/>
      <dgm:t>
        <a:bodyPr/>
        <a:lstStyle/>
        <a:p>
          <a:endParaRPr lang="en-US"/>
        </a:p>
      </dgm:t>
    </dgm:pt>
    <dgm:pt modelId="{6675F0FF-B5FF-45BA-BDD5-651912580801}">
      <dgm:prSet/>
      <dgm:spPr/>
      <dgm:t>
        <a:bodyPr/>
        <a:lstStyle/>
        <a:p>
          <a:pPr>
            <a:lnSpc>
              <a:spcPct val="100000"/>
            </a:lnSpc>
          </a:pPr>
          <a:r>
            <a:rPr lang="en-US" dirty="0"/>
            <a:t>Extra unrelated correspondence</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02D81953-9BF9-48CE-B0E6-8EFF7B39E269}" type="parTrans" cxnId="{8687E828-C774-423A-85A8-7987574B10B1}">
      <dgm:prSet/>
      <dgm:spPr/>
      <dgm:t>
        <a:bodyPr/>
        <a:lstStyle/>
        <a:p>
          <a:endParaRPr lang="en-US"/>
        </a:p>
      </dgm:t>
    </dgm:pt>
    <dgm:pt modelId="{EE8B90ED-D0F1-4868-8CF0-43F7558AEAF9}" type="sibTrans" cxnId="{8687E828-C774-423A-85A8-7987574B10B1}">
      <dgm:prSet/>
      <dgm:spPr/>
      <dgm:t>
        <a:bodyPr/>
        <a:lstStyle/>
        <a:p>
          <a:endParaRPr lang="en-US"/>
        </a:p>
      </dgm:t>
    </dgm:pt>
    <dgm:pt modelId="{1C1CCD65-B5B7-45F3-8749-DE59E08ECA45}">
      <dgm:prSet/>
      <dgm:spPr/>
      <dgm:t>
        <a:bodyPr/>
        <a:lstStyle/>
        <a:p>
          <a:pPr>
            <a:lnSpc>
              <a:spcPct val="100000"/>
            </a:lnSpc>
          </a:pPr>
          <a:r>
            <a:rPr lang="en-US" dirty="0"/>
            <a:t>Extra respondents beyond the required two</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FBF50348-CF32-41E2-9601-18E4BF034281}" type="parTrans" cxnId="{588E32B9-8775-4D1F-A18F-E3855FF14D58}">
      <dgm:prSet/>
      <dgm:spPr/>
      <dgm:t>
        <a:bodyPr/>
        <a:lstStyle/>
        <a:p>
          <a:endParaRPr lang="en-US"/>
        </a:p>
      </dgm:t>
    </dgm:pt>
    <dgm:pt modelId="{F4B53036-9D8B-4313-8C4D-7771AA9F9914}" type="sibTrans" cxnId="{588E32B9-8775-4D1F-A18F-E3855FF14D58}">
      <dgm:prSet/>
      <dgm:spPr/>
      <dgm:t>
        <a:bodyPr/>
        <a:lstStyle/>
        <a:p>
          <a:endParaRPr lang="en-US"/>
        </a:p>
      </dgm:t>
    </dgm:pt>
    <dgm:pt modelId="{25BB311B-D6AC-4DD8-8841-D5EDB67B1DE9}" type="pres">
      <dgm:prSet presAssocID="{4B4A8BD1-5A60-4FEE-B164-FFC6D6612EAC}" presName="theList" presStyleCnt="0">
        <dgm:presLayoutVars>
          <dgm:dir/>
          <dgm:animLvl val="lvl"/>
          <dgm:resizeHandles val="exact"/>
        </dgm:presLayoutVars>
      </dgm:prSet>
      <dgm:spPr/>
    </dgm:pt>
    <dgm:pt modelId="{C8C79D80-4E92-4827-97E6-8D7636568AC1}" type="pres">
      <dgm:prSet presAssocID="{244B7276-9A60-47FC-A9FD-6C76541BF06D}" presName="compNode" presStyleCnt="0"/>
      <dgm:spPr/>
    </dgm:pt>
    <dgm:pt modelId="{EEE897BC-CC44-4A1C-B399-15A5AB7841E7}" type="pres">
      <dgm:prSet presAssocID="{244B7276-9A60-47FC-A9FD-6C76541BF06D}" presName="aNode" presStyleLbl="bgShp" presStyleIdx="0" presStyleCnt="2"/>
      <dgm:spPr/>
    </dgm:pt>
    <dgm:pt modelId="{06E64D38-0C73-44D7-9FC4-A1398F116AB9}" type="pres">
      <dgm:prSet presAssocID="{244B7276-9A60-47FC-A9FD-6C76541BF06D}" presName="textNode" presStyleLbl="bgShp" presStyleIdx="0" presStyleCnt="2"/>
      <dgm:spPr/>
    </dgm:pt>
    <dgm:pt modelId="{5090482C-0708-47B1-A390-08C85E2BDDEB}" type="pres">
      <dgm:prSet presAssocID="{244B7276-9A60-47FC-A9FD-6C76541BF06D}" presName="compChildNode" presStyleCnt="0"/>
      <dgm:spPr/>
    </dgm:pt>
    <dgm:pt modelId="{819622F3-2D45-4BE4-B43B-E20A209CA494}" type="pres">
      <dgm:prSet presAssocID="{244B7276-9A60-47FC-A9FD-6C76541BF06D}" presName="theInnerList" presStyleCnt="0"/>
      <dgm:spPr/>
    </dgm:pt>
    <dgm:pt modelId="{6530EEF1-BB02-40D7-B163-1C6219903CAF}" type="pres">
      <dgm:prSet presAssocID="{C37C69B7-1226-48EE-87D2-76183259D4B9}" presName="childNode" presStyleLbl="node1" presStyleIdx="0" presStyleCnt="6">
        <dgm:presLayoutVars>
          <dgm:bulletEnabled val="1"/>
        </dgm:presLayoutVars>
      </dgm:prSet>
      <dgm:spPr/>
    </dgm:pt>
    <dgm:pt modelId="{4282BE1C-3793-426D-8329-9ADEA3CD321D}" type="pres">
      <dgm:prSet presAssocID="{C37C69B7-1226-48EE-87D2-76183259D4B9}" presName="aSpace2" presStyleCnt="0"/>
      <dgm:spPr/>
    </dgm:pt>
    <dgm:pt modelId="{54A1C90B-6358-497A-B805-A6D87B724A0A}" type="pres">
      <dgm:prSet presAssocID="{D30E3EEB-9981-4A7A-A672-40D8DDAFAA73}" presName="childNode" presStyleLbl="node1" presStyleIdx="1" presStyleCnt="6">
        <dgm:presLayoutVars>
          <dgm:bulletEnabled val="1"/>
        </dgm:presLayoutVars>
      </dgm:prSet>
      <dgm:spPr/>
    </dgm:pt>
    <dgm:pt modelId="{FD9DC87F-4EC7-48F3-88AA-0B57D01779A0}" type="pres">
      <dgm:prSet presAssocID="{D30E3EEB-9981-4A7A-A672-40D8DDAFAA73}" presName="aSpace2" presStyleCnt="0"/>
      <dgm:spPr/>
    </dgm:pt>
    <dgm:pt modelId="{0E957848-23A6-43D4-9BC1-7A9401B19BB6}" type="pres">
      <dgm:prSet presAssocID="{A58891BE-A916-484B-AD41-1D2B11974492}" presName="childNode" presStyleLbl="node1" presStyleIdx="2" presStyleCnt="6">
        <dgm:presLayoutVars>
          <dgm:bulletEnabled val="1"/>
        </dgm:presLayoutVars>
      </dgm:prSet>
      <dgm:spPr/>
    </dgm:pt>
    <dgm:pt modelId="{67B95932-1A30-4B89-96EF-D22012DB4DD2}" type="pres">
      <dgm:prSet presAssocID="{244B7276-9A60-47FC-A9FD-6C76541BF06D}" presName="aSpace" presStyleCnt="0"/>
      <dgm:spPr/>
    </dgm:pt>
    <dgm:pt modelId="{B33B7B1A-6DAC-4BF7-A02F-05909B1C8969}" type="pres">
      <dgm:prSet presAssocID="{7F6FC32C-6FA4-4793-8917-3E83027B7C9F}" presName="compNode" presStyleCnt="0"/>
      <dgm:spPr/>
    </dgm:pt>
    <dgm:pt modelId="{7DCDF361-6B8C-46C3-B52E-CB8B5D8C9156}" type="pres">
      <dgm:prSet presAssocID="{7F6FC32C-6FA4-4793-8917-3E83027B7C9F}" presName="aNode" presStyleLbl="bgShp" presStyleIdx="1" presStyleCnt="2"/>
      <dgm:spPr/>
    </dgm:pt>
    <dgm:pt modelId="{6A14D3A6-BC17-4DC5-B279-DCE9F2AF4D53}" type="pres">
      <dgm:prSet presAssocID="{7F6FC32C-6FA4-4793-8917-3E83027B7C9F}" presName="textNode" presStyleLbl="bgShp" presStyleIdx="1" presStyleCnt="2"/>
      <dgm:spPr/>
    </dgm:pt>
    <dgm:pt modelId="{49F68658-9E8A-4FC2-A1B7-861BC64E21DC}" type="pres">
      <dgm:prSet presAssocID="{7F6FC32C-6FA4-4793-8917-3E83027B7C9F}" presName="compChildNode" presStyleCnt="0"/>
      <dgm:spPr/>
    </dgm:pt>
    <dgm:pt modelId="{B0BEDAFC-9406-49CC-A2AA-34855910CA38}" type="pres">
      <dgm:prSet presAssocID="{7F6FC32C-6FA4-4793-8917-3E83027B7C9F}" presName="theInnerList" presStyleCnt="0"/>
      <dgm:spPr/>
    </dgm:pt>
    <dgm:pt modelId="{3A93C42F-1F6A-468A-8C45-C3227E73AA9A}" type="pres">
      <dgm:prSet presAssocID="{365174BB-6E5E-4919-9652-9BC5A08AD1B7}" presName="childNode" presStyleLbl="node1" presStyleIdx="3" presStyleCnt="6">
        <dgm:presLayoutVars>
          <dgm:bulletEnabled val="1"/>
        </dgm:presLayoutVars>
      </dgm:prSet>
      <dgm:spPr/>
    </dgm:pt>
    <dgm:pt modelId="{C6C6421F-DAE6-4DB0-B21D-08C05780D729}" type="pres">
      <dgm:prSet presAssocID="{365174BB-6E5E-4919-9652-9BC5A08AD1B7}" presName="aSpace2" presStyleCnt="0"/>
      <dgm:spPr/>
    </dgm:pt>
    <dgm:pt modelId="{6CF15B75-2684-4567-8925-B8B95C432E7A}" type="pres">
      <dgm:prSet presAssocID="{6675F0FF-B5FF-45BA-BDD5-651912580801}" presName="childNode" presStyleLbl="node1" presStyleIdx="4" presStyleCnt="6">
        <dgm:presLayoutVars>
          <dgm:bulletEnabled val="1"/>
        </dgm:presLayoutVars>
      </dgm:prSet>
      <dgm:spPr/>
    </dgm:pt>
    <dgm:pt modelId="{365B1ED2-E6E7-46D8-B3A2-FAE0AD028341}" type="pres">
      <dgm:prSet presAssocID="{6675F0FF-B5FF-45BA-BDD5-651912580801}" presName="aSpace2" presStyleCnt="0"/>
      <dgm:spPr/>
    </dgm:pt>
    <dgm:pt modelId="{60A8ACCA-E0E6-4014-9055-2491D61443EA}" type="pres">
      <dgm:prSet presAssocID="{1C1CCD65-B5B7-45F3-8749-DE59E08ECA45}" presName="childNode" presStyleLbl="node1" presStyleIdx="5" presStyleCnt="6">
        <dgm:presLayoutVars>
          <dgm:bulletEnabled val="1"/>
        </dgm:presLayoutVars>
      </dgm:prSet>
      <dgm:spPr/>
    </dgm:pt>
  </dgm:ptLst>
  <dgm:cxnLst>
    <dgm:cxn modelId="{01F6F10D-167E-493D-B344-8DC78770AF98}" type="presOf" srcId="{C37C69B7-1226-48EE-87D2-76183259D4B9}" destId="{6530EEF1-BB02-40D7-B163-1C6219903CAF}" srcOrd="0" destOrd="0" presId="urn:microsoft.com/office/officeart/2005/8/layout/lProcess2"/>
    <dgm:cxn modelId="{57F17A16-F5A6-4BE2-91D1-0187AC403F99}" type="presOf" srcId="{6675F0FF-B5FF-45BA-BDD5-651912580801}" destId="{6CF15B75-2684-4567-8925-B8B95C432E7A}" srcOrd="0" destOrd="0" presId="urn:microsoft.com/office/officeart/2005/8/layout/lProcess2"/>
    <dgm:cxn modelId="{BD380718-C999-4246-B688-5FF83848DE72}" srcId="{4B4A8BD1-5A60-4FEE-B164-FFC6D6612EAC}" destId="{244B7276-9A60-47FC-A9FD-6C76541BF06D}" srcOrd="0" destOrd="0" parTransId="{F6E07935-EDE9-4CD6-AD86-3FF04FD78358}" sibTransId="{23901184-EC2F-4573-9851-0C28FC6D60F2}"/>
    <dgm:cxn modelId="{3BCB871A-E776-40F2-BD82-AD79896CF99A}" type="presOf" srcId="{4B4A8BD1-5A60-4FEE-B164-FFC6D6612EAC}" destId="{25BB311B-D6AC-4DD8-8841-D5EDB67B1DE9}" srcOrd="0" destOrd="0" presId="urn:microsoft.com/office/officeart/2005/8/layout/lProcess2"/>
    <dgm:cxn modelId="{8687E828-C774-423A-85A8-7987574B10B1}" srcId="{7F6FC32C-6FA4-4793-8917-3E83027B7C9F}" destId="{6675F0FF-B5FF-45BA-BDD5-651912580801}" srcOrd="1" destOrd="0" parTransId="{02D81953-9BF9-48CE-B0E6-8EFF7B39E269}" sibTransId="{EE8B90ED-D0F1-4868-8CF0-43F7558AEAF9}"/>
    <dgm:cxn modelId="{1D690533-A638-4B42-A378-AC008F4135A8}" srcId="{7F6FC32C-6FA4-4793-8917-3E83027B7C9F}" destId="{365174BB-6E5E-4919-9652-9BC5A08AD1B7}" srcOrd="0" destOrd="0" parTransId="{90E12166-DFAA-49C3-99F0-853697EBFFE9}" sibTransId="{DF910F5A-C599-4FDD-8C51-BBCA37F803D1}"/>
    <dgm:cxn modelId="{3035F360-730E-42AD-9E67-A46A5989CFC3}" type="presOf" srcId="{244B7276-9A60-47FC-A9FD-6C76541BF06D}" destId="{06E64D38-0C73-44D7-9FC4-A1398F116AB9}" srcOrd="1" destOrd="0" presId="urn:microsoft.com/office/officeart/2005/8/layout/lProcess2"/>
    <dgm:cxn modelId="{2B9D8965-2A69-45AA-9533-A1CB034D4A57}" type="presOf" srcId="{7F6FC32C-6FA4-4793-8917-3E83027B7C9F}" destId="{6A14D3A6-BC17-4DC5-B279-DCE9F2AF4D53}" srcOrd="1" destOrd="0" presId="urn:microsoft.com/office/officeart/2005/8/layout/lProcess2"/>
    <dgm:cxn modelId="{8BAC6B49-E2F5-4DDD-94D4-CD7CF2AC96E2}" type="presOf" srcId="{244B7276-9A60-47FC-A9FD-6C76541BF06D}" destId="{EEE897BC-CC44-4A1C-B399-15A5AB7841E7}" srcOrd="0" destOrd="0" presId="urn:microsoft.com/office/officeart/2005/8/layout/lProcess2"/>
    <dgm:cxn modelId="{D2E9F375-0622-44DE-81DD-15B0687D4832}" srcId="{4B4A8BD1-5A60-4FEE-B164-FFC6D6612EAC}" destId="{7F6FC32C-6FA4-4793-8917-3E83027B7C9F}" srcOrd="1" destOrd="0" parTransId="{55713ABB-7BB4-494B-868F-3D3C4472A9D2}" sibTransId="{709803B1-A8A4-4CB3-AA76-09E2D0BC11E2}"/>
    <dgm:cxn modelId="{26267656-769A-497D-B838-47E41A4C667D}" srcId="{244B7276-9A60-47FC-A9FD-6C76541BF06D}" destId="{A58891BE-A916-484B-AD41-1D2B11974492}" srcOrd="2" destOrd="0" parTransId="{B6AEB307-DE3B-484D-8DD0-47F154D9E183}" sibTransId="{B114CE91-7690-417D-8AE5-536E31D8272E}"/>
    <dgm:cxn modelId="{3173057A-DB8D-4625-A490-E80DA9B25985}" type="presOf" srcId="{A58891BE-A916-484B-AD41-1D2B11974492}" destId="{0E957848-23A6-43D4-9BC1-7A9401B19BB6}" srcOrd="0" destOrd="0" presId="urn:microsoft.com/office/officeart/2005/8/layout/lProcess2"/>
    <dgm:cxn modelId="{588E32B9-8775-4D1F-A18F-E3855FF14D58}" srcId="{7F6FC32C-6FA4-4793-8917-3E83027B7C9F}" destId="{1C1CCD65-B5B7-45F3-8749-DE59E08ECA45}" srcOrd="2" destOrd="0" parTransId="{FBF50348-CF32-41E2-9601-18E4BF034281}" sibTransId="{F4B53036-9D8B-4313-8C4D-7771AA9F9914}"/>
    <dgm:cxn modelId="{1744C2BA-0990-4BDF-854C-779B7D08CC55}" type="presOf" srcId="{D30E3EEB-9981-4A7A-A672-40D8DDAFAA73}" destId="{54A1C90B-6358-497A-B805-A6D87B724A0A}" srcOrd="0" destOrd="0" presId="urn:microsoft.com/office/officeart/2005/8/layout/lProcess2"/>
    <dgm:cxn modelId="{C9E865C1-FDAA-430C-A154-EA7D82866298}" srcId="{244B7276-9A60-47FC-A9FD-6C76541BF06D}" destId="{C37C69B7-1226-48EE-87D2-76183259D4B9}" srcOrd="0" destOrd="0" parTransId="{639F0ED8-5D02-486E-987E-CADFA80A4C88}" sibTransId="{7679F00E-3499-41E1-85B1-A1AE5D5ECBA6}"/>
    <dgm:cxn modelId="{9C7A8ED7-869B-43D0-9F41-8CEDE67A9FFF}" srcId="{244B7276-9A60-47FC-A9FD-6C76541BF06D}" destId="{D30E3EEB-9981-4A7A-A672-40D8DDAFAA73}" srcOrd="1" destOrd="0" parTransId="{D20152EC-A750-4460-B290-56BF2BD4AC4C}" sibTransId="{8A3BEB9E-E648-4961-B4B6-15FB85A260FC}"/>
    <dgm:cxn modelId="{28E667DC-0C96-475F-BA73-83500A1016B4}" type="presOf" srcId="{7F6FC32C-6FA4-4793-8917-3E83027B7C9F}" destId="{7DCDF361-6B8C-46C3-B52E-CB8B5D8C9156}" srcOrd="0" destOrd="0" presId="urn:microsoft.com/office/officeart/2005/8/layout/lProcess2"/>
    <dgm:cxn modelId="{F27A05EB-C9CF-41A8-9E35-2C2D6011A04D}" type="presOf" srcId="{1C1CCD65-B5B7-45F3-8749-DE59E08ECA45}" destId="{60A8ACCA-E0E6-4014-9055-2491D61443EA}" srcOrd="0" destOrd="0" presId="urn:microsoft.com/office/officeart/2005/8/layout/lProcess2"/>
    <dgm:cxn modelId="{8990C8EC-91CF-4D81-9DBF-87047A43720D}" type="presOf" srcId="{365174BB-6E5E-4919-9652-9BC5A08AD1B7}" destId="{3A93C42F-1F6A-468A-8C45-C3227E73AA9A}" srcOrd="0" destOrd="0" presId="urn:microsoft.com/office/officeart/2005/8/layout/lProcess2"/>
    <dgm:cxn modelId="{72CBC35D-E4A9-43C1-B0C3-3AD7EA93032E}" type="presParOf" srcId="{25BB311B-D6AC-4DD8-8841-D5EDB67B1DE9}" destId="{C8C79D80-4E92-4827-97E6-8D7636568AC1}" srcOrd="0" destOrd="0" presId="urn:microsoft.com/office/officeart/2005/8/layout/lProcess2"/>
    <dgm:cxn modelId="{840A4F89-7589-4A09-845F-6509F195FED3}" type="presParOf" srcId="{C8C79D80-4E92-4827-97E6-8D7636568AC1}" destId="{EEE897BC-CC44-4A1C-B399-15A5AB7841E7}" srcOrd="0" destOrd="0" presId="urn:microsoft.com/office/officeart/2005/8/layout/lProcess2"/>
    <dgm:cxn modelId="{C98F9919-D45C-4DC8-B6A8-CA05E95259BF}" type="presParOf" srcId="{C8C79D80-4E92-4827-97E6-8D7636568AC1}" destId="{06E64D38-0C73-44D7-9FC4-A1398F116AB9}" srcOrd="1" destOrd="0" presId="urn:microsoft.com/office/officeart/2005/8/layout/lProcess2"/>
    <dgm:cxn modelId="{BBB2F30F-0F80-4047-BDB4-C37248874E14}" type="presParOf" srcId="{C8C79D80-4E92-4827-97E6-8D7636568AC1}" destId="{5090482C-0708-47B1-A390-08C85E2BDDEB}" srcOrd="2" destOrd="0" presId="urn:microsoft.com/office/officeart/2005/8/layout/lProcess2"/>
    <dgm:cxn modelId="{3D6D9DD5-D0CB-45A2-B052-53D853C0F58D}" type="presParOf" srcId="{5090482C-0708-47B1-A390-08C85E2BDDEB}" destId="{819622F3-2D45-4BE4-B43B-E20A209CA494}" srcOrd="0" destOrd="0" presId="urn:microsoft.com/office/officeart/2005/8/layout/lProcess2"/>
    <dgm:cxn modelId="{48639DA8-A886-451B-9467-52AA34FC23EC}" type="presParOf" srcId="{819622F3-2D45-4BE4-B43B-E20A209CA494}" destId="{6530EEF1-BB02-40D7-B163-1C6219903CAF}" srcOrd="0" destOrd="0" presId="urn:microsoft.com/office/officeart/2005/8/layout/lProcess2"/>
    <dgm:cxn modelId="{044B661F-5DD4-4676-AB0E-294D64E8EB5F}" type="presParOf" srcId="{819622F3-2D45-4BE4-B43B-E20A209CA494}" destId="{4282BE1C-3793-426D-8329-9ADEA3CD321D}" srcOrd="1" destOrd="0" presId="urn:microsoft.com/office/officeart/2005/8/layout/lProcess2"/>
    <dgm:cxn modelId="{650235EA-D953-4254-94B6-DB0256D32857}" type="presParOf" srcId="{819622F3-2D45-4BE4-B43B-E20A209CA494}" destId="{54A1C90B-6358-497A-B805-A6D87B724A0A}" srcOrd="2" destOrd="0" presId="urn:microsoft.com/office/officeart/2005/8/layout/lProcess2"/>
    <dgm:cxn modelId="{B91B69A7-5303-4A6A-A1BC-A2B2FBA558B6}" type="presParOf" srcId="{819622F3-2D45-4BE4-B43B-E20A209CA494}" destId="{FD9DC87F-4EC7-48F3-88AA-0B57D01779A0}" srcOrd="3" destOrd="0" presId="urn:microsoft.com/office/officeart/2005/8/layout/lProcess2"/>
    <dgm:cxn modelId="{CB87AC7F-7E23-4289-89F4-9D0F4AAF3286}" type="presParOf" srcId="{819622F3-2D45-4BE4-B43B-E20A209CA494}" destId="{0E957848-23A6-43D4-9BC1-7A9401B19BB6}" srcOrd="4" destOrd="0" presId="urn:microsoft.com/office/officeart/2005/8/layout/lProcess2"/>
    <dgm:cxn modelId="{F167B566-3C00-42B2-B2DE-1313B433B4D3}" type="presParOf" srcId="{25BB311B-D6AC-4DD8-8841-D5EDB67B1DE9}" destId="{67B95932-1A30-4B89-96EF-D22012DB4DD2}" srcOrd="1" destOrd="0" presId="urn:microsoft.com/office/officeart/2005/8/layout/lProcess2"/>
    <dgm:cxn modelId="{3421DD34-89F7-44E1-9C92-A102A5F60BA3}" type="presParOf" srcId="{25BB311B-D6AC-4DD8-8841-D5EDB67B1DE9}" destId="{B33B7B1A-6DAC-4BF7-A02F-05909B1C8969}" srcOrd="2" destOrd="0" presId="urn:microsoft.com/office/officeart/2005/8/layout/lProcess2"/>
    <dgm:cxn modelId="{B82070DD-C2DE-483A-9209-C4929558787E}" type="presParOf" srcId="{B33B7B1A-6DAC-4BF7-A02F-05909B1C8969}" destId="{7DCDF361-6B8C-46C3-B52E-CB8B5D8C9156}" srcOrd="0" destOrd="0" presId="urn:microsoft.com/office/officeart/2005/8/layout/lProcess2"/>
    <dgm:cxn modelId="{4C9DBD7C-D4FF-4CFF-8C42-3E43E19734AD}" type="presParOf" srcId="{B33B7B1A-6DAC-4BF7-A02F-05909B1C8969}" destId="{6A14D3A6-BC17-4DC5-B279-DCE9F2AF4D53}" srcOrd="1" destOrd="0" presId="urn:microsoft.com/office/officeart/2005/8/layout/lProcess2"/>
    <dgm:cxn modelId="{DEFEC5C7-18FF-48FA-9B53-AF2B84BF65CC}" type="presParOf" srcId="{B33B7B1A-6DAC-4BF7-A02F-05909B1C8969}" destId="{49F68658-9E8A-4FC2-A1B7-861BC64E21DC}" srcOrd="2" destOrd="0" presId="urn:microsoft.com/office/officeart/2005/8/layout/lProcess2"/>
    <dgm:cxn modelId="{41F372B5-F299-416F-AF63-ABB397512BCF}" type="presParOf" srcId="{49F68658-9E8A-4FC2-A1B7-861BC64E21DC}" destId="{B0BEDAFC-9406-49CC-A2AA-34855910CA38}" srcOrd="0" destOrd="0" presId="urn:microsoft.com/office/officeart/2005/8/layout/lProcess2"/>
    <dgm:cxn modelId="{2D83FE9F-42B5-4020-9C8C-4037D7A72D09}" type="presParOf" srcId="{B0BEDAFC-9406-49CC-A2AA-34855910CA38}" destId="{3A93C42F-1F6A-468A-8C45-C3227E73AA9A}" srcOrd="0" destOrd="0" presId="urn:microsoft.com/office/officeart/2005/8/layout/lProcess2"/>
    <dgm:cxn modelId="{7EB3DF14-D442-4D42-A68B-83CB1581DB83}" type="presParOf" srcId="{B0BEDAFC-9406-49CC-A2AA-34855910CA38}" destId="{C6C6421F-DAE6-4DB0-B21D-08C05780D729}" srcOrd="1" destOrd="0" presId="urn:microsoft.com/office/officeart/2005/8/layout/lProcess2"/>
    <dgm:cxn modelId="{0CC76113-2014-47E6-853B-37FB57777248}" type="presParOf" srcId="{B0BEDAFC-9406-49CC-A2AA-34855910CA38}" destId="{6CF15B75-2684-4567-8925-B8B95C432E7A}" srcOrd="2" destOrd="0" presId="urn:microsoft.com/office/officeart/2005/8/layout/lProcess2"/>
    <dgm:cxn modelId="{45C8CB5A-76F2-43BD-A286-E827BF50AB7D}" type="presParOf" srcId="{B0BEDAFC-9406-49CC-A2AA-34855910CA38}" destId="{365B1ED2-E6E7-46D8-B3A2-FAE0AD028341}" srcOrd="3" destOrd="0" presId="urn:microsoft.com/office/officeart/2005/8/layout/lProcess2"/>
    <dgm:cxn modelId="{6B68CE28-5F8F-4E4A-B276-7DCF4AD35513}" type="presParOf" srcId="{B0BEDAFC-9406-49CC-A2AA-34855910CA38}" destId="{60A8ACCA-E0E6-4014-9055-2491D61443EA}"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F1178-8033-407A-A60A-389A38733B52}">
      <dsp:nvSpPr>
        <dsp:cNvPr id="0" name=""/>
        <dsp:cNvSpPr/>
      </dsp:nvSpPr>
      <dsp:spPr>
        <a:xfrm>
          <a:off x="0" y="1210816"/>
          <a:ext cx="8261969" cy="1555241"/>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1221" tIns="916432" rIns="641221" bIns="128016" numCol="1" spcCol="1270" anchor="t" anchorCtr="0">
          <a:noAutofit/>
        </a:bodyPr>
        <a:lstStyle/>
        <a:p>
          <a:pPr marL="0" lvl="1" indent="0" algn="l" defTabSz="800100">
            <a:lnSpc>
              <a:spcPct val="90000"/>
            </a:lnSpc>
            <a:spcBef>
              <a:spcPct val="0"/>
            </a:spcBef>
            <a:spcAft>
              <a:spcPct val="15000"/>
            </a:spcAft>
            <a:buNone/>
          </a:pPr>
          <a:r>
            <a:rPr lang="en-US" sz="1800" kern="1200" dirty="0"/>
            <a:t>The prime provider’s PM </a:t>
          </a:r>
          <a:r>
            <a:rPr lang="en-US" sz="1800" b="1" u="sng" kern="1200" dirty="0">
              <a:solidFill>
                <a:schemeClr val="tx1"/>
              </a:solidFill>
            </a:rPr>
            <a:t>is</a:t>
          </a:r>
          <a:r>
            <a:rPr lang="en-US" sz="1800" b="1" kern="1200" dirty="0">
              <a:solidFill>
                <a:srgbClr val="FF0000"/>
              </a:solidFill>
            </a:rPr>
            <a:t> </a:t>
          </a:r>
          <a:r>
            <a:rPr lang="en-US" sz="1800" b="1" u="sng" kern="1200" dirty="0">
              <a:solidFill>
                <a:schemeClr val="tx1"/>
              </a:solidFill>
            </a:rPr>
            <a:t>required</a:t>
          </a:r>
          <a:r>
            <a:rPr lang="en-US" sz="1800" b="1" kern="1200" dirty="0">
              <a:solidFill>
                <a:srgbClr val="FF0000"/>
              </a:solidFill>
            </a:rPr>
            <a:t> </a:t>
          </a:r>
          <a:r>
            <a:rPr lang="en-US" sz="1800" kern="1200" dirty="0"/>
            <a:t>to be a registered Professional Engineer in Texas. </a:t>
          </a:r>
        </a:p>
      </dsp:txBody>
      <dsp:txXfrm>
        <a:off x="0" y="1210816"/>
        <a:ext cx="8261969" cy="1555241"/>
      </dsp:txXfrm>
    </dsp:sp>
    <dsp:sp modelId="{8C6DB392-E1D0-4610-B596-0E6FD8310C46}">
      <dsp:nvSpPr>
        <dsp:cNvPr id="0" name=""/>
        <dsp:cNvSpPr/>
      </dsp:nvSpPr>
      <dsp:spPr>
        <a:xfrm>
          <a:off x="395269" y="898291"/>
          <a:ext cx="7471430" cy="962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598" tIns="0" rIns="218598" bIns="0" numCol="1" spcCol="1270" anchor="ctr" anchorCtr="0">
          <a:noAutofit/>
        </a:bodyPr>
        <a:lstStyle/>
        <a:p>
          <a:pPr marL="0" lvl="0" indent="0" algn="l" defTabSz="889000">
            <a:lnSpc>
              <a:spcPct val="90000"/>
            </a:lnSpc>
            <a:spcBef>
              <a:spcPct val="0"/>
            </a:spcBef>
            <a:spcAft>
              <a:spcPct val="35000"/>
            </a:spcAft>
            <a:buNone/>
          </a:pPr>
          <a:r>
            <a:rPr lang="en-US" sz="2000" b="1" kern="1200" dirty="0"/>
            <a:t>Project Manager (PM) Requirements:</a:t>
          </a:r>
          <a:endParaRPr lang="en-US" sz="2000" kern="1200" dirty="0"/>
        </a:p>
      </dsp:txBody>
      <dsp:txXfrm>
        <a:off x="442232" y="945254"/>
        <a:ext cx="7377504" cy="8681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897BC-CC44-4A1C-B399-15A5AB7841E7}">
      <dsp:nvSpPr>
        <dsp:cNvPr id="0" name=""/>
        <dsp:cNvSpPr/>
      </dsp:nvSpPr>
      <dsp:spPr>
        <a:xfrm>
          <a:off x="4118" y="0"/>
          <a:ext cx="3962102" cy="3190063"/>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Requirement (has not changed)</a:t>
          </a:r>
        </a:p>
      </dsp:txBody>
      <dsp:txXfrm>
        <a:off x="4118" y="0"/>
        <a:ext cx="3962102" cy="957018"/>
      </dsp:txXfrm>
    </dsp:sp>
    <dsp:sp modelId="{6530EEF1-BB02-40D7-B163-1C6219903CAF}">
      <dsp:nvSpPr>
        <dsp:cNvPr id="0" name=""/>
        <dsp:cNvSpPr/>
      </dsp:nvSpPr>
      <dsp:spPr>
        <a:xfrm>
          <a:off x="400329" y="957291"/>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kern="1200" dirty="0"/>
            <a:t>Notification of 7 days (with date) to only two Veteran Heroes United in Business (</a:t>
          </a:r>
          <a:r>
            <a:rPr lang="en-US" sz="1200" kern="1200" dirty="0" err="1"/>
            <a:t>VetHUBs</a:t>
          </a:r>
          <a:r>
            <a:rPr lang="en-US" sz="1200" kern="1200" dirty="0"/>
            <a:t>)</a:t>
          </a:r>
        </a:p>
      </dsp:txBody>
      <dsp:txXfrm>
        <a:off x="418685" y="975647"/>
        <a:ext cx="3132969" cy="590007"/>
      </dsp:txXfrm>
    </dsp:sp>
    <dsp:sp modelId="{54A1C90B-6358-497A-B805-A6D87B724A0A}">
      <dsp:nvSpPr>
        <dsp:cNvPr id="0" name=""/>
        <dsp:cNvSpPr/>
      </dsp:nvSpPr>
      <dsp:spPr>
        <a:xfrm>
          <a:off x="400329" y="1680429"/>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kern="1200" dirty="0"/>
            <a:t>If the respondent replied and you didn’t choose them, highlight why</a:t>
          </a:r>
        </a:p>
      </dsp:txBody>
      <dsp:txXfrm>
        <a:off x="418685" y="1698785"/>
        <a:ext cx="3132969" cy="590007"/>
      </dsp:txXfrm>
    </dsp:sp>
    <dsp:sp modelId="{0E957848-23A6-43D4-9BC1-7A9401B19BB6}">
      <dsp:nvSpPr>
        <dsp:cNvPr id="0" name=""/>
        <dsp:cNvSpPr/>
      </dsp:nvSpPr>
      <dsp:spPr>
        <a:xfrm>
          <a:off x="400329" y="2403567"/>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kern="1200" dirty="0"/>
            <a:t>Document if the </a:t>
          </a:r>
          <a:r>
            <a:rPr lang="en-US" sz="1200" kern="1200" dirty="0" err="1"/>
            <a:t>VetHUB</a:t>
          </a:r>
          <a:r>
            <a:rPr lang="en-US" sz="1200" kern="1200" dirty="0"/>
            <a:t> didn’t respond</a:t>
          </a:r>
        </a:p>
      </dsp:txBody>
      <dsp:txXfrm>
        <a:off x="418685" y="2421923"/>
        <a:ext cx="3132969" cy="590007"/>
      </dsp:txXfrm>
    </dsp:sp>
    <dsp:sp modelId="{7DCDF361-6B8C-46C3-B52E-CB8B5D8C9156}">
      <dsp:nvSpPr>
        <dsp:cNvPr id="0" name=""/>
        <dsp:cNvSpPr/>
      </dsp:nvSpPr>
      <dsp:spPr>
        <a:xfrm>
          <a:off x="4263378" y="0"/>
          <a:ext cx="3962102" cy="3190063"/>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Not Required</a:t>
          </a:r>
        </a:p>
      </dsp:txBody>
      <dsp:txXfrm>
        <a:off x="4263378" y="0"/>
        <a:ext cx="3962102" cy="957018"/>
      </dsp:txXfrm>
    </dsp:sp>
    <dsp:sp modelId="{3A93C42F-1F6A-468A-8C45-C3227E73AA9A}">
      <dsp:nvSpPr>
        <dsp:cNvPr id="0" name=""/>
        <dsp:cNvSpPr/>
      </dsp:nvSpPr>
      <dsp:spPr>
        <a:xfrm>
          <a:off x="4659589" y="957291"/>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100000"/>
            </a:lnSpc>
            <a:spcBef>
              <a:spcPct val="0"/>
            </a:spcBef>
            <a:spcAft>
              <a:spcPct val="35000"/>
            </a:spcAft>
            <a:buNone/>
          </a:pPr>
          <a:r>
            <a:rPr lang="en-US" sz="1200" kern="1200" dirty="0" err="1"/>
            <a:t>VetHUB</a:t>
          </a:r>
          <a:r>
            <a:rPr lang="en-US" sz="1200" kern="1200" dirty="0"/>
            <a:t>(HUB) Subcontracting Plan Compliance Checklist (from TxDOT)</a:t>
          </a:r>
        </a:p>
      </dsp:txBody>
      <dsp:txXfrm>
        <a:off x="4677945" y="975647"/>
        <a:ext cx="3132969" cy="590007"/>
      </dsp:txXfrm>
    </dsp:sp>
    <dsp:sp modelId="{6CF15B75-2684-4567-8925-B8B95C432E7A}">
      <dsp:nvSpPr>
        <dsp:cNvPr id="0" name=""/>
        <dsp:cNvSpPr/>
      </dsp:nvSpPr>
      <dsp:spPr>
        <a:xfrm>
          <a:off x="4659589" y="1680429"/>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100000"/>
            </a:lnSpc>
            <a:spcBef>
              <a:spcPct val="0"/>
            </a:spcBef>
            <a:spcAft>
              <a:spcPct val="35000"/>
            </a:spcAft>
            <a:buNone/>
          </a:pPr>
          <a:r>
            <a:rPr lang="en-US" sz="1200" kern="1200" dirty="0"/>
            <a:t>Extra unrelated correspondence</a:t>
          </a:r>
        </a:p>
      </dsp:txBody>
      <dsp:txXfrm>
        <a:off x="4677945" y="1698785"/>
        <a:ext cx="3132969" cy="590007"/>
      </dsp:txXfrm>
    </dsp:sp>
    <dsp:sp modelId="{60A8ACCA-E0E6-4014-9055-2491D61443EA}">
      <dsp:nvSpPr>
        <dsp:cNvPr id="0" name=""/>
        <dsp:cNvSpPr/>
      </dsp:nvSpPr>
      <dsp:spPr>
        <a:xfrm>
          <a:off x="4659589" y="2403567"/>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100000"/>
            </a:lnSpc>
            <a:spcBef>
              <a:spcPct val="0"/>
            </a:spcBef>
            <a:spcAft>
              <a:spcPct val="35000"/>
            </a:spcAft>
            <a:buNone/>
          </a:pPr>
          <a:r>
            <a:rPr lang="en-US" sz="1200" kern="1200" dirty="0"/>
            <a:t>Extra respondents beyond the required two</a:t>
          </a:r>
        </a:p>
      </dsp:txBody>
      <dsp:txXfrm>
        <a:off x="4677945" y="2421923"/>
        <a:ext cx="3132969" cy="59000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70553D-03AE-2466-394B-5ED8D60CBE8C}"/>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6EA98-ABF1-D63A-360F-A6CA3FA53946}"/>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865AF469-3F7A-46DF-BB69-4FA7F0AC6168}" type="datetimeFigureOut">
              <a:rPr lang="en-US" smtClean="0"/>
              <a:t>8/26/2026</a:t>
            </a:fld>
            <a:endParaRPr lang="en-US" dirty="0"/>
          </a:p>
        </p:txBody>
      </p:sp>
      <p:sp>
        <p:nvSpPr>
          <p:cNvPr id="4" name="Footer Placeholder 3">
            <a:extLst>
              <a:ext uri="{FF2B5EF4-FFF2-40B4-BE49-F238E27FC236}">
                <a16:creationId xmlns:a16="http://schemas.microsoft.com/office/drawing/2014/main" id="{5BC5C8FF-9374-2909-F02D-D8B6E3FE026B}"/>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9997EFF-087E-057B-FF70-3D468A9173F6}"/>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9A58B59-C2DF-44A1-A873-5D0FEE0C23B0}" type="slidenum">
              <a:rPr lang="en-US" smtClean="0"/>
              <a:t>‹#›</a:t>
            </a:fld>
            <a:endParaRPr lang="en-US" dirty="0"/>
          </a:p>
        </p:txBody>
      </p:sp>
    </p:spTree>
    <p:extLst>
      <p:ext uri="{BB962C8B-B14F-4D97-AF65-F5344CB8AC3E}">
        <p14:creationId xmlns:p14="http://schemas.microsoft.com/office/powerpoint/2010/main" val="3753462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BF53D49-0DDC-344E-AB77-B58226DB14FC}" type="datetimeFigureOut">
              <a:rPr lang="en-US" smtClean="0"/>
              <a:t>8/26/2026</a:t>
            </a:fld>
            <a:endParaRPr lang="en-US" dirty="0"/>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dirty="0"/>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hf sldNum="0" hdr="0" ftr="0" dt="0"/>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487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a:t>
            </a:r>
          </a:p>
        </p:txBody>
      </p:sp>
      <p:sp>
        <p:nvSpPr>
          <p:cNvPr id="4" name="Slide Number Placeholder 3"/>
          <p:cNvSpPr>
            <a:spLocks noGrp="1"/>
          </p:cNvSpPr>
          <p:nvPr>
            <p:ph type="sldNum" sz="quarter" idx="5"/>
          </p:nvPr>
        </p:nvSpPr>
        <p:spPr/>
        <p:txBody>
          <a:bodyPr/>
          <a:lstStyle/>
          <a:p>
            <a:fld id="{731C783B-4AC7-F543-9503-53DDD025DBBC}" type="slidenum">
              <a:rPr lang="en-US" smtClean="0"/>
              <a:t>12</a:t>
            </a:fld>
            <a:endParaRPr lang="en-US"/>
          </a:p>
        </p:txBody>
      </p:sp>
    </p:spTree>
    <p:extLst>
      <p:ext uri="{BB962C8B-B14F-4D97-AF65-F5344CB8AC3E}">
        <p14:creationId xmlns:p14="http://schemas.microsoft.com/office/powerpoint/2010/main" val="3762436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with Teresita (new slides from what Teresita mentioned)</a:t>
            </a:r>
          </a:p>
        </p:txBody>
      </p:sp>
      <p:sp>
        <p:nvSpPr>
          <p:cNvPr id="4" name="Slide Number Placeholder 3"/>
          <p:cNvSpPr>
            <a:spLocks noGrp="1"/>
          </p:cNvSpPr>
          <p:nvPr>
            <p:ph type="sldNum" sz="quarter" idx="5"/>
          </p:nvPr>
        </p:nvSpPr>
        <p:spPr/>
        <p:txBody>
          <a:bodyPr/>
          <a:lstStyle/>
          <a:p>
            <a:fld id="{731C783B-4AC7-F543-9503-53DDD025DBBC}" type="slidenum">
              <a:rPr lang="en-US" smtClean="0"/>
              <a:t>13</a:t>
            </a:fld>
            <a:endParaRPr lang="en-US"/>
          </a:p>
        </p:txBody>
      </p:sp>
    </p:spTree>
    <p:extLst>
      <p:ext uri="{BB962C8B-B14F-4D97-AF65-F5344CB8AC3E}">
        <p14:creationId xmlns:p14="http://schemas.microsoft.com/office/powerpoint/2010/main" val="1922868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7565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7391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5191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7278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5887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2727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363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868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9285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2342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4615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2162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55486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3605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691B-4BAE-4ED4-9A29-E461204D0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06FCA-D880-AC79-B34F-B4F966500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DF15F-66BD-E6E7-EA79-3DAAFA3CC2F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5069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a:solidFill>
                  <a:schemeClr val="bg1"/>
                </a:solidFill>
              </a:defRPr>
            </a:lvl1pPr>
          </a:lstStyle>
          <a:p>
            <a:r>
              <a:rPr lang="en-US"/>
              <a:t>Click to edit Master title style</a:t>
            </a:r>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rgbClr val="BCE7FD"/>
                </a:solidFill>
                <a:latin typeface="+mn-lt"/>
              </a:rPr>
              <a:t>August 12, 2026</a:t>
            </a: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rgbClr val="BCE7FD"/>
                </a:solidFill>
                <a:latin typeface="+mn-lt"/>
              </a:rPr>
              <a:t>August 12, 2026</a:t>
            </a: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100" dirty="0">
                <a:solidFill>
                  <a:srgbClr val="BCE7FD"/>
                </a:solidFill>
                <a:latin typeface="Arial" panose="020B0604020202020204" pitchFamily="34" charset="0"/>
                <a:cs typeface="Arial" panose="020B0604020202020204" pitchFamily="34" charset="0"/>
              </a:rPr>
              <a:t>August 25, 2026</a:t>
            </a: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a:solidFill>
                  <a:schemeClr val="bg1"/>
                </a:solidFill>
              </a:defRPr>
            </a:lvl1pPr>
          </a:lstStyle>
          <a:p>
            <a:r>
              <a:rPr lang="en-US"/>
              <a:t>Click to edit Master title style</a:t>
            </a:r>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descr="Texas Department of Transportation logo">
            <a:extLst>
              <a:ext uri="{FF2B5EF4-FFF2-40B4-BE49-F238E27FC236}">
                <a16:creationId xmlns:a16="http://schemas.microsoft.com/office/drawing/2014/main" id="{0442E6C1-A075-5C71-C440-2CF51C337F93}"/>
              </a:ext>
            </a:extLst>
          </p:cNvPr>
          <p:cNvPicPr>
            <a:picLocks noChangeAspect="1"/>
          </p:cNvPicPr>
          <p:nvPr userDrawn="1"/>
        </p:nvPicPr>
        <p:blipFill>
          <a:blip r:embed="rId3"/>
          <a:stretch>
            <a:fillRect/>
          </a:stretch>
        </p:blipFill>
        <p:spPr>
          <a:xfrm>
            <a:off x="636544" y="247380"/>
            <a:ext cx="899890" cy="671799"/>
          </a:xfrm>
          <a:prstGeom prst="rect">
            <a:avLst/>
          </a:prstGeom>
        </p:spPr>
      </p:pic>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2200">
                <a:solidFill>
                  <a:schemeClr val="accent1"/>
                </a:solidFill>
              </a:defRPr>
            </a:lvl1pPr>
          </a:lstStyle>
          <a:p>
            <a:r>
              <a:rPr lang="en-US"/>
              <a:t>Click to edit Master title style</a:t>
            </a:r>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20000"/>
              </a:lnSpc>
              <a:spcAft>
                <a:spcPts val="600"/>
              </a:spcAft>
              <a:buClr>
                <a:schemeClr val="accent1"/>
              </a:buClr>
              <a:buSzPct val="120000"/>
              <a:defRPr sz="1500"/>
            </a:lvl1pPr>
            <a:lvl2pPr marL="566928" indent="-228600">
              <a:lnSpc>
                <a:spcPct val="120000"/>
              </a:lnSpc>
              <a:spcAft>
                <a:spcPts val="600"/>
              </a:spcAft>
              <a:buClr>
                <a:schemeClr val="accent1"/>
              </a:buClr>
              <a:buFont typeface="Verdana" panose="020B0604030504040204" pitchFamily="34" charset="0"/>
              <a:buChar char="-"/>
              <a:defRPr sz="1500"/>
            </a:lvl2pPr>
            <a:lvl3pPr marL="857250" indent="-228600">
              <a:lnSpc>
                <a:spcPct val="120000"/>
              </a:lnSpc>
              <a:spcAft>
                <a:spcPts val="600"/>
              </a:spcAft>
              <a:buClr>
                <a:schemeClr val="accent1"/>
              </a:buClr>
              <a:buFont typeface="Wingdings" panose="05000000000000000000" pitchFamily="2" charset="2"/>
              <a:buChar char="§"/>
              <a:defRPr sz="1500"/>
            </a:lvl3pPr>
            <a:lvl4pPr marL="1200150" indent="-228600">
              <a:lnSpc>
                <a:spcPct val="120000"/>
              </a:lnSpc>
              <a:spcAft>
                <a:spcPts val="600"/>
              </a:spcAft>
              <a:buClr>
                <a:schemeClr val="accent1"/>
              </a:buClr>
              <a:buFont typeface="Verdana" panose="020B0604030504040204" pitchFamily="34" charset="0"/>
              <a:buChar char="-"/>
              <a:defRPr sz="1500"/>
            </a:lvl4pPr>
            <a:lvl5pPr marL="1543050" indent="-228600">
              <a:lnSpc>
                <a:spcPct val="120000"/>
              </a:lnSpc>
              <a:spcAft>
                <a:spcPts val="600"/>
              </a:spcAft>
              <a:buClr>
                <a:schemeClr val="accent1"/>
              </a:buClr>
              <a:buSzPct val="80000"/>
              <a:buFont typeface="Verdana" panose="020B0604030504040204" pitchFamily="34" charset="0"/>
              <a:buChar cha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7200" y="102984"/>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7508084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457200" y="1271016"/>
            <a:ext cx="8229600" cy="31912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Lst>
  <p:hf hdr="0" dt="0"/>
  <p:txStyles>
    <p:titleStyle>
      <a:lvl1pPr algn="l" defTabSz="685800" rtl="0" eaLnBrk="1" latinLnBrk="0" hangingPunct="1">
        <a:lnSpc>
          <a:spcPct val="90000"/>
        </a:lnSpc>
        <a:spcBef>
          <a:spcPct val="0"/>
        </a:spcBef>
        <a:buNone/>
        <a:defRPr sz="2200" kern="1200">
          <a:solidFill>
            <a:schemeClr val="accent1"/>
          </a:solidFill>
          <a:latin typeface="+mj-lt"/>
          <a:ea typeface="+mj-ea"/>
          <a:cs typeface="+mj-cs"/>
        </a:defRPr>
      </a:lvl1pPr>
    </p:titleStyle>
    <p:bodyStyle>
      <a:lvl1pPr marL="228600" indent="-228600" algn="l" defTabSz="685800" rtl="0" eaLnBrk="1" latinLnBrk="0" hangingPunct="1">
        <a:lnSpc>
          <a:spcPct val="120000"/>
        </a:lnSpc>
        <a:spcBef>
          <a:spcPts val="750"/>
        </a:spcBef>
        <a:spcAft>
          <a:spcPts val="6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20000"/>
        </a:lnSpc>
        <a:spcBef>
          <a:spcPts val="375"/>
        </a:spcBef>
        <a:spcAft>
          <a:spcPts val="6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20000"/>
        </a:lnSpc>
        <a:spcBef>
          <a:spcPts val="375"/>
        </a:spcBef>
        <a:spcAft>
          <a:spcPts val="6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txdot.gov/business/peps/training-and-events.htm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txdot.gov/about/contact-us/cybersecurity/cybersecurity-resources.html"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txdot.gov/business/peps/resources.html"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mailto:Alan.Gonzalez@txdot.gov"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Alan.Gonzalez@txdot.gov"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txdot.gov/business/consultants/architectural-engineering-surveying/getting-started/precertification.html"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3A13CB2-1304-88FB-9044-4774D9D3B3DC}"/>
              </a:ext>
              <a:ext uri="{C183D7F6-B498-43B3-948B-1728B52AA6E4}">
                <adec:decorative xmlns:adec="http://schemas.microsoft.com/office/drawing/2017/decorative" val="0"/>
              </a:ext>
            </a:extLst>
          </p:cNvPr>
          <p:cNvSpPr>
            <a:spLocks noGrp="1"/>
          </p:cNvSpPr>
          <p:nvPr>
            <p:ph type="ctrTitle"/>
          </p:nvPr>
        </p:nvSpPr>
        <p:spPr>
          <a:xfrm>
            <a:off x="320040" y="1483242"/>
            <a:ext cx="8503920" cy="1716576"/>
          </a:xfrm>
        </p:spPr>
        <p:txBody>
          <a:bodyPr>
            <a:noAutofit/>
          </a:bodyPr>
          <a:lstStyle/>
          <a:p>
            <a:r>
              <a:rPr lang="en-US" sz="2800" cap="none" dirty="0"/>
              <a:t>Pre-Request for </a:t>
            </a:r>
            <a:r>
              <a:rPr lang="en-US" sz="2800" dirty="0"/>
              <a:t>Proposal (R</a:t>
            </a:r>
            <a:r>
              <a:rPr lang="en-US" sz="2800" cap="none" dirty="0"/>
              <a:t>FP) Meeting: Design Division (DES) </a:t>
            </a:r>
            <a:br>
              <a:rPr lang="en-US" sz="2800" cap="none" dirty="0"/>
            </a:br>
            <a:br>
              <a:rPr lang="en-US" sz="2800" cap="none" dirty="0"/>
            </a:br>
            <a:r>
              <a:rPr lang="en-US" sz="2800" dirty="0"/>
              <a:t>Value Engineering Services</a:t>
            </a:r>
            <a:endParaRPr lang="en-US" sz="2800" dirty="0">
              <a:ea typeface="Verdana Bold"/>
            </a:endParaRPr>
          </a:p>
        </p:txBody>
      </p:sp>
      <p:sp>
        <p:nvSpPr>
          <p:cNvPr id="3" name="Solicitation Information">
            <a:extLst>
              <a:ext uri="{FF2B5EF4-FFF2-40B4-BE49-F238E27FC236}">
                <a16:creationId xmlns:a16="http://schemas.microsoft.com/office/drawing/2014/main" id="{5BE37F18-99CA-8F2E-B588-7EE58DF02509}"/>
              </a:ext>
              <a:ext uri="{C183D7F6-B498-43B3-948B-1728B52AA6E4}">
                <adec:decorative xmlns:adec="http://schemas.microsoft.com/office/drawing/2017/decorative" val="0"/>
              </a:ext>
            </a:extLst>
          </p:cNvPr>
          <p:cNvSpPr>
            <a:spLocks noGrp="1"/>
          </p:cNvSpPr>
          <p:nvPr>
            <p:ph type="subTitle" idx="1"/>
          </p:nvPr>
        </p:nvSpPr>
        <p:spPr>
          <a:xfrm>
            <a:off x="215731" y="3843684"/>
            <a:ext cx="7863840" cy="685800"/>
          </a:xfrm>
        </p:spPr>
        <p:txBody>
          <a:bodyPr vert="horz" lIns="0" tIns="0" rIns="0" bIns="0" rtlCol="0" anchor="t">
            <a:noAutofit/>
          </a:bodyPr>
          <a:lstStyle/>
          <a:p>
            <a:pPr>
              <a:lnSpc>
                <a:spcPct val="120000"/>
              </a:lnSpc>
              <a:spcBef>
                <a:spcPts val="0"/>
              </a:spcBef>
              <a:spcAft>
                <a:spcPts val="0"/>
              </a:spcAft>
            </a:pPr>
            <a:r>
              <a:rPr lang="en-US" sz="1600" dirty="0"/>
              <a:t>Solicitation Number 601CT0000006546</a:t>
            </a:r>
          </a:p>
          <a:p>
            <a:pPr>
              <a:lnSpc>
                <a:spcPct val="120000"/>
              </a:lnSpc>
              <a:spcBef>
                <a:spcPts val="0"/>
              </a:spcBef>
              <a:spcAft>
                <a:spcPts val="0"/>
              </a:spcAft>
            </a:pPr>
            <a:r>
              <a:rPr lang="en-US" sz="1600" dirty="0"/>
              <a:t>RFP 48-7RFP5008</a:t>
            </a:r>
            <a:endParaRPr lang="en-US" sz="1600" dirty="0">
              <a:ea typeface="Verdana"/>
            </a:endParaRPr>
          </a:p>
          <a:p>
            <a:pPr>
              <a:lnSpc>
                <a:spcPct val="120000"/>
              </a:lnSpc>
              <a:spcBef>
                <a:spcPts val="0"/>
              </a:spcBef>
              <a:spcAft>
                <a:spcPts val="0"/>
              </a:spcAft>
            </a:pPr>
            <a:r>
              <a:rPr lang="en-US" sz="1600" dirty="0"/>
              <a:t>FY 2027 - Wave 1</a:t>
            </a:r>
          </a:p>
          <a:p>
            <a:pPr>
              <a:lnSpc>
                <a:spcPct val="120000"/>
              </a:lnSpc>
              <a:spcBef>
                <a:spcPts val="0"/>
              </a:spcBef>
              <a:spcAft>
                <a:spcPts val="0"/>
              </a:spcAft>
            </a:pPr>
            <a:r>
              <a:rPr lang="en-US" sz="1600" dirty="0">
                <a:ea typeface="Verdana"/>
              </a:rPr>
              <a:t>Alan Gonzalez, P.E.</a:t>
            </a:r>
          </a:p>
        </p:txBody>
      </p:sp>
      <p:sp>
        <p:nvSpPr>
          <p:cNvPr id="5" name="TextBox">
            <a:extLst>
              <a:ext uri="{FF2B5EF4-FFF2-40B4-BE49-F238E27FC236}">
                <a16:creationId xmlns:a16="http://schemas.microsoft.com/office/drawing/2014/main" id="{58E28180-3456-E9A9-0877-30B267F92248}"/>
              </a:ext>
              <a:ext uri="{C183D7F6-B498-43B3-948B-1728B52AA6E4}">
                <adec:decorative xmlns:adec="http://schemas.microsoft.com/office/drawing/2017/decorative" val="0"/>
              </a:ext>
            </a:extLst>
          </p:cNvPr>
          <p:cNvSpPr txBox="1"/>
          <p:nvPr/>
        </p:nvSpPr>
        <p:spPr>
          <a:xfrm>
            <a:off x="2544793" y="408379"/>
            <a:ext cx="3750076" cy="830997"/>
          </a:xfrm>
          <a:prstGeom prst="rect">
            <a:avLst/>
          </a:prstGeom>
          <a:noFill/>
          <a:ln w="38100">
            <a:solidFill>
              <a:schemeClr val="bg1"/>
            </a:solidFill>
          </a:ln>
        </p:spPr>
        <p:txBody>
          <a:bodyPr wrap="square">
            <a:spAutoFit/>
          </a:bodyPr>
          <a:lstStyle/>
          <a:p>
            <a:pPr algn="ctr"/>
            <a:r>
              <a:rPr lang="en-US" sz="1600" b="1" dirty="0">
                <a:solidFill>
                  <a:schemeClr val="bg1"/>
                </a:solidFill>
              </a:rPr>
              <a:t>Thank you for dialing in.</a:t>
            </a:r>
          </a:p>
          <a:p>
            <a:pPr algn="ctr"/>
            <a:r>
              <a:rPr lang="en-US" sz="1600" b="1" dirty="0">
                <a:solidFill>
                  <a:schemeClr val="bg1"/>
                </a:solidFill>
              </a:rPr>
              <a:t>Phones will be muted. </a:t>
            </a:r>
          </a:p>
          <a:p>
            <a:pPr algn="ctr"/>
            <a:r>
              <a:rPr lang="en-US" sz="1600" b="1" dirty="0">
                <a:solidFill>
                  <a:schemeClr val="bg1"/>
                </a:solidFill>
              </a:rPr>
              <a:t>We will begin shortly.</a:t>
            </a:r>
          </a:p>
        </p:txBody>
      </p:sp>
    </p:spTree>
    <p:extLst>
      <p:ext uri="{BB962C8B-B14F-4D97-AF65-F5344CB8AC3E}">
        <p14:creationId xmlns:p14="http://schemas.microsoft.com/office/powerpoint/2010/main" val="79968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875781BF-B81E-CB27-2623-0CF6D25C0BEB}"/>
              </a:ext>
              <a:ext uri="{C183D7F6-B498-43B3-948B-1728B52AA6E4}">
                <adec:decorative xmlns:adec="http://schemas.microsoft.com/office/drawing/2017/decorative" val="0"/>
              </a:ext>
            </a:extLst>
          </p:cNvPr>
          <p:cNvSpPr txBox="1">
            <a:spLocks noGrp="1"/>
          </p:cNvSpPr>
          <p:nvPr>
            <p:ph type="title" idx="4294967295"/>
          </p:nvPr>
        </p:nvSpPr>
        <p:spPr>
          <a:xfrm>
            <a:off x="89607" y="680143"/>
            <a:ext cx="5879871"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Selection Process Continued</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Indefinite deliverable contracts with work authorizations.  2 contracts&#10;$5 million each&#10;5 years maximum contract term with Work Authorizations being issued only in the first 4 years&#10;The remaining 1 year of the contracts will be utilized to complete work issued previously.&#10;Managed by Bridge (BRG) Division">
            <a:extLst>
              <a:ext uri="{FF2B5EF4-FFF2-40B4-BE49-F238E27FC236}">
                <a16:creationId xmlns:a16="http://schemas.microsoft.com/office/drawing/2014/main" id="{831F0888-D76E-83D2-8238-DF01D46A5898}"/>
              </a:ext>
              <a:ext uri="{C183D7F6-B498-43B3-948B-1728B52AA6E4}">
                <adec:decorative xmlns:adec="http://schemas.microsoft.com/office/drawing/2017/decorative" val="0"/>
              </a:ext>
            </a:extLst>
          </p:cNvPr>
          <p:cNvGrpSpPr/>
          <p:nvPr/>
        </p:nvGrpSpPr>
        <p:grpSpPr>
          <a:xfrm>
            <a:off x="641648" y="1110122"/>
            <a:ext cx="7831008" cy="3883190"/>
            <a:chOff x="641648" y="1110122"/>
            <a:chExt cx="7831008" cy="3883190"/>
          </a:xfrm>
        </p:grpSpPr>
        <p:sp>
          <p:nvSpPr>
            <p:cNvPr id="5" name="Text Box" descr="Indefinite deliverable (ID) contracts with work authorizations">
              <a:extLst>
                <a:ext uri="{FF2B5EF4-FFF2-40B4-BE49-F238E27FC236}">
                  <a16:creationId xmlns:a16="http://schemas.microsoft.com/office/drawing/2014/main" id="{290CDA7D-924C-97E9-A14A-E5B64358B176}"/>
                </a:ext>
              </a:extLst>
            </p:cNvPr>
            <p:cNvSpPr/>
            <p:nvPr/>
          </p:nvSpPr>
          <p:spPr>
            <a:xfrm>
              <a:off x="641648" y="1110122"/>
              <a:ext cx="3199463" cy="3883190"/>
            </a:xfrm>
            <a:custGeom>
              <a:avLst/>
              <a:gdLst>
                <a:gd name="connsiteX0" fmla="*/ 0 w 3199463"/>
                <a:gd name="connsiteY0" fmla="*/ 533254 h 3883190"/>
                <a:gd name="connsiteX1" fmla="*/ 533254 w 3199463"/>
                <a:gd name="connsiteY1" fmla="*/ 0 h 3883190"/>
                <a:gd name="connsiteX2" fmla="*/ 2666209 w 3199463"/>
                <a:gd name="connsiteY2" fmla="*/ 0 h 3883190"/>
                <a:gd name="connsiteX3" fmla="*/ 3199463 w 3199463"/>
                <a:gd name="connsiteY3" fmla="*/ 533254 h 3883190"/>
                <a:gd name="connsiteX4" fmla="*/ 3199463 w 3199463"/>
                <a:gd name="connsiteY4" fmla="*/ 3349936 h 3883190"/>
                <a:gd name="connsiteX5" fmla="*/ 2666209 w 3199463"/>
                <a:gd name="connsiteY5" fmla="*/ 3883190 h 3883190"/>
                <a:gd name="connsiteX6" fmla="*/ 533254 w 3199463"/>
                <a:gd name="connsiteY6" fmla="*/ 3883190 h 3883190"/>
                <a:gd name="connsiteX7" fmla="*/ 0 w 3199463"/>
                <a:gd name="connsiteY7" fmla="*/ 3349936 h 3883190"/>
                <a:gd name="connsiteX8" fmla="*/ 0 w 3199463"/>
                <a:gd name="connsiteY8" fmla="*/ 533254 h 38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99463" h="3883190">
                  <a:moveTo>
                    <a:pt x="0" y="533254"/>
                  </a:moveTo>
                  <a:cubicBezTo>
                    <a:pt x="0" y="238746"/>
                    <a:pt x="238746" y="0"/>
                    <a:pt x="533254" y="0"/>
                  </a:cubicBezTo>
                  <a:lnTo>
                    <a:pt x="2666209" y="0"/>
                  </a:lnTo>
                  <a:cubicBezTo>
                    <a:pt x="2960717" y="0"/>
                    <a:pt x="3199463" y="238746"/>
                    <a:pt x="3199463" y="533254"/>
                  </a:cubicBezTo>
                  <a:lnTo>
                    <a:pt x="3199463" y="3349936"/>
                  </a:lnTo>
                  <a:cubicBezTo>
                    <a:pt x="3199463" y="3644444"/>
                    <a:pt x="2960717" y="3883190"/>
                    <a:pt x="2666209" y="3883190"/>
                  </a:cubicBezTo>
                  <a:lnTo>
                    <a:pt x="533254" y="3883190"/>
                  </a:lnTo>
                  <a:cubicBezTo>
                    <a:pt x="238746" y="3883190"/>
                    <a:pt x="0" y="3644444"/>
                    <a:pt x="0" y="3349936"/>
                  </a:cubicBezTo>
                  <a:lnTo>
                    <a:pt x="0" y="533254"/>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47625" tIns="201905" rIns="247625" bIns="201905" numCol="1" spcCol="1270" anchor="ctr" anchorCtr="0">
              <a:noAutofit/>
            </a:bodyPr>
            <a:lstStyle/>
            <a:p>
              <a:pPr marL="0" lvl="0" indent="0" algn="ctr" defTabSz="1066800">
                <a:lnSpc>
                  <a:spcPct val="100000"/>
                </a:lnSpc>
                <a:spcBef>
                  <a:spcPct val="0"/>
                </a:spcBef>
                <a:spcAft>
                  <a:spcPts val="0"/>
                </a:spcAft>
                <a:buNone/>
              </a:pPr>
              <a:r>
                <a:rPr lang="en-US" sz="2400" kern="1200" dirty="0"/>
                <a:t>Indefinite </a:t>
              </a:r>
            </a:p>
            <a:p>
              <a:pPr marL="0" lvl="0" indent="0" algn="ctr" defTabSz="1066800">
                <a:lnSpc>
                  <a:spcPct val="100000"/>
                </a:lnSpc>
                <a:spcBef>
                  <a:spcPct val="0"/>
                </a:spcBef>
                <a:spcAft>
                  <a:spcPts val="0"/>
                </a:spcAft>
                <a:buNone/>
              </a:pPr>
              <a:r>
                <a:rPr lang="en-US" sz="2400" kern="1200" dirty="0"/>
                <a:t>Deliverable (ID) </a:t>
              </a:r>
            </a:p>
            <a:p>
              <a:pPr marL="0" lvl="0" indent="0" algn="ctr" defTabSz="1066800">
                <a:lnSpc>
                  <a:spcPct val="100000"/>
                </a:lnSpc>
                <a:spcBef>
                  <a:spcPct val="0"/>
                </a:spcBef>
                <a:spcAft>
                  <a:spcPts val="0"/>
                </a:spcAft>
                <a:buNone/>
              </a:pPr>
              <a:r>
                <a:rPr lang="en-US" sz="2400" kern="1200" dirty="0"/>
                <a:t>Contracts with </a:t>
              </a:r>
            </a:p>
            <a:p>
              <a:pPr marL="0" lvl="0" indent="0" algn="ctr" defTabSz="1066800">
                <a:lnSpc>
                  <a:spcPct val="90000"/>
                </a:lnSpc>
                <a:spcBef>
                  <a:spcPct val="0"/>
                </a:spcBef>
                <a:spcAft>
                  <a:spcPts val="0"/>
                </a:spcAft>
                <a:buNone/>
              </a:pPr>
              <a:r>
                <a:rPr lang="en-US" sz="2400" kern="1200" dirty="0"/>
                <a:t>Work Authorizations</a:t>
              </a:r>
            </a:p>
          </p:txBody>
        </p:sp>
        <p:sp>
          <p:nvSpPr>
            <p:cNvPr id="4" name="Text Box" descr="Indefinite deliverable contracts with work authorizations.     20 contracts&#10;$13.5 million each&#10;5 years maximum contract term with Work Authorizations being issued only in the first 4 years&#10; The remaining 1 year of the contracts will be utilized to complete work issued previously.&#10; Managed by Bridge (BRG) Division">
              <a:extLst>
                <a:ext uri="{FF2B5EF4-FFF2-40B4-BE49-F238E27FC236}">
                  <a16:creationId xmlns:a16="http://schemas.microsoft.com/office/drawing/2014/main" id="{9823D093-CE1E-CEF3-A376-6B55CE56AA18}"/>
                </a:ext>
              </a:extLst>
            </p:cNvPr>
            <p:cNvSpPr/>
            <p:nvPr/>
          </p:nvSpPr>
          <p:spPr>
            <a:xfrm>
              <a:off x="3857138" y="1544205"/>
              <a:ext cx="4615518" cy="3005657"/>
            </a:xfrm>
            <a:custGeom>
              <a:avLst/>
              <a:gdLst>
                <a:gd name="connsiteX0" fmla="*/ 500953 w 3005656"/>
                <a:gd name="connsiteY0" fmla="*/ 0 h 4615517"/>
                <a:gd name="connsiteX1" fmla="*/ 2504703 w 3005656"/>
                <a:gd name="connsiteY1" fmla="*/ 0 h 4615517"/>
                <a:gd name="connsiteX2" fmla="*/ 3005656 w 3005656"/>
                <a:gd name="connsiteY2" fmla="*/ 500953 h 4615517"/>
                <a:gd name="connsiteX3" fmla="*/ 3005656 w 3005656"/>
                <a:gd name="connsiteY3" fmla="*/ 4615517 h 4615517"/>
                <a:gd name="connsiteX4" fmla="*/ 3005656 w 3005656"/>
                <a:gd name="connsiteY4" fmla="*/ 4615517 h 4615517"/>
                <a:gd name="connsiteX5" fmla="*/ 0 w 3005656"/>
                <a:gd name="connsiteY5" fmla="*/ 4615517 h 4615517"/>
                <a:gd name="connsiteX6" fmla="*/ 0 w 3005656"/>
                <a:gd name="connsiteY6" fmla="*/ 4615517 h 4615517"/>
                <a:gd name="connsiteX7" fmla="*/ 0 w 3005656"/>
                <a:gd name="connsiteY7" fmla="*/ 500953 h 4615517"/>
                <a:gd name="connsiteX8" fmla="*/ 500953 w 3005656"/>
                <a:gd name="connsiteY8" fmla="*/ 0 h 461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656" h="4615517">
                  <a:moveTo>
                    <a:pt x="3005656" y="769269"/>
                  </a:moveTo>
                  <a:lnTo>
                    <a:pt x="3005656" y="3846248"/>
                  </a:lnTo>
                  <a:cubicBezTo>
                    <a:pt x="3005656" y="4271103"/>
                    <a:pt x="2859600" y="4615516"/>
                    <a:pt x="2679432" y="4615516"/>
                  </a:cubicBezTo>
                  <a:lnTo>
                    <a:pt x="0" y="4615516"/>
                  </a:lnTo>
                  <a:lnTo>
                    <a:pt x="0" y="4615516"/>
                  </a:lnTo>
                  <a:lnTo>
                    <a:pt x="0" y="1"/>
                  </a:lnTo>
                  <a:lnTo>
                    <a:pt x="0" y="1"/>
                  </a:lnTo>
                  <a:lnTo>
                    <a:pt x="2679432" y="1"/>
                  </a:lnTo>
                  <a:cubicBezTo>
                    <a:pt x="2859600" y="1"/>
                    <a:pt x="3005656" y="344414"/>
                    <a:pt x="3005656" y="769269"/>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1" tIns="238164" rIns="329604" bIns="238165" numCol="1" spcCol="1270" anchor="ctr" anchorCtr="0">
              <a:noAutofit/>
            </a:bodyPr>
            <a:lstStyle/>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3 contracts</a:t>
              </a:r>
            </a:p>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$4 million each</a:t>
              </a:r>
            </a:p>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5 years maximum contract term with Work Authorizations being issued only in the first 4 years</a:t>
              </a:r>
            </a:p>
            <a:p>
              <a:pPr marL="457200" lvl="2"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The remaining 1 year of the contracts will be utilized to complete work issued previously.</a:t>
              </a:r>
            </a:p>
            <a:p>
              <a:pPr marL="457200" lvl="2"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Managed by Design (DES) Division</a:t>
              </a:r>
            </a:p>
          </p:txBody>
        </p:sp>
      </p:grpSp>
    </p:spTree>
    <p:extLst>
      <p:ext uri="{BB962C8B-B14F-4D97-AF65-F5344CB8AC3E}">
        <p14:creationId xmlns:p14="http://schemas.microsoft.com/office/powerpoint/2010/main" val="3042962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5BF43-DB03-5379-9D68-19EC58ADD785}"/>
            </a:ext>
          </a:extLst>
        </p:cNvPr>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095F00F1-A586-1D6C-52C1-D1A9981FBC4F}"/>
              </a:ext>
            </a:extLst>
          </p:cNvPr>
          <p:cNvSpPr txBox="1">
            <a:spLocks noGrp="1"/>
          </p:cNvSpPr>
          <p:nvPr>
            <p:ph type="title" idx="4294967295"/>
          </p:nvPr>
        </p:nvSpPr>
        <p:spPr>
          <a:xfrm>
            <a:off x="162319" y="588952"/>
            <a:ext cx="8854459" cy="269480"/>
          </a:xfrm>
          <a:prstGeom prst="rect">
            <a:avLst/>
          </a:prstGeom>
          <a:solidFill>
            <a:srgbClr val="0056A9"/>
          </a:solidFill>
          <a:ln>
            <a:noFill/>
            <a:prstDash/>
          </a:ln>
          <a:effectLst/>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57203" tIns="57203" rIns="57203" bIns="57203" numCol="1" spcCol="1270" rtlCol="0" fromWordArt="0" anchor="ctr" anchorCtr="0" forceAA="0" compatLnSpc="1">
            <a:prstTxWarp prst="textNoShape">
              <a:avLst/>
            </a:prstTxWarp>
            <a:noAutofit/>
          </a:bodyPr>
          <a:lstStyle/>
          <a:p>
            <a:pPr marL="0" marR="0" lvl="0" indent="0" algn="l" defTabSz="667372" rtl="0" eaLnBrk="1" fontAlgn="auto" latinLnBrk="0" hangingPunct="1">
              <a:lnSpc>
                <a:spcPct val="90000"/>
              </a:lnSpc>
              <a:spcBef>
                <a:spcPct val="0"/>
              </a:spcBef>
              <a:spcAft>
                <a:spcPct val="35000"/>
              </a:spcAft>
              <a:buClrTx/>
              <a:buSzTx/>
              <a:buFontTx/>
              <a:buNone/>
              <a:tabLst/>
              <a:defRPr/>
            </a:pPr>
            <a:r>
              <a:rPr kumimoji="0" lang="en-US" sz="1802" b="0" i="0" u="none" strike="noStrike" kern="1200" cap="none" spc="0" normalizeH="0" baseline="0" noProof="0" dirty="0">
                <a:ln>
                  <a:noFill/>
                </a:ln>
                <a:solidFill>
                  <a:schemeClr val="lt1"/>
                </a:solidFill>
                <a:effectLst/>
                <a:uLnTx/>
                <a:uFillTx/>
                <a:latin typeface="+mn-lt"/>
                <a:ea typeface="+mn-ea"/>
                <a:cs typeface="+mn-cs"/>
              </a:rPr>
              <a:t>Proposal </a:t>
            </a:r>
            <a:r>
              <a:rPr kumimoji="0" lang="en-US" sz="1700" b="0" i="0" u="none" strike="noStrike" kern="1200" cap="none" spc="0" normalizeH="0" baseline="0" noProof="0" dirty="0">
                <a:ln>
                  <a:noFill/>
                </a:ln>
                <a:solidFill>
                  <a:schemeClr val="lt1"/>
                </a:solidFill>
                <a:effectLst/>
                <a:uLnTx/>
                <a:uFillTx/>
                <a:latin typeface="+mn-lt"/>
                <a:ea typeface="+mn-ea"/>
                <a:cs typeface="+mn-cs"/>
              </a:rPr>
              <a:t>Content</a:t>
            </a:r>
            <a:r>
              <a:rPr kumimoji="0" lang="en-US" sz="1802" b="0" i="0" u="none" strike="noStrike" kern="1200" cap="none" spc="0" normalizeH="0" baseline="0" noProof="0" dirty="0">
                <a:ln>
                  <a:noFill/>
                </a:ln>
                <a:solidFill>
                  <a:schemeClr val="lt1"/>
                </a:solidFill>
                <a:effectLst/>
                <a:uLnTx/>
                <a:uFillTx/>
                <a:latin typeface="+mn-lt"/>
                <a:ea typeface="+mn-ea"/>
                <a:cs typeface="+mn-cs"/>
              </a:rPr>
              <a:t> </a:t>
            </a:r>
          </a:p>
        </p:txBody>
      </p:sp>
      <p:grpSp>
        <p:nvGrpSpPr>
          <p:cNvPr id="9" name="Group 8" descr="The proposal will cover “proposal content” in a written format&#10;CST determines weightings for evaluation criteria and the number of pages allowed for the proposal.">
            <a:extLst>
              <a:ext uri="{FF2B5EF4-FFF2-40B4-BE49-F238E27FC236}">
                <a16:creationId xmlns:a16="http://schemas.microsoft.com/office/drawing/2014/main" id="{DB01624B-4D85-BCAF-575D-AC3AA29CD625}"/>
              </a:ext>
            </a:extLst>
          </p:cNvPr>
          <p:cNvGrpSpPr/>
          <p:nvPr/>
        </p:nvGrpSpPr>
        <p:grpSpPr>
          <a:xfrm>
            <a:off x="-100628" y="897651"/>
            <a:ext cx="9008828" cy="840095"/>
            <a:chOff x="0" y="531449"/>
            <a:chExt cx="8353425" cy="1119091"/>
          </a:xfrm>
        </p:grpSpPr>
        <p:sp>
          <p:nvSpPr>
            <p:cNvPr id="10" name="Rectangle 9" hidden="1">
              <a:extLst>
                <a:ext uri="{FF2B5EF4-FFF2-40B4-BE49-F238E27FC236}">
                  <a16:creationId xmlns:a16="http://schemas.microsoft.com/office/drawing/2014/main" id="{E1323D39-9C74-F159-457A-BAD95CE3CE18}"/>
                </a:ext>
              </a:extLst>
            </p:cNvPr>
            <p:cNvSpPr/>
            <p:nvPr/>
          </p:nvSpPr>
          <p:spPr>
            <a:xfrm>
              <a:off x="0" y="590700"/>
              <a:ext cx="8353425" cy="1059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1351" dirty="0"/>
            </a:p>
          </p:txBody>
        </p:sp>
        <p:sp>
          <p:nvSpPr>
            <p:cNvPr id="11" name="TextBox">
              <a:extLst>
                <a:ext uri="{FF2B5EF4-FFF2-40B4-BE49-F238E27FC236}">
                  <a16:creationId xmlns:a16="http://schemas.microsoft.com/office/drawing/2014/main" id="{71CAE25A-A052-086E-8D56-100662ED52EC}"/>
                </a:ext>
              </a:extLst>
            </p:cNvPr>
            <p:cNvSpPr txBox="1"/>
            <p:nvPr/>
          </p:nvSpPr>
          <p:spPr>
            <a:xfrm>
              <a:off x="0" y="531449"/>
              <a:ext cx="8353425" cy="3654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9100" tIns="15254" rIns="85423" bIns="15254" numCol="1" spcCol="1270" anchor="t" anchorCtr="0">
              <a:noAutofit/>
            </a:bodyPr>
            <a:lstStyle/>
            <a:p>
              <a:pPr marL="0" lvl="1" indent="-214513" algn="just" defTabSz="533898">
                <a:lnSpc>
                  <a:spcPct val="90000"/>
                </a:lnSpc>
                <a:spcBef>
                  <a:spcPct val="0"/>
                </a:spcBef>
                <a:buFont typeface="Arial" panose="020B0604020202020204" pitchFamily="34" charset="0"/>
                <a:buChar char="•"/>
              </a:pPr>
              <a:r>
                <a:rPr lang="en-US" sz="1600" dirty="0"/>
                <a:t>The proposal will cover “proposal content” in a written format</a:t>
              </a:r>
            </a:p>
            <a:p>
              <a:pPr marL="0" lvl="1" indent="-214513" algn="just" defTabSz="533898">
                <a:lnSpc>
                  <a:spcPct val="90000"/>
                </a:lnSpc>
                <a:spcBef>
                  <a:spcPct val="0"/>
                </a:spcBef>
                <a:buFont typeface="Arial" panose="020B0604020202020204" pitchFamily="34" charset="0"/>
                <a:buChar char="•"/>
              </a:pPr>
              <a:r>
                <a:rPr lang="en-US" sz="1600" dirty="0"/>
                <a:t>CST determines weightings and number of pages allowed for the proposal</a:t>
              </a:r>
            </a:p>
          </p:txBody>
        </p:sp>
      </p:grpSp>
      <p:sp>
        <p:nvSpPr>
          <p:cNvPr id="14" name="Text Box">
            <a:extLst>
              <a:ext uri="{FF2B5EF4-FFF2-40B4-BE49-F238E27FC236}">
                <a16:creationId xmlns:a16="http://schemas.microsoft.com/office/drawing/2014/main" id="{8E9B8DB7-F33A-AC73-C83D-F829A4B68828}"/>
              </a:ext>
            </a:extLst>
          </p:cNvPr>
          <p:cNvSpPr txBox="1"/>
          <p:nvPr/>
        </p:nvSpPr>
        <p:spPr>
          <a:xfrm>
            <a:off x="67586" y="1339938"/>
            <a:ext cx="4031360" cy="307777"/>
          </a:xfrm>
          <a:prstGeom prst="rect">
            <a:avLst/>
          </a:prstGeom>
          <a:noFill/>
        </p:spPr>
        <p:txBody>
          <a:bodyPr wrap="none" rtlCol="0">
            <a:spAutoFit/>
          </a:bodyPr>
          <a:lstStyle/>
          <a:p>
            <a:r>
              <a:rPr lang="en-US" sz="1400" dirty="0"/>
              <a:t>Table 3: Evaluation criteria and weightings</a:t>
            </a:r>
          </a:p>
        </p:txBody>
      </p:sp>
      <p:graphicFrame>
        <p:nvGraphicFramePr>
          <p:cNvPr id="5" name="Table 3" descr="Evaluation criteria, descriptions, and weights&#10;Technical Approach Project understanding, innovative concepts or alternatives XX&#10;Project Manager's Relevant Experience Similar or related projects, project management experience XX&#10;Project Planning &amp; Management Project staffing and resource management (who, how, and why), communication plan, and quality control procedures. The prime firm’s past experience with utilizing subproviders and meeting program goals (Historically Underutilized Business (HUB) or Disadvantaged Business Enterprise (DBE)) and/or how it plans to utilize subproviders to meet the goals on this contract XX&#10;Key Staff's Relevant Experience  Experience with similar projects XX&#10;Past performance score 5 to 15">
            <a:extLst>
              <a:ext uri="{FF2B5EF4-FFF2-40B4-BE49-F238E27FC236}">
                <a16:creationId xmlns:a16="http://schemas.microsoft.com/office/drawing/2014/main" id="{8C70C88B-7833-BF76-3923-CB8A6A18FFCD}"/>
              </a:ext>
            </a:extLst>
          </p:cNvPr>
          <p:cNvGraphicFramePr>
            <a:graphicFrameLocks noGrp="1"/>
          </p:cNvGraphicFramePr>
          <p:nvPr>
            <p:extLst>
              <p:ext uri="{D42A27DB-BD31-4B8C-83A1-F6EECF244321}">
                <p14:modId xmlns:p14="http://schemas.microsoft.com/office/powerpoint/2010/main" val="268954886"/>
              </p:ext>
            </p:extLst>
          </p:nvPr>
        </p:nvGraphicFramePr>
        <p:xfrm>
          <a:off x="67586" y="1644948"/>
          <a:ext cx="9008828" cy="3535680"/>
        </p:xfrm>
        <a:graphic>
          <a:graphicData uri="http://schemas.openxmlformats.org/drawingml/2006/table">
            <a:tbl>
              <a:tblPr firstRow="1" bandRow="1">
                <a:tableStyleId>{69012ECD-51FC-41F1-AA8D-1B2483CD663E}</a:tableStyleId>
              </a:tblPr>
              <a:tblGrid>
                <a:gridCol w="2416979">
                  <a:extLst>
                    <a:ext uri="{9D8B030D-6E8A-4147-A177-3AD203B41FA5}">
                      <a16:colId xmlns:a16="http://schemas.microsoft.com/office/drawing/2014/main" val="3745092016"/>
                    </a:ext>
                  </a:extLst>
                </a:gridCol>
                <a:gridCol w="5659752">
                  <a:extLst>
                    <a:ext uri="{9D8B030D-6E8A-4147-A177-3AD203B41FA5}">
                      <a16:colId xmlns:a16="http://schemas.microsoft.com/office/drawing/2014/main" val="3466125052"/>
                    </a:ext>
                  </a:extLst>
                </a:gridCol>
                <a:gridCol w="932097">
                  <a:extLst>
                    <a:ext uri="{9D8B030D-6E8A-4147-A177-3AD203B41FA5}">
                      <a16:colId xmlns:a16="http://schemas.microsoft.com/office/drawing/2014/main" val="1304879397"/>
                    </a:ext>
                  </a:extLst>
                </a:gridCol>
              </a:tblGrid>
              <a:tr h="274320">
                <a:tc>
                  <a:txBody>
                    <a:bodyPr/>
                    <a:lstStyle/>
                    <a:p>
                      <a:pPr algn="l"/>
                      <a:r>
                        <a:rPr lang="en-US" sz="1400" dirty="0"/>
                        <a:t>Evaluation Criteria </a:t>
                      </a:r>
                    </a:p>
                  </a:txBody>
                  <a:tcPr/>
                </a:tc>
                <a:tc>
                  <a:txBody>
                    <a:bodyPr/>
                    <a:lstStyle/>
                    <a:p>
                      <a:r>
                        <a:rPr lang="en-US" sz="1400" dirty="0"/>
                        <a:t>Description</a:t>
                      </a:r>
                    </a:p>
                  </a:txBody>
                  <a:tcPr/>
                </a:tc>
                <a:tc>
                  <a:txBody>
                    <a:bodyPr/>
                    <a:lstStyle/>
                    <a:p>
                      <a:r>
                        <a:rPr lang="en-US" sz="1400" dirty="0"/>
                        <a:t>Weight</a:t>
                      </a:r>
                    </a:p>
                  </a:txBody>
                  <a:tcPr/>
                </a:tc>
                <a:extLst>
                  <a:ext uri="{0D108BD9-81ED-4DB2-BD59-A6C34878D82A}">
                    <a16:rowId xmlns:a16="http://schemas.microsoft.com/office/drawing/2014/main" val="3976875879"/>
                  </a:ext>
                </a:extLst>
              </a:tr>
              <a:tr h="196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Technical Approach  </a:t>
                      </a:r>
                    </a:p>
                  </a:txBody>
                  <a:tcPr>
                    <a:lnR w="12700" cap="flat" cmpd="sng" algn="ctr">
                      <a:solidFill>
                        <a:srgbClr val="0058B0"/>
                      </a:solidFill>
                      <a:prstDash val="solid"/>
                      <a:round/>
                      <a:headEnd type="none" w="med" len="med"/>
                      <a:tailEnd type="none" w="med" len="med"/>
                    </a:ln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understanding, innovative concepts or alternatives</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3894769263"/>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Manager’s Relevant Experience </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Similar or related projects, project management experience</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dirty="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502382636"/>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Planning &amp; Management  </a:t>
                      </a:r>
                    </a:p>
                    <a:p>
                      <a:endParaRPr lang="en-US" sz="1400" dirty="0"/>
                    </a:p>
                  </a:txBody>
                  <a:tcPr>
                    <a:lnR w="12700" cap="flat" cmpd="sng" algn="ctr">
                      <a:solidFill>
                        <a:srgbClr val="0058B0"/>
                      </a:solidFill>
                      <a:prstDash val="solid"/>
                      <a:round/>
                      <a:headEnd type="none" w="med" len="med"/>
                      <a:tailEnd type="none" w="med" len="med"/>
                    </a:lnR>
                  </a:tcPr>
                </a:tc>
                <a:tc>
                  <a:txBody>
                    <a:bodyPr/>
                    <a:lstStyle/>
                    <a:p>
                      <a:r>
                        <a:rPr lang="en-US" sz="1400" dirty="0"/>
                        <a:t>Project staffing and resource management (who, how, and why), communication plan, and quality control procedures. The prime firm’s past experience with utilizing subproviders and meeting program goals (Historically Underutilized Business (HUB) or Disadvantaged Business Enterprise (DBE)) and/or how it plans to utilize subproviders to meet the goals on this contract.</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100825819"/>
                  </a:ext>
                </a:extLst>
              </a:tr>
              <a:tr h="370840">
                <a:tc>
                  <a:txBody>
                    <a:bodyPr/>
                    <a:lstStyle/>
                    <a:p>
                      <a:r>
                        <a:rPr lang="en-US" sz="1400" dirty="0"/>
                        <a:t>Key Staff’s Relevant Experience</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Experience with similar projects </a:t>
                      </a:r>
                    </a:p>
                    <a:p>
                      <a:endParaRPr lang="en-US" sz="1400" dirty="0"/>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dirty="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418728246"/>
                  </a:ext>
                </a:extLst>
              </a:tr>
              <a:tr h="292857">
                <a:tc>
                  <a:txBody>
                    <a:bodyPr/>
                    <a:lstStyle/>
                    <a:p>
                      <a:r>
                        <a:rPr lang="en-US" sz="1400" dirty="0"/>
                        <a:t>Past Performance Score</a:t>
                      </a:r>
                    </a:p>
                  </a:txBody>
                  <a:tcPr>
                    <a:lnR w="12700" cap="flat" cmpd="sng" algn="ctr">
                      <a:solidFill>
                        <a:srgbClr val="0058B0"/>
                      </a:solidFill>
                      <a:prstDash val="solid"/>
                      <a:round/>
                      <a:headEnd type="none" w="med" len="med"/>
                      <a:tailEnd type="none" w="med" len="med"/>
                    </a:lnR>
                  </a:tcPr>
                </a:tc>
                <a:tc>
                  <a:txBody>
                    <a:bodyPr/>
                    <a:lstStyle/>
                    <a:p>
                      <a:endParaRPr lang="en-US" sz="1400" dirty="0"/>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5 to 15</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227490033"/>
                  </a:ext>
                </a:extLst>
              </a:tr>
            </a:tbl>
          </a:graphicData>
        </a:graphic>
      </p:graphicFrame>
    </p:spTree>
    <p:extLst>
      <p:ext uri="{BB962C8B-B14F-4D97-AF65-F5344CB8AC3E}">
        <p14:creationId xmlns:p14="http://schemas.microsoft.com/office/powerpoint/2010/main" val="3595150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09F9C-74E0-C310-D018-05B3C3EA80F9}"/>
              </a:ext>
            </a:extLst>
          </p:cNvPr>
          <p:cNvSpPr>
            <a:spLocks noGrp="1"/>
          </p:cNvSpPr>
          <p:nvPr>
            <p:ph type="title"/>
          </p:nvPr>
        </p:nvSpPr>
        <p:spPr/>
        <p:txBody>
          <a:bodyPr>
            <a:normAutofit fontScale="90000"/>
          </a:bodyPr>
          <a:lstStyle/>
          <a:p>
            <a:r>
              <a:rPr lang="en-US"/>
              <a:t>Section 4 - PEPS Example</a:t>
            </a:r>
          </a:p>
        </p:txBody>
      </p:sp>
      <p:sp>
        <p:nvSpPr>
          <p:cNvPr id="6" name="Content Placeholder 2">
            <a:extLst>
              <a:ext uri="{FF2B5EF4-FFF2-40B4-BE49-F238E27FC236}">
                <a16:creationId xmlns:a16="http://schemas.microsoft.com/office/drawing/2014/main" id="{338B470A-E3EC-7E04-04FF-7DC08C071715}"/>
              </a:ext>
            </a:extLst>
          </p:cNvPr>
          <p:cNvSpPr txBox="1">
            <a:spLocks/>
          </p:cNvSpPr>
          <p:nvPr/>
        </p:nvSpPr>
        <p:spPr>
          <a:xfrm>
            <a:off x="457200" y="1272208"/>
            <a:ext cx="8229600" cy="806691"/>
          </a:xfrm>
          <a:prstGeom prst="rect">
            <a:avLst/>
          </a:prstGeom>
        </p:spPr>
        <p:txBody>
          <a:bodyPr vert="horz" lIns="0" tIns="0" rIns="0" bIns="0" rtlCol="0">
            <a:normAutofit fontScale="70000" lnSpcReduction="20000"/>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r>
              <a:rPr lang="en-US" dirty="0"/>
              <a:t>Example of PEPS Work Category in the Subcontracting Opportunity Description.</a:t>
            </a:r>
          </a:p>
          <a:p>
            <a:pPr lvl="1" fontAlgn="base">
              <a:buFont typeface="Arial" panose="020B0604020202020204" pitchFamily="34" charset="0"/>
              <a:buChar char="•"/>
            </a:pPr>
            <a:r>
              <a:rPr lang="en-US" dirty="0"/>
              <a:t>Reference Code example is National Institute of Governmental Purchasing (NIGP) with Class &amp; Item Code</a:t>
            </a:r>
          </a:p>
        </p:txBody>
      </p:sp>
      <p:pic>
        <p:nvPicPr>
          <p:cNvPr id="4" name="Content Placeholder 3" descr="In Section 4 Respondent's Subcontracting Opportunities, list the item number; under Subcontracting Opportunity Description enter the PEPS work category number and description; under NIGP enter the relevant NIGP code; under VetHUB-certified subcontracted percentage of total contract enter a number for the percentage; and for other subcontracted percentage of total contract enter the number for the percentage. ">
            <a:extLst>
              <a:ext uri="{FF2B5EF4-FFF2-40B4-BE49-F238E27FC236}">
                <a16:creationId xmlns:a16="http://schemas.microsoft.com/office/drawing/2014/main" id="{42D75850-8096-2EFB-E2DC-2D22E652FDB0}"/>
              </a:ext>
              <a:ext uri="{C183D7F6-B498-43B3-948B-1728B52AA6E4}">
                <adec:decorative xmlns:adec="http://schemas.microsoft.com/office/drawing/2017/decorative" val="0"/>
              </a:ext>
            </a:extLst>
          </p:cNvPr>
          <p:cNvPicPr>
            <a:picLocks noGrp="1" noChangeAspect="1"/>
          </p:cNvPicPr>
          <p:nvPr>
            <p:ph idx="1"/>
          </p:nvPr>
        </p:nvPicPr>
        <p:blipFill>
          <a:blip r:embed="rId3"/>
          <a:stretch>
            <a:fillRect/>
          </a:stretch>
        </p:blipFill>
        <p:spPr>
          <a:xfrm>
            <a:off x="1139546" y="1971935"/>
            <a:ext cx="6573982" cy="2346534"/>
          </a:xfrm>
          <a:prstGeom prst="rect">
            <a:avLst/>
          </a:prstGeom>
        </p:spPr>
      </p:pic>
      <p:sp>
        <p:nvSpPr>
          <p:cNvPr id="7" name="TextBox 6">
            <a:extLst>
              <a:ext uri="{FF2B5EF4-FFF2-40B4-BE49-F238E27FC236}">
                <a16:creationId xmlns:a16="http://schemas.microsoft.com/office/drawing/2014/main" id="{06001DB5-BC24-2290-91DB-0351097468EC}"/>
              </a:ext>
            </a:extLst>
          </p:cNvPr>
          <p:cNvSpPr txBox="1"/>
          <p:nvPr/>
        </p:nvSpPr>
        <p:spPr>
          <a:xfrm>
            <a:off x="1139546" y="4318469"/>
            <a:ext cx="5312460" cy="246221"/>
          </a:xfrm>
          <a:prstGeom prst="rect">
            <a:avLst/>
          </a:prstGeom>
          <a:noFill/>
        </p:spPr>
        <p:txBody>
          <a:bodyPr wrap="square" lIns="91440" tIns="45720" rIns="91440" bIns="45720" rtlCol="0" anchor="t">
            <a:spAutoFit/>
          </a:bodyPr>
          <a:lstStyle/>
          <a:p>
            <a:r>
              <a:rPr lang="en-US" sz="1000" dirty="0"/>
              <a:t>Figure 1- Section 4: Respondent’s Subcontracting Opportunities Example </a:t>
            </a:r>
          </a:p>
        </p:txBody>
      </p:sp>
    </p:spTree>
    <p:extLst>
      <p:ext uri="{BB962C8B-B14F-4D97-AF65-F5344CB8AC3E}">
        <p14:creationId xmlns:p14="http://schemas.microsoft.com/office/powerpoint/2010/main" val="2145155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EED54-8891-7773-661F-334C780B916D}"/>
              </a:ext>
            </a:extLst>
          </p:cNvPr>
          <p:cNvSpPr>
            <a:spLocks noGrp="1"/>
          </p:cNvSpPr>
          <p:nvPr>
            <p:ph type="title"/>
          </p:nvPr>
        </p:nvSpPr>
        <p:spPr/>
        <p:txBody>
          <a:bodyPr>
            <a:normAutofit fontScale="90000"/>
          </a:bodyPr>
          <a:lstStyle/>
          <a:p>
            <a:r>
              <a:rPr lang="en-US"/>
              <a:t>Documentation</a:t>
            </a:r>
          </a:p>
        </p:txBody>
      </p:sp>
      <p:sp>
        <p:nvSpPr>
          <p:cNvPr id="5" name="TextBox 4">
            <a:extLst>
              <a:ext uri="{FF2B5EF4-FFF2-40B4-BE49-F238E27FC236}">
                <a16:creationId xmlns:a16="http://schemas.microsoft.com/office/drawing/2014/main" id="{D76E880C-D13E-CB00-7B67-F1BB59B5DE01}"/>
              </a:ext>
            </a:extLst>
          </p:cNvPr>
          <p:cNvSpPr txBox="1"/>
          <p:nvPr/>
        </p:nvSpPr>
        <p:spPr>
          <a:xfrm>
            <a:off x="457200" y="4552628"/>
            <a:ext cx="3895344" cy="246221"/>
          </a:xfrm>
          <a:prstGeom prst="rect">
            <a:avLst/>
          </a:prstGeom>
          <a:noFill/>
        </p:spPr>
        <p:txBody>
          <a:bodyPr wrap="square" lIns="91440" tIns="45720" rIns="91440" bIns="45720" rtlCol="0" anchor="t">
            <a:spAutoFit/>
          </a:bodyPr>
          <a:lstStyle/>
          <a:p>
            <a:r>
              <a:rPr lang="en-US" sz="1000"/>
              <a:t>Figure 2</a:t>
            </a:r>
            <a:r>
              <a:rPr lang="en-US" sz="1000" dirty="0"/>
              <a:t>- Necessary versus Not Necessary Information </a:t>
            </a:r>
          </a:p>
        </p:txBody>
      </p:sp>
      <p:sp>
        <p:nvSpPr>
          <p:cNvPr id="3" name="TextBox 2"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
            <a:extLst>
              <a:ext uri="{FF2B5EF4-FFF2-40B4-BE49-F238E27FC236}">
                <a16:creationId xmlns:a16="http://schemas.microsoft.com/office/drawing/2014/main" id="{033ED09D-54D7-3C16-FED0-428034E0AA73}"/>
              </a:ext>
            </a:extLst>
          </p:cNvPr>
          <p:cNvSpPr txBox="1"/>
          <p:nvPr/>
        </p:nvSpPr>
        <p:spPr>
          <a:xfrm>
            <a:off x="5011750" y="4675738"/>
            <a:ext cx="1088903" cy="369332"/>
          </a:xfrm>
          <a:prstGeom prst="rect">
            <a:avLst/>
          </a:prstGeom>
          <a:noFill/>
        </p:spPr>
        <p:txBody>
          <a:bodyPr wrap="square" rtlCol="0">
            <a:spAutoFit/>
          </a:bodyPr>
          <a:lstStyle/>
          <a:p>
            <a:r>
              <a:rPr lang="en-US"/>
              <a:t>   </a:t>
            </a:r>
          </a:p>
        </p:txBody>
      </p:sp>
      <p:graphicFrame>
        <p:nvGraphicFramePr>
          <p:cNvPr id="4" name="Content Placeholder 3">
            <a:extLst>
              <a:ext uri="{FF2B5EF4-FFF2-40B4-BE49-F238E27FC236}">
                <a16:creationId xmlns:a16="http://schemas.microsoft.com/office/drawing/2014/main" id="{DDFBCB8C-E442-E52B-98AB-DBC60CF4A98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276907605"/>
              </p:ext>
            </p:extLst>
          </p:nvPr>
        </p:nvGraphicFramePr>
        <p:xfrm>
          <a:off x="457200" y="1272209"/>
          <a:ext cx="8229600" cy="3190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7769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AE4D9-5B32-305A-8C9B-22AC9787942A}"/>
              </a:ext>
            </a:extLst>
          </p:cNvPr>
          <p:cNvSpPr>
            <a:spLocks noGrp="1"/>
          </p:cNvSpPr>
          <p:nvPr>
            <p:ph type="title"/>
          </p:nvPr>
        </p:nvSpPr>
        <p:spPr/>
        <p:txBody>
          <a:bodyPr>
            <a:normAutofit fontScale="90000"/>
          </a:bodyPr>
          <a:lstStyle/>
          <a:p>
            <a:r>
              <a:rPr lang="en-US" dirty="0"/>
              <a:t>Seven Days</a:t>
            </a:r>
          </a:p>
        </p:txBody>
      </p:sp>
      <p:sp>
        <p:nvSpPr>
          <p:cNvPr id="24" name="Content Placeholder 2">
            <a:extLst>
              <a:ext uri="{FF2B5EF4-FFF2-40B4-BE49-F238E27FC236}">
                <a16:creationId xmlns:a16="http://schemas.microsoft.com/office/drawing/2014/main" id="{2E9D4946-65D2-B299-B4B7-1677C539BDEA}"/>
              </a:ext>
            </a:extLst>
          </p:cNvPr>
          <p:cNvSpPr txBox="1">
            <a:spLocks/>
          </p:cNvSpPr>
          <p:nvPr/>
        </p:nvSpPr>
        <p:spPr>
          <a:xfrm>
            <a:off x="457200" y="1272208"/>
            <a:ext cx="8229600" cy="806691"/>
          </a:xfrm>
          <a:prstGeom prst="rect">
            <a:avLst/>
          </a:prstGeom>
        </p:spPr>
        <p:txBody>
          <a:bodyPr vert="horz" lIns="0" tIns="0" rIns="0" bIns="0" rtlCol="0">
            <a:normAutofit/>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r>
              <a:rPr lang="en-US" dirty="0"/>
              <a:t>Example if you notify a sub provider on July 30</a:t>
            </a:r>
            <a:r>
              <a:rPr lang="en-US" baseline="30000" dirty="0"/>
              <a:t>th</a:t>
            </a:r>
            <a:r>
              <a:rPr lang="en-US" dirty="0"/>
              <a:t>, your 7</a:t>
            </a:r>
            <a:r>
              <a:rPr lang="en-US" baseline="30000" dirty="0"/>
              <a:t>th</a:t>
            </a:r>
            <a:r>
              <a:rPr lang="en-US" dirty="0"/>
              <a:t> day would be August 10</a:t>
            </a:r>
            <a:r>
              <a:rPr lang="en-US" baseline="30000" dirty="0"/>
              <a:t>th</a:t>
            </a:r>
            <a:r>
              <a:rPr lang="en-US" dirty="0"/>
              <a:t>.</a:t>
            </a:r>
          </a:p>
        </p:txBody>
      </p:sp>
      <p:pic>
        <p:nvPicPr>
          <p:cNvPr id="5" name="Content Placeholder 4" descr="Calendar showing seven day count down. ">
            <a:extLst>
              <a:ext uri="{FF2B5EF4-FFF2-40B4-BE49-F238E27FC236}">
                <a16:creationId xmlns:a16="http://schemas.microsoft.com/office/drawing/2014/main" id="{68F146F0-1DD9-92EE-53F6-7445D9C111A4}"/>
              </a:ext>
            </a:extLst>
          </p:cNvPr>
          <p:cNvPicPr>
            <a:picLocks noGrp="1" noChangeAspect="1"/>
          </p:cNvPicPr>
          <p:nvPr>
            <p:ph idx="1"/>
          </p:nvPr>
        </p:nvPicPr>
        <p:blipFill>
          <a:blip r:embed="rId2"/>
          <a:srcRect b="45726"/>
          <a:stretch>
            <a:fillRect/>
          </a:stretch>
        </p:blipFill>
        <p:spPr>
          <a:xfrm>
            <a:off x="460013" y="1940662"/>
            <a:ext cx="8223973" cy="2423183"/>
          </a:xfrm>
          <a:prstGeom prst="rect">
            <a:avLst/>
          </a:prstGeom>
        </p:spPr>
      </p:pic>
      <p:sp>
        <p:nvSpPr>
          <p:cNvPr id="6" name="TextBox 5">
            <a:extLst>
              <a:ext uri="{FF2B5EF4-FFF2-40B4-BE49-F238E27FC236}">
                <a16:creationId xmlns:a16="http://schemas.microsoft.com/office/drawing/2014/main" id="{921CEE31-2BC3-A34C-F472-22EC6718F91F}"/>
              </a:ext>
              <a:ext uri="{C183D7F6-B498-43B3-948B-1728B52AA6E4}">
                <adec:decorative xmlns:adec="http://schemas.microsoft.com/office/drawing/2017/decorative" val="1"/>
              </a:ext>
            </a:extLst>
          </p:cNvPr>
          <p:cNvSpPr txBox="1"/>
          <p:nvPr/>
        </p:nvSpPr>
        <p:spPr>
          <a:xfrm>
            <a:off x="5352585" y="2505308"/>
            <a:ext cx="869597" cy="369332"/>
          </a:xfrm>
          <a:prstGeom prst="rect">
            <a:avLst/>
          </a:prstGeom>
          <a:noFill/>
        </p:spPr>
        <p:txBody>
          <a:bodyPr wrap="none" rtlCol="0">
            <a:spAutoFit/>
          </a:bodyPr>
          <a:lstStyle/>
          <a:p>
            <a:r>
              <a:rPr lang="en-US" dirty="0"/>
              <a:t>Notify</a:t>
            </a:r>
          </a:p>
        </p:txBody>
      </p:sp>
      <p:sp>
        <p:nvSpPr>
          <p:cNvPr id="8" name="TextBox 7">
            <a:extLst>
              <a:ext uri="{FF2B5EF4-FFF2-40B4-BE49-F238E27FC236}">
                <a16:creationId xmlns:a16="http://schemas.microsoft.com/office/drawing/2014/main" id="{DB0EE04C-D684-6A70-2275-D0B3C2944D8B}"/>
              </a:ext>
              <a:ext uri="{C183D7F6-B498-43B3-948B-1728B52AA6E4}">
                <adec:decorative xmlns:adec="http://schemas.microsoft.com/office/drawing/2017/decorative" val="1"/>
              </a:ext>
            </a:extLst>
          </p:cNvPr>
          <p:cNvSpPr txBox="1"/>
          <p:nvPr/>
        </p:nvSpPr>
        <p:spPr>
          <a:xfrm>
            <a:off x="6753212" y="2505308"/>
            <a:ext cx="380559" cy="369332"/>
          </a:xfrm>
          <a:prstGeom prst="rect">
            <a:avLst/>
          </a:prstGeom>
          <a:noFill/>
        </p:spPr>
        <p:txBody>
          <a:bodyPr wrap="square" rtlCol="0">
            <a:spAutoFit/>
          </a:bodyPr>
          <a:lstStyle/>
          <a:p>
            <a:r>
              <a:rPr lang="en-US" dirty="0"/>
              <a:t>1</a:t>
            </a:r>
          </a:p>
        </p:txBody>
      </p:sp>
      <p:sp>
        <p:nvSpPr>
          <p:cNvPr id="10" name="TextBox 9">
            <a:extLst>
              <a:ext uri="{FF2B5EF4-FFF2-40B4-BE49-F238E27FC236}">
                <a16:creationId xmlns:a16="http://schemas.microsoft.com/office/drawing/2014/main" id="{62DEE7F7-7199-E2FD-864F-0ACEAFB69F43}"/>
              </a:ext>
              <a:ext uri="{C183D7F6-B498-43B3-948B-1728B52AA6E4}">
                <adec:decorative xmlns:adec="http://schemas.microsoft.com/office/drawing/2017/decorative" val="1"/>
              </a:ext>
            </a:extLst>
          </p:cNvPr>
          <p:cNvSpPr txBox="1"/>
          <p:nvPr/>
        </p:nvSpPr>
        <p:spPr>
          <a:xfrm>
            <a:off x="2159440" y="3152253"/>
            <a:ext cx="380559" cy="369332"/>
          </a:xfrm>
          <a:prstGeom prst="rect">
            <a:avLst/>
          </a:prstGeom>
          <a:noFill/>
        </p:spPr>
        <p:txBody>
          <a:bodyPr wrap="square" rtlCol="0">
            <a:spAutoFit/>
          </a:bodyPr>
          <a:lstStyle/>
          <a:p>
            <a:r>
              <a:rPr lang="en-US" dirty="0"/>
              <a:t>2</a:t>
            </a:r>
          </a:p>
        </p:txBody>
      </p:sp>
      <p:sp>
        <p:nvSpPr>
          <p:cNvPr id="12" name="TextBox 11">
            <a:extLst>
              <a:ext uri="{FF2B5EF4-FFF2-40B4-BE49-F238E27FC236}">
                <a16:creationId xmlns:a16="http://schemas.microsoft.com/office/drawing/2014/main" id="{2C01F241-0560-C862-4693-7C8B5A14903B}"/>
              </a:ext>
              <a:ext uri="{C183D7F6-B498-43B3-948B-1728B52AA6E4}">
                <adec:decorative xmlns:adec="http://schemas.microsoft.com/office/drawing/2017/decorative" val="1"/>
              </a:ext>
            </a:extLst>
          </p:cNvPr>
          <p:cNvSpPr txBox="1"/>
          <p:nvPr/>
        </p:nvSpPr>
        <p:spPr>
          <a:xfrm>
            <a:off x="3306069" y="3152253"/>
            <a:ext cx="380559" cy="369332"/>
          </a:xfrm>
          <a:prstGeom prst="rect">
            <a:avLst/>
          </a:prstGeom>
          <a:noFill/>
        </p:spPr>
        <p:txBody>
          <a:bodyPr wrap="square" rtlCol="0">
            <a:spAutoFit/>
          </a:bodyPr>
          <a:lstStyle/>
          <a:p>
            <a:r>
              <a:rPr lang="en-US" dirty="0"/>
              <a:t>3</a:t>
            </a:r>
          </a:p>
        </p:txBody>
      </p:sp>
      <p:sp>
        <p:nvSpPr>
          <p:cNvPr id="14" name="TextBox 13">
            <a:extLst>
              <a:ext uri="{FF2B5EF4-FFF2-40B4-BE49-F238E27FC236}">
                <a16:creationId xmlns:a16="http://schemas.microsoft.com/office/drawing/2014/main" id="{6B39E73F-414B-1902-5A6B-26256E4C9803}"/>
              </a:ext>
              <a:ext uri="{C183D7F6-B498-43B3-948B-1728B52AA6E4}">
                <adec:decorative xmlns:adec="http://schemas.microsoft.com/office/drawing/2017/decorative" val="1"/>
              </a:ext>
            </a:extLst>
          </p:cNvPr>
          <p:cNvSpPr txBox="1"/>
          <p:nvPr/>
        </p:nvSpPr>
        <p:spPr>
          <a:xfrm>
            <a:off x="4452698" y="3152253"/>
            <a:ext cx="380559" cy="369332"/>
          </a:xfrm>
          <a:prstGeom prst="rect">
            <a:avLst/>
          </a:prstGeom>
          <a:noFill/>
        </p:spPr>
        <p:txBody>
          <a:bodyPr wrap="square" rtlCol="0">
            <a:spAutoFit/>
          </a:bodyPr>
          <a:lstStyle/>
          <a:p>
            <a:r>
              <a:rPr lang="en-US" dirty="0"/>
              <a:t>4</a:t>
            </a:r>
          </a:p>
        </p:txBody>
      </p:sp>
      <p:sp>
        <p:nvSpPr>
          <p:cNvPr id="16" name="TextBox 15">
            <a:extLst>
              <a:ext uri="{FF2B5EF4-FFF2-40B4-BE49-F238E27FC236}">
                <a16:creationId xmlns:a16="http://schemas.microsoft.com/office/drawing/2014/main" id="{01AD71B0-24C2-30F0-4D00-2EB49586A62F}"/>
              </a:ext>
              <a:ext uri="{C183D7F6-B498-43B3-948B-1728B52AA6E4}">
                <adec:decorative xmlns:adec="http://schemas.microsoft.com/office/drawing/2017/decorative" val="1"/>
              </a:ext>
            </a:extLst>
          </p:cNvPr>
          <p:cNvSpPr txBox="1"/>
          <p:nvPr/>
        </p:nvSpPr>
        <p:spPr>
          <a:xfrm>
            <a:off x="5599327" y="3152253"/>
            <a:ext cx="380559" cy="369332"/>
          </a:xfrm>
          <a:prstGeom prst="rect">
            <a:avLst/>
          </a:prstGeom>
          <a:noFill/>
        </p:spPr>
        <p:txBody>
          <a:bodyPr wrap="square" rtlCol="0">
            <a:spAutoFit/>
          </a:bodyPr>
          <a:lstStyle/>
          <a:p>
            <a:r>
              <a:rPr lang="en-US" dirty="0"/>
              <a:t>5</a:t>
            </a:r>
          </a:p>
        </p:txBody>
      </p:sp>
      <p:sp>
        <p:nvSpPr>
          <p:cNvPr id="18" name="TextBox 17">
            <a:extLst>
              <a:ext uri="{FF2B5EF4-FFF2-40B4-BE49-F238E27FC236}">
                <a16:creationId xmlns:a16="http://schemas.microsoft.com/office/drawing/2014/main" id="{1F4339A1-F9CC-B269-F43C-BF0FA0BAB290}"/>
              </a:ext>
              <a:ext uri="{C183D7F6-B498-43B3-948B-1728B52AA6E4}">
                <adec:decorative xmlns:adec="http://schemas.microsoft.com/office/drawing/2017/decorative" val="1"/>
              </a:ext>
            </a:extLst>
          </p:cNvPr>
          <p:cNvSpPr txBox="1"/>
          <p:nvPr/>
        </p:nvSpPr>
        <p:spPr>
          <a:xfrm>
            <a:off x="6753212" y="3152253"/>
            <a:ext cx="380559" cy="369332"/>
          </a:xfrm>
          <a:prstGeom prst="rect">
            <a:avLst/>
          </a:prstGeom>
          <a:noFill/>
        </p:spPr>
        <p:txBody>
          <a:bodyPr wrap="square" rtlCol="0">
            <a:spAutoFit/>
          </a:bodyPr>
          <a:lstStyle/>
          <a:p>
            <a:r>
              <a:rPr lang="en-US" dirty="0"/>
              <a:t>6</a:t>
            </a:r>
          </a:p>
        </p:txBody>
      </p:sp>
      <p:sp>
        <p:nvSpPr>
          <p:cNvPr id="20" name="TextBox 19">
            <a:extLst>
              <a:ext uri="{FF2B5EF4-FFF2-40B4-BE49-F238E27FC236}">
                <a16:creationId xmlns:a16="http://schemas.microsoft.com/office/drawing/2014/main" id="{6C9139E0-2CC4-ADA2-79A0-482BA19814B9}"/>
              </a:ext>
              <a:ext uri="{C183D7F6-B498-43B3-948B-1728B52AA6E4}">
                <adec:decorative xmlns:adec="http://schemas.microsoft.com/office/drawing/2017/decorative" val="1"/>
              </a:ext>
            </a:extLst>
          </p:cNvPr>
          <p:cNvSpPr txBox="1"/>
          <p:nvPr/>
        </p:nvSpPr>
        <p:spPr>
          <a:xfrm>
            <a:off x="2159439" y="3911062"/>
            <a:ext cx="380559" cy="369332"/>
          </a:xfrm>
          <a:prstGeom prst="rect">
            <a:avLst/>
          </a:prstGeom>
          <a:noFill/>
        </p:spPr>
        <p:txBody>
          <a:bodyPr wrap="square" rtlCol="0">
            <a:spAutoFit/>
          </a:bodyPr>
          <a:lstStyle/>
          <a:p>
            <a:r>
              <a:rPr lang="en-US" dirty="0"/>
              <a:t>7</a:t>
            </a:r>
          </a:p>
        </p:txBody>
      </p:sp>
      <p:sp>
        <p:nvSpPr>
          <p:cNvPr id="22" name="TextBox 21">
            <a:extLst>
              <a:ext uri="{FF2B5EF4-FFF2-40B4-BE49-F238E27FC236}">
                <a16:creationId xmlns:a16="http://schemas.microsoft.com/office/drawing/2014/main" id="{33DF82A3-C91A-5EF2-1D5E-FD99E7E95255}"/>
              </a:ext>
              <a:ext uri="{C183D7F6-B498-43B3-948B-1728B52AA6E4}">
                <adec:decorative xmlns:adec="http://schemas.microsoft.com/office/drawing/2017/decorative" val="1"/>
              </a:ext>
            </a:extLst>
          </p:cNvPr>
          <p:cNvSpPr txBox="1"/>
          <p:nvPr/>
        </p:nvSpPr>
        <p:spPr>
          <a:xfrm>
            <a:off x="3031739" y="3710535"/>
            <a:ext cx="933356" cy="646331"/>
          </a:xfrm>
          <a:prstGeom prst="rect">
            <a:avLst/>
          </a:prstGeom>
          <a:noFill/>
        </p:spPr>
        <p:txBody>
          <a:bodyPr wrap="square" lIns="91440" tIns="45720" rIns="91440" bIns="45720" rtlCol="0" anchor="t">
            <a:spAutoFit/>
          </a:bodyPr>
          <a:lstStyle/>
          <a:p>
            <a:r>
              <a:rPr lang="en-US" dirty="0"/>
              <a:t>Bid Due</a:t>
            </a:r>
          </a:p>
        </p:txBody>
      </p:sp>
      <p:sp>
        <p:nvSpPr>
          <p:cNvPr id="4" name="TextBox 3">
            <a:extLst>
              <a:ext uri="{FF2B5EF4-FFF2-40B4-BE49-F238E27FC236}">
                <a16:creationId xmlns:a16="http://schemas.microsoft.com/office/drawing/2014/main" id="{0F3A80C2-E478-EE66-0828-E561864BC01B}"/>
              </a:ext>
            </a:extLst>
          </p:cNvPr>
          <p:cNvSpPr txBox="1"/>
          <p:nvPr/>
        </p:nvSpPr>
        <p:spPr>
          <a:xfrm>
            <a:off x="457200" y="4552628"/>
            <a:ext cx="3895344" cy="246221"/>
          </a:xfrm>
          <a:prstGeom prst="rect">
            <a:avLst/>
          </a:prstGeom>
          <a:noFill/>
        </p:spPr>
        <p:txBody>
          <a:bodyPr wrap="square" lIns="91440" tIns="45720" rIns="91440" bIns="45720" rtlCol="0" anchor="t">
            <a:spAutoFit/>
          </a:bodyPr>
          <a:lstStyle/>
          <a:p>
            <a:r>
              <a:rPr lang="en-US" sz="1000"/>
              <a:t>Figure 3- Calendar example  </a:t>
            </a:r>
          </a:p>
        </p:txBody>
      </p:sp>
    </p:spTree>
    <p:extLst>
      <p:ext uri="{BB962C8B-B14F-4D97-AF65-F5344CB8AC3E}">
        <p14:creationId xmlns:p14="http://schemas.microsoft.com/office/powerpoint/2010/main" val="2110373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3EE59-EAC0-080B-BB77-ACBC242917F3}"/>
              </a:ext>
            </a:extLst>
          </p:cNvPr>
          <p:cNvSpPr>
            <a:spLocks noGrp="1"/>
          </p:cNvSpPr>
          <p:nvPr>
            <p:ph type="title"/>
          </p:nvPr>
        </p:nvSpPr>
        <p:spPr/>
        <p:txBody>
          <a:bodyPr>
            <a:normAutofit fontScale="90000"/>
          </a:bodyPr>
          <a:lstStyle/>
          <a:p>
            <a:r>
              <a:rPr lang="en-US" dirty="0">
                <a:ea typeface="Verdana Bold"/>
              </a:rPr>
              <a:t>Seven Days cont.</a:t>
            </a:r>
            <a:endParaRPr lang="en-US" dirty="0"/>
          </a:p>
        </p:txBody>
      </p:sp>
      <p:pic>
        <p:nvPicPr>
          <p:cNvPr id="5" name="Picture 4" descr="Counting timeline notification">
            <a:extLst>
              <a:ext uri="{FF2B5EF4-FFF2-40B4-BE49-F238E27FC236}">
                <a16:creationId xmlns:a16="http://schemas.microsoft.com/office/drawing/2014/main" id="{B11D7110-CC6A-5FDA-8DD5-3DCF29EAC387}"/>
              </a:ext>
            </a:extLst>
          </p:cNvPr>
          <p:cNvPicPr>
            <a:picLocks noChangeAspect="1"/>
          </p:cNvPicPr>
          <p:nvPr/>
        </p:nvPicPr>
        <p:blipFill>
          <a:blip r:embed="rId2"/>
          <a:stretch>
            <a:fillRect/>
          </a:stretch>
        </p:blipFill>
        <p:spPr>
          <a:xfrm>
            <a:off x="1842772" y="1286314"/>
            <a:ext cx="4927605" cy="3534383"/>
          </a:xfrm>
          <a:prstGeom prst="rect">
            <a:avLst/>
          </a:prstGeom>
        </p:spPr>
      </p:pic>
      <p:sp>
        <p:nvSpPr>
          <p:cNvPr id="7" name="TextBox 6">
            <a:extLst>
              <a:ext uri="{FF2B5EF4-FFF2-40B4-BE49-F238E27FC236}">
                <a16:creationId xmlns:a16="http://schemas.microsoft.com/office/drawing/2014/main" id="{CD4253B0-CF57-0A60-F3AE-188E484362E9}"/>
              </a:ext>
            </a:extLst>
          </p:cNvPr>
          <p:cNvSpPr txBox="1"/>
          <p:nvPr/>
        </p:nvSpPr>
        <p:spPr>
          <a:xfrm>
            <a:off x="1748319" y="4817829"/>
            <a:ext cx="3895344" cy="246221"/>
          </a:xfrm>
          <a:prstGeom prst="rect">
            <a:avLst/>
          </a:prstGeom>
          <a:noFill/>
        </p:spPr>
        <p:txBody>
          <a:bodyPr wrap="square" lIns="91440" tIns="45720" rIns="91440" bIns="45720" rtlCol="0" anchor="t">
            <a:spAutoFit/>
          </a:bodyPr>
          <a:lstStyle/>
          <a:p>
            <a:r>
              <a:rPr lang="en-US" sz="1000"/>
              <a:t>Figure 4- Notification Table</a:t>
            </a:r>
          </a:p>
        </p:txBody>
      </p:sp>
    </p:spTree>
    <p:extLst>
      <p:ext uri="{BB962C8B-B14F-4D97-AF65-F5344CB8AC3E}">
        <p14:creationId xmlns:p14="http://schemas.microsoft.com/office/powerpoint/2010/main" val="724829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9884B687-61C0-1C5E-8F1F-92C5D423AB8B}"/>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Avoid Disqualifications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sp>
        <p:nvSpPr>
          <p:cNvPr id="3" name="TextBox">
            <a:extLst>
              <a:ext uri="{FF2B5EF4-FFF2-40B4-BE49-F238E27FC236}">
                <a16:creationId xmlns:a16="http://schemas.microsoft.com/office/drawing/2014/main" id="{AD7CE85C-1340-2ED2-2181-5ADE93C197EE}"/>
              </a:ext>
            </a:extLst>
          </p:cNvPr>
          <p:cNvSpPr txBox="1"/>
          <p:nvPr/>
        </p:nvSpPr>
        <p:spPr>
          <a:xfrm>
            <a:off x="0" y="1202778"/>
            <a:ext cx="9165567" cy="3139321"/>
          </a:xfrm>
          <a:prstGeom prst="rect">
            <a:avLst/>
          </a:prstGeom>
          <a:noFill/>
        </p:spPr>
        <p:txBody>
          <a:bodyPr wrap="square">
            <a:spAutoFit/>
          </a:bodyPr>
          <a:lstStyle/>
          <a:p>
            <a:pPr marL="285750" indent="-285750">
              <a:buFont typeface="Arial" panose="020B0604020202020204" pitchFamily="34" charset="0"/>
              <a:buChar char="•"/>
            </a:pPr>
            <a:r>
              <a:rPr lang="en-US" dirty="0"/>
              <a:t>Include all mandatory attachments in your package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PEPS Fireside Chat – New process and updated Project Team Composition (PTC) Form - Link Below</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Check Task Leaders’ precertifications in standard work categories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Task Leader in the PTC form must match the Task Leader mentioned in the proposal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PM must meet RFP requirements</a:t>
            </a:r>
          </a:p>
        </p:txBody>
      </p:sp>
      <p:sp>
        <p:nvSpPr>
          <p:cNvPr id="5" name="TextBox">
            <a:extLst>
              <a:ext uri="{FF2B5EF4-FFF2-40B4-BE49-F238E27FC236}">
                <a16:creationId xmlns:a16="http://schemas.microsoft.com/office/drawing/2014/main" id="{0E66977F-5372-0DC8-BF16-B90FC1147A23}"/>
              </a:ext>
            </a:extLst>
          </p:cNvPr>
          <p:cNvSpPr txBox="1"/>
          <p:nvPr/>
        </p:nvSpPr>
        <p:spPr>
          <a:xfrm>
            <a:off x="89608" y="4606171"/>
            <a:ext cx="8421624" cy="338554"/>
          </a:xfrm>
          <a:prstGeom prst="rect">
            <a:avLst/>
          </a:prstGeom>
          <a:noFill/>
        </p:spPr>
        <p:txBody>
          <a:bodyPr wrap="square">
            <a:spAutoFit/>
          </a:bodyPr>
          <a:lstStyle/>
          <a:p>
            <a:r>
              <a:rPr lang="en-US" sz="1600" dirty="0">
                <a:solidFill>
                  <a:srgbClr val="0056A9"/>
                </a:solidFill>
                <a:hlinkClick r:id="rId3"/>
              </a:rPr>
              <a:t>Link to PEPS Fireside Chat</a:t>
            </a:r>
            <a:endParaRPr lang="en-US" sz="1600" dirty="0"/>
          </a:p>
        </p:txBody>
      </p:sp>
    </p:spTree>
    <p:extLst>
      <p:ext uri="{BB962C8B-B14F-4D97-AF65-F5344CB8AC3E}">
        <p14:creationId xmlns:p14="http://schemas.microsoft.com/office/powerpoint/2010/main" val="1795287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27F76CA6-02D8-BE87-AD61-C710CAE06E47}"/>
              </a:ext>
              <a:ext uri="{C183D7F6-B498-43B3-948B-1728B52AA6E4}">
                <adec:decorative xmlns:adec="http://schemas.microsoft.com/office/drawing/2017/decorative" val="0"/>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Avoid Disqualifications Continued</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a:extLst>
              <a:ext uri="{FF2B5EF4-FFF2-40B4-BE49-F238E27FC236}">
                <a16:creationId xmlns:a16="http://schemas.microsoft.com/office/drawing/2014/main" id="{F72DE6CC-43BD-B573-51C0-4F88570FB741}"/>
              </a:ext>
              <a:ext uri="{C183D7F6-B498-43B3-948B-1728B52AA6E4}">
                <adec:decorative xmlns:adec="http://schemas.microsoft.com/office/drawing/2017/decorative" val="1"/>
              </a:ext>
            </a:extLst>
          </p:cNvPr>
          <p:cNvGrpSpPr/>
          <p:nvPr/>
        </p:nvGrpSpPr>
        <p:grpSpPr>
          <a:xfrm>
            <a:off x="89607" y="1279621"/>
            <a:ext cx="8717962" cy="3365159"/>
            <a:chOff x="89607" y="1279621"/>
            <a:chExt cx="8717962" cy="3365159"/>
          </a:xfrm>
        </p:grpSpPr>
        <p:sp>
          <p:nvSpPr>
            <p:cNvPr id="5" name="Textbox">
              <a:extLst>
                <a:ext uri="{FF2B5EF4-FFF2-40B4-BE49-F238E27FC236}">
                  <a16:creationId xmlns:a16="http://schemas.microsoft.com/office/drawing/2014/main" id="{B8E8973C-4DA5-A68B-129E-B645113C1847}"/>
                </a:ext>
                <a:ext uri="{C183D7F6-B498-43B3-948B-1728B52AA6E4}">
                  <adec:decorative xmlns:adec="http://schemas.microsoft.com/office/drawing/2017/decorative" val="1"/>
                </a:ext>
              </a:extLst>
            </p:cNvPr>
            <p:cNvSpPr/>
            <p:nvPr/>
          </p:nvSpPr>
          <p:spPr>
            <a:xfrm>
              <a:off x="89607" y="1279621"/>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QR Codes and Hyperlinks</a:t>
              </a:r>
            </a:p>
          </p:txBody>
        </p:sp>
        <p:sp>
          <p:nvSpPr>
            <p:cNvPr id="4" name="text box" descr="QR codes and hyperlinks are considered additional information. Do not include in your proposal.&#10;">
              <a:extLst>
                <a:ext uri="{FF2B5EF4-FFF2-40B4-BE49-F238E27FC236}">
                  <a16:creationId xmlns:a16="http://schemas.microsoft.com/office/drawing/2014/main" id="{7F2FD4C4-AB3C-A535-9368-C71C5F8A7170}"/>
                </a:ext>
              </a:extLst>
            </p:cNvPr>
            <p:cNvSpPr/>
            <p:nvPr/>
          </p:nvSpPr>
          <p:spPr>
            <a:xfrm>
              <a:off x="3228073" y="1343262"/>
              <a:ext cx="5579496" cy="639076"/>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a:solidFill>
              <a:schemeClr val="accent2">
                <a:lumMod val="40000"/>
                <a:lumOff val="60000"/>
                <a:alpha val="90000"/>
              </a:schemeClr>
            </a:solidFill>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QR </a:t>
              </a:r>
              <a:r>
                <a:rPr lang="en-US" sz="1600" dirty="0"/>
                <a:t>codes and hyperlinks are </a:t>
              </a:r>
              <a:r>
                <a:rPr lang="en-US" sz="1600" kern="1200" dirty="0"/>
                <a:t>considered additional information. Do not include in your proposal.</a:t>
              </a:r>
            </a:p>
          </p:txBody>
        </p:sp>
        <p:sp>
          <p:nvSpPr>
            <p:cNvPr id="10" name="text box">
              <a:extLst>
                <a:ext uri="{FF2B5EF4-FFF2-40B4-BE49-F238E27FC236}">
                  <a16:creationId xmlns:a16="http://schemas.microsoft.com/office/drawing/2014/main" id="{079E9B1C-41BA-4D34-ECCB-368A1E928ACC}"/>
                </a:ext>
                <a:ext uri="{C183D7F6-B498-43B3-948B-1728B52AA6E4}">
                  <adec:decorative xmlns:adec="http://schemas.microsoft.com/office/drawing/2017/decorative" val="1"/>
                </a:ext>
              </a:extLst>
            </p:cNvPr>
            <p:cNvSpPr/>
            <p:nvPr/>
          </p:nvSpPr>
          <p:spPr>
            <a:xfrm>
              <a:off x="89607" y="1979668"/>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Task Leads</a:t>
              </a:r>
              <a:endParaRPr lang="en-US" sz="1600" kern="1200" dirty="0"/>
            </a:p>
          </p:txBody>
        </p:sp>
        <p:sp>
          <p:nvSpPr>
            <p:cNvPr id="9" name="text box" descr="Ensure Task Leads match on PTC and Proposal&#10;">
              <a:extLst>
                <a:ext uri="{FF2B5EF4-FFF2-40B4-BE49-F238E27FC236}">
                  <a16:creationId xmlns:a16="http://schemas.microsoft.com/office/drawing/2014/main" id="{E83D6056-ECB0-3BB0-E97B-A316C2AEE1B4}"/>
                </a:ext>
              </a:extLst>
            </p:cNvPr>
            <p:cNvSpPr/>
            <p:nvPr/>
          </p:nvSpPr>
          <p:spPr>
            <a:xfrm>
              <a:off x="3228073" y="2083247"/>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Task Leads match on PTC and Proposal.</a:t>
              </a:r>
            </a:p>
          </p:txBody>
        </p:sp>
        <p:sp>
          <p:nvSpPr>
            <p:cNvPr id="12" name="text box">
              <a:extLst>
                <a:ext uri="{FF2B5EF4-FFF2-40B4-BE49-F238E27FC236}">
                  <a16:creationId xmlns:a16="http://schemas.microsoft.com/office/drawing/2014/main" id="{E1EFC697-7A81-3611-17C9-E05F8966718C}"/>
                </a:ext>
                <a:ext uri="{C183D7F6-B498-43B3-948B-1728B52AA6E4}">
                  <adec:decorative xmlns:adec="http://schemas.microsoft.com/office/drawing/2017/decorative" val="1"/>
                </a:ext>
              </a:extLst>
            </p:cNvPr>
            <p:cNvSpPr/>
            <p:nvPr/>
          </p:nvSpPr>
          <p:spPr>
            <a:xfrm>
              <a:off x="89607" y="2664128"/>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Proposal Cover Sheets</a:t>
              </a:r>
              <a:endParaRPr lang="en-US" sz="1600" kern="1200" dirty="0"/>
            </a:p>
          </p:txBody>
        </p:sp>
        <p:sp>
          <p:nvSpPr>
            <p:cNvPr id="11" name="text box" descr="Do not include extra sheets, such as a cover sheet, in your proposal.">
              <a:extLst>
                <a:ext uri="{FF2B5EF4-FFF2-40B4-BE49-F238E27FC236}">
                  <a16:creationId xmlns:a16="http://schemas.microsoft.com/office/drawing/2014/main" id="{A862541B-4015-C7D2-47E2-54A77FA0DD1F}"/>
                </a:ext>
              </a:extLst>
            </p:cNvPr>
            <p:cNvSpPr/>
            <p:nvPr/>
          </p:nvSpPr>
          <p:spPr>
            <a:xfrm>
              <a:off x="3228073" y="2751473"/>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Do not include extra sheets, such as a cover sheet, in your proposal.</a:t>
              </a:r>
            </a:p>
          </p:txBody>
        </p:sp>
        <p:sp>
          <p:nvSpPr>
            <p:cNvPr id="14" name="text box">
              <a:extLst>
                <a:ext uri="{FF2B5EF4-FFF2-40B4-BE49-F238E27FC236}">
                  <a16:creationId xmlns:a16="http://schemas.microsoft.com/office/drawing/2014/main" id="{F72D7D50-8FD2-62D9-6C5B-C2361F41F1CE}"/>
                </a:ext>
                <a:ext uri="{C183D7F6-B498-43B3-948B-1728B52AA6E4}">
                  <adec:decorative xmlns:adec="http://schemas.microsoft.com/office/drawing/2017/decorative" val="1"/>
                </a:ext>
              </a:extLst>
            </p:cNvPr>
            <p:cNvSpPr/>
            <p:nvPr/>
          </p:nvSpPr>
          <p:spPr>
            <a:xfrm>
              <a:off x="89607" y="3340148"/>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Legal Firm Name</a:t>
              </a:r>
            </a:p>
          </p:txBody>
        </p:sp>
        <p:sp>
          <p:nvSpPr>
            <p:cNvPr id="13" name="text box" descr="Use legal firm name and ensure that it matches across all proposal documents.&#10;">
              <a:extLst>
                <a:ext uri="{FF2B5EF4-FFF2-40B4-BE49-F238E27FC236}">
                  <a16:creationId xmlns:a16="http://schemas.microsoft.com/office/drawing/2014/main" id="{21E05B2B-F065-A3A2-0F5A-C8DCD7F78BA6}"/>
                </a:ext>
              </a:extLst>
            </p:cNvPr>
            <p:cNvSpPr/>
            <p:nvPr/>
          </p:nvSpPr>
          <p:spPr>
            <a:xfrm>
              <a:off x="3228073" y="3419699"/>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legal firm name and ensure that it matches across all proposal documents.</a:t>
              </a:r>
            </a:p>
          </p:txBody>
        </p:sp>
        <p:sp>
          <p:nvSpPr>
            <p:cNvPr id="16" name="text box">
              <a:extLst>
                <a:ext uri="{FF2B5EF4-FFF2-40B4-BE49-F238E27FC236}">
                  <a16:creationId xmlns:a16="http://schemas.microsoft.com/office/drawing/2014/main" id="{5D510792-33ED-3B1D-E0F3-E70C11F976B7}"/>
                </a:ext>
                <a:ext uri="{C183D7F6-B498-43B3-948B-1728B52AA6E4}">
                  <adec:decorative xmlns:adec="http://schemas.microsoft.com/office/drawing/2017/decorative" val="1"/>
                </a:ext>
              </a:extLst>
            </p:cNvPr>
            <p:cNvSpPr/>
            <p:nvPr/>
          </p:nvSpPr>
          <p:spPr>
            <a:xfrm>
              <a:off x="89607" y="4008374"/>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a:solidFill>
              <a:schemeClr val="tx1">
                <a:lumMod val="85000"/>
                <a:lumOff val="1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Read the Cover Page Questionnaire</a:t>
              </a:r>
              <a:endParaRPr lang="en-US" sz="1600" kern="1200" dirty="0"/>
            </a:p>
          </p:txBody>
        </p:sp>
        <p:sp>
          <p:nvSpPr>
            <p:cNvPr id="15" name="text box" descr="Ensure that you are answering the questions in the Cover Page questionnaire truthfully.&#10;">
              <a:extLst>
                <a:ext uri="{FF2B5EF4-FFF2-40B4-BE49-F238E27FC236}">
                  <a16:creationId xmlns:a16="http://schemas.microsoft.com/office/drawing/2014/main" id="{A05A949D-1E45-651E-ED4D-05C54DD4C422}"/>
                </a:ext>
              </a:extLst>
            </p:cNvPr>
            <p:cNvSpPr/>
            <p:nvPr/>
          </p:nvSpPr>
          <p:spPr>
            <a:xfrm>
              <a:off x="3228073" y="4087925"/>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that you are answering the questions in the Cover Page questionnaire truthfully.</a:t>
              </a:r>
            </a:p>
          </p:txBody>
        </p:sp>
      </p:grpSp>
    </p:spTree>
    <p:extLst>
      <p:ext uri="{BB962C8B-B14F-4D97-AF65-F5344CB8AC3E}">
        <p14:creationId xmlns:p14="http://schemas.microsoft.com/office/powerpoint/2010/main" val="4174228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A0BC1692-FD33-DB8E-24FB-EDBFF7624E5B}"/>
              </a:ext>
            </a:extLst>
          </p:cNvPr>
          <p:cNvSpPr txBox="1">
            <a:spLocks noGrp="1"/>
          </p:cNvSpPr>
          <p:nvPr>
            <p:ph type="title" idx="4294967295"/>
          </p:nvPr>
        </p:nvSpPr>
        <p:spPr>
          <a:xfrm>
            <a:off x="72355" y="598554"/>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Negotiations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5" name="Group 4" descr="Contract Award  Job Classification Negotiation with Procurement Engineer (~3 days duration)&#10;Include firm representative negotiating rates&#10;Include Subs in the process&#10;Provide reasoning for additional classification requests&#10;Provide concurrence with final classifications from prime and subs&#10;Indicate if classification is in your rate portfolio  Rate Negotiation with PEPS Negotiations Engineer">
            <a:extLst>
              <a:ext uri="{FF2B5EF4-FFF2-40B4-BE49-F238E27FC236}">
                <a16:creationId xmlns:a16="http://schemas.microsoft.com/office/drawing/2014/main" id="{863A377A-49EA-4A0D-07CA-FF4B5DD6F474}"/>
              </a:ext>
            </a:extLst>
          </p:cNvPr>
          <p:cNvGrpSpPr/>
          <p:nvPr/>
        </p:nvGrpSpPr>
        <p:grpSpPr>
          <a:xfrm>
            <a:off x="441900" y="957323"/>
            <a:ext cx="8132297" cy="3502084"/>
            <a:chOff x="407394" y="1049242"/>
            <a:chExt cx="8132297" cy="3502084"/>
          </a:xfrm>
        </p:grpSpPr>
        <p:sp>
          <p:nvSpPr>
            <p:cNvPr id="6" name="text box">
              <a:extLst>
                <a:ext uri="{FF2B5EF4-FFF2-40B4-BE49-F238E27FC236}">
                  <a16:creationId xmlns:a16="http://schemas.microsoft.com/office/drawing/2014/main" id="{ADE0C9A7-A090-A87C-7A6E-AEE89305B18B}"/>
                </a:ext>
              </a:extLst>
            </p:cNvPr>
            <p:cNvSpPr/>
            <p:nvPr/>
          </p:nvSpPr>
          <p:spPr>
            <a:xfrm>
              <a:off x="407394" y="1049242"/>
              <a:ext cx="6665104" cy="439364"/>
            </a:xfrm>
            <a:custGeom>
              <a:avLst/>
              <a:gdLst>
                <a:gd name="connsiteX0" fmla="*/ 0 w 6665104"/>
                <a:gd name="connsiteY0" fmla="*/ 43936 h 439364"/>
                <a:gd name="connsiteX1" fmla="*/ 43936 w 6665104"/>
                <a:gd name="connsiteY1" fmla="*/ 0 h 439364"/>
                <a:gd name="connsiteX2" fmla="*/ 6621168 w 6665104"/>
                <a:gd name="connsiteY2" fmla="*/ 0 h 439364"/>
                <a:gd name="connsiteX3" fmla="*/ 6665104 w 6665104"/>
                <a:gd name="connsiteY3" fmla="*/ 43936 h 439364"/>
                <a:gd name="connsiteX4" fmla="*/ 6665104 w 6665104"/>
                <a:gd name="connsiteY4" fmla="*/ 395428 h 439364"/>
                <a:gd name="connsiteX5" fmla="*/ 6621168 w 6665104"/>
                <a:gd name="connsiteY5" fmla="*/ 439364 h 439364"/>
                <a:gd name="connsiteX6" fmla="*/ 43936 w 6665104"/>
                <a:gd name="connsiteY6" fmla="*/ 439364 h 439364"/>
                <a:gd name="connsiteX7" fmla="*/ 0 w 6665104"/>
                <a:gd name="connsiteY7" fmla="*/ 395428 h 439364"/>
                <a:gd name="connsiteX8" fmla="*/ 0 w 6665104"/>
                <a:gd name="connsiteY8" fmla="*/ 43936 h 43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104" h="439364">
                  <a:moveTo>
                    <a:pt x="0" y="43936"/>
                  </a:moveTo>
                  <a:cubicBezTo>
                    <a:pt x="0" y="19671"/>
                    <a:pt x="19671" y="0"/>
                    <a:pt x="43936" y="0"/>
                  </a:cubicBezTo>
                  <a:lnTo>
                    <a:pt x="6621168" y="0"/>
                  </a:lnTo>
                  <a:cubicBezTo>
                    <a:pt x="6645433" y="0"/>
                    <a:pt x="6665104" y="19671"/>
                    <a:pt x="6665104" y="43936"/>
                  </a:cubicBezTo>
                  <a:lnTo>
                    <a:pt x="6665104" y="395428"/>
                  </a:lnTo>
                  <a:cubicBezTo>
                    <a:pt x="6665104" y="419693"/>
                    <a:pt x="6645433" y="439364"/>
                    <a:pt x="6621168" y="439364"/>
                  </a:cubicBezTo>
                  <a:lnTo>
                    <a:pt x="43936" y="439364"/>
                  </a:lnTo>
                  <a:cubicBezTo>
                    <a:pt x="19671" y="439364"/>
                    <a:pt x="0" y="419693"/>
                    <a:pt x="0" y="395428"/>
                  </a:cubicBezTo>
                  <a:lnTo>
                    <a:pt x="0" y="4393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4309" tIns="104309" rIns="1357998" bIns="104309" numCol="1" spcCol="1270" anchor="ctr" anchorCtr="0">
              <a:noAutofit/>
            </a:bodyPr>
            <a:lstStyle/>
            <a:p>
              <a:pPr marL="0" lvl="0" indent="0" algn="l" defTabSz="711200">
                <a:lnSpc>
                  <a:spcPct val="100000"/>
                </a:lnSpc>
                <a:spcBef>
                  <a:spcPts val="0"/>
                </a:spcBef>
                <a:spcAft>
                  <a:spcPts val="600"/>
                </a:spcAft>
                <a:buNone/>
              </a:pPr>
              <a:r>
                <a:rPr lang="en-US" sz="1600" b="1" kern="1200" dirty="0"/>
                <a:t>Contract Award</a:t>
              </a:r>
              <a:endParaRPr lang="en-US" sz="1400" kern="1200" dirty="0"/>
            </a:p>
          </p:txBody>
        </p:sp>
        <p:sp>
          <p:nvSpPr>
            <p:cNvPr id="7" name="text box" descr="Job Classification Negotiation with Procurement Engineer (~3 days duration)&#10; Include firm representative negotiating rates&#10; Include Subs in the process&#10; Provide reasoning for additional classification requests&#10; Provide concurrence with final classifications from prime and subs&#10; Indicate if classification is in your rate portfolioRate Negotiation with PEPS Negotiations Engineer">
              <a:extLst>
                <a:ext uri="{FF2B5EF4-FFF2-40B4-BE49-F238E27FC236}">
                  <a16:creationId xmlns:a16="http://schemas.microsoft.com/office/drawing/2014/main" id="{68D25A97-EE40-99B3-C058-0B8F86BFBBB3}"/>
                </a:ext>
              </a:extLst>
            </p:cNvPr>
            <p:cNvSpPr/>
            <p:nvPr/>
          </p:nvSpPr>
          <p:spPr>
            <a:xfrm>
              <a:off x="631409" y="1528284"/>
              <a:ext cx="7590153" cy="2326565"/>
            </a:xfrm>
            <a:custGeom>
              <a:avLst/>
              <a:gdLst>
                <a:gd name="connsiteX0" fmla="*/ 0 w 7590153"/>
                <a:gd name="connsiteY0" fmla="*/ 232657 h 2326565"/>
                <a:gd name="connsiteX1" fmla="*/ 232657 w 7590153"/>
                <a:gd name="connsiteY1" fmla="*/ 0 h 2326565"/>
                <a:gd name="connsiteX2" fmla="*/ 7357497 w 7590153"/>
                <a:gd name="connsiteY2" fmla="*/ 0 h 2326565"/>
                <a:gd name="connsiteX3" fmla="*/ 7590154 w 7590153"/>
                <a:gd name="connsiteY3" fmla="*/ 232657 h 2326565"/>
                <a:gd name="connsiteX4" fmla="*/ 7590153 w 7590153"/>
                <a:gd name="connsiteY4" fmla="*/ 2093909 h 2326565"/>
                <a:gd name="connsiteX5" fmla="*/ 7357496 w 7590153"/>
                <a:gd name="connsiteY5" fmla="*/ 2326566 h 2326565"/>
                <a:gd name="connsiteX6" fmla="*/ 232657 w 7590153"/>
                <a:gd name="connsiteY6" fmla="*/ 2326565 h 2326565"/>
                <a:gd name="connsiteX7" fmla="*/ 0 w 7590153"/>
                <a:gd name="connsiteY7" fmla="*/ 2093908 h 2326565"/>
                <a:gd name="connsiteX8" fmla="*/ 0 w 7590153"/>
                <a:gd name="connsiteY8" fmla="*/ 232657 h 23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153" h="2326565">
                  <a:moveTo>
                    <a:pt x="0" y="232657"/>
                  </a:moveTo>
                  <a:cubicBezTo>
                    <a:pt x="0" y="104164"/>
                    <a:pt x="104164" y="0"/>
                    <a:pt x="232657" y="0"/>
                  </a:cubicBezTo>
                  <a:lnTo>
                    <a:pt x="7357497" y="0"/>
                  </a:lnTo>
                  <a:cubicBezTo>
                    <a:pt x="7485990" y="0"/>
                    <a:pt x="7590154" y="104164"/>
                    <a:pt x="7590154" y="232657"/>
                  </a:cubicBezTo>
                  <a:cubicBezTo>
                    <a:pt x="7590154" y="853074"/>
                    <a:pt x="7590153" y="1473492"/>
                    <a:pt x="7590153" y="2093909"/>
                  </a:cubicBezTo>
                  <a:cubicBezTo>
                    <a:pt x="7590153" y="2222402"/>
                    <a:pt x="7485989" y="2326566"/>
                    <a:pt x="7357496" y="2326566"/>
                  </a:cubicBezTo>
                  <a:lnTo>
                    <a:pt x="232657" y="2326565"/>
                  </a:lnTo>
                  <a:cubicBezTo>
                    <a:pt x="104164" y="2326565"/>
                    <a:pt x="0" y="2222401"/>
                    <a:pt x="0" y="2093908"/>
                  </a:cubicBezTo>
                  <a:lnTo>
                    <a:pt x="0" y="23265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9583" tIns="159583" rIns="1713543" bIns="159583" numCol="1" spcCol="1270" anchor="ctr" anchorCtr="0">
              <a:noAutofit/>
            </a:bodyPr>
            <a:lstStyle/>
            <a:p>
              <a:pPr marL="0" lvl="0" indent="0" algn="l" defTabSz="711200">
                <a:lnSpc>
                  <a:spcPct val="100000"/>
                </a:lnSpc>
                <a:spcBef>
                  <a:spcPts val="0"/>
                </a:spcBef>
                <a:spcAft>
                  <a:spcPts val="600"/>
                </a:spcAft>
                <a:buNone/>
              </a:pPr>
              <a:endParaRPr lang="en-US" sz="1600" b="1" kern="1200" dirty="0"/>
            </a:p>
            <a:p>
              <a:pPr marL="0" lvl="0" indent="0" algn="l" defTabSz="711200">
                <a:lnSpc>
                  <a:spcPct val="100000"/>
                </a:lnSpc>
                <a:spcBef>
                  <a:spcPts val="0"/>
                </a:spcBef>
                <a:spcAft>
                  <a:spcPts val="600"/>
                </a:spcAft>
                <a:buNone/>
              </a:pPr>
              <a:r>
                <a:rPr lang="en-US" sz="1600" b="1" kern="1200" dirty="0"/>
                <a:t>Job Classification Negotiation with Procurement Engineer (~3 days duration)</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Include firm representative negotiating rates</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Include Subs in the process</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reasoning for additional classification requests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concurrence with final classifications from prime and subs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Indicate if classification is in your rate portfolio</a:t>
              </a:r>
            </a:p>
            <a:p>
              <a:pPr marL="114300" lvl="1" indent="-114300" algn="l" defTabSz="622300">
                <a:lnSpc>
                  <a:spcPct val="100000"/>
                </a:lnSpc>
                <a:spcBef>
                  <a:spcPts val="0"/>
                </a:spcBef>
                <a:spcAft>
                  <a:spcPts val="600"/>
                </a:spcAft>
                <a:buNone/>
              </a:pPr>
              <a:endParaRPr lang="en-US" sz="1600" b="1" kern="1200" dirty="0"/>
            </a:p>
          </p:txBody>
        </p:sp>
        <p:sp>
          <p:nvSpPr>
            <p:cNvPr id="8" name="text box" descr="Job Classification Negotiation with Procurement Engineer (~3 days duration)&#10; Include firm representative negotiating rates&#10; Include Subs in the process&#10; Provide reasoning for additional classification requests&#10; Provide concurrence with final classifications from prime and subs&#10; Indicate if classification is in your rate portfolioRate Negotiation with PEPS Negotiations Engineer">
              <a:extLst>
                <a:ext uri="{FF2B5EF4-FFF2-40B4-BE49-F238E27FC236}">
                  <a16:creationId xmlns:a16="http://schemas.microsoft.com/office/drawing/2014/main" id="{1D7F01F9-FF31-7A2D-25A5-A6E0F1099B2F}"/>
                </a:ext>
              </a:extLst>
            </p:cNvPr>
            <p:cNvSpPr/>
            <p:nvPr/>
          </p:nvSpPr>
          <p:spPr>
            <a:xfrm>
              <a:off x="1292590" y="3936205"/>
              <a:ext cx="7247101" cy="615121"/>
            </a:xfrm>
            <a:custGeom>
              <a:avLst/>
              <a:gdLst>
                <a:gd name="connsiteX0" fmla="*/ 0 w 7247101"/>
                <a:gd name="connsiteY0" fmla="*/ 61512 h 615121"/>
                <a:gd name="connsiteX1" fmla="*/ 61512 w 7247101"/>
                <a:gd name="connsiteY1" fmla="*/ 0 h 615121"/>
                <a:gd name="connsiteX2" fmla="*/ 7185589 w 7247101"/>
                <a:gd name="connsiteY2" fmla="*/ 0 h 615121"/>
                <a:gd name="connsiteX3" fmla="*/ 7247101 w 7247101"/>
                <a:gd name="connsiteY3" fmla="*/ 61512 h 615121"/>
                <a:gd name="connsiteX4" fmla="*/ 7247101 w 7247101"/>
                <a:gd name="connsiteY4" fmla="*/ 553609 h 615121"/>
                <a:gd name="connsiteX5" fmla="*/ 7185589 w 7247101"/>
                <a:gd name="connsiteY5" fmla="*/ 615121 h 615121"/>
                <a:gd name="connsiteX6" fmla="*/ 61512 w 7247101"/>
                <a:gd name="connsiteY6" fmla="*/ 615121 h 615121"/>
                <a:gd name="connsiteX7" fmla="*/ 0 w 7247101"/>
                <a:gd name="connsiteY7" fmla="*/ 553609 h 615121"/>
                <a:gd name="connsiteX8" fmla="*/ 0 w 7247101"/>
                <a:gd name="connsiteY8" fmla="*/ 61512 h 61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7101" h="615121">
                  <a:moveTo>
                    <a:pt x="0" y="61512"/>
                  </a:moveTo>
                  <a:cubicBezTo>
                    <a:pt x="0" y="27540"/>
                    <a:pt x="27540" y="0"/>
                    <a:pt x="61512" y="0"/>
                  </a:cubicBezTo>
                  <a:lnTo>
                    <a:pt x="7185589" y="0"/>
                  </a:lnTo>
                  <a:cubicBezTo>
                    <a:pt x="7219561" y="0"/>
                    <a:pt x="7247101" y="27540"/>
                    <a:pt x="7247101" y="61512"/>
                  </a:cubicBezTo>
                  <a:lnTo>
                    <a:pt x="7247101" y="553609"/>
                  </a:lnTo>
                  <a:cubicBezTo>
                    <a:pt x="7247101" y="587581"/>
                    <a:pt x="7219561" y="615121"/>
                    <a:pt x="7185589" y="615121"/>
                  </a:cubicBezTo>
                  <a:lnTo>
                    <a:pt x="61512" y="615121"/>
                  </a:lnTo>
                  <a:cubicBezTo>
                    <a:pt x="27540" y="615121"/>
                    <a:pt x="0" y="587581"/>
                    <a:pt x="0" y="553609"/>
                  </a:cubicBezTo>
                  <a:lnTo>
                    <a:pt x="0" y="6151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9456" tIns="109456" rIns="1589050" bIns="78976" numCol="1" spcCol="1270" anchor="ctr" anchorCtr="0">
              <a:noAutofit/>
            </a:bodyPr>
            <a:lstStyle/>
            <a:p>
              <a:pPr marL="0" marR="0" lvl="0" indent="0" algn="l" defTabSz="914400" eaLnBrk="1" fontAlgn="auto" latinLnBrk="0" hangingPunct="1">
                <a:lnSpc>
                  <a:spcPct val="100000"/>
                </a:lnSpc>
                <a:spcBef>
                  <a:spcPts val="0"/>
                </a:spcBef>
                <a:spcAft>
                  <a:spcPts val="600"/>
                </a:spcAft>
                <a:buClrTx/>
                <a:buSzTx/>
                <a:buFontTx/>
                <a:buNone/>
                <a:tabLst/>
                <a:defRPr/>
              </a:pPr>
              <a:r>
                <a:rPr lang="en-US" sz="1600" b="1" u="none" kern="1200" dirty="0">
                  <a:ln/>
                </a:rPr>
                <a:t>Rate Negotiation with PEPS Negotiations Engineer</a:t>
              </a:r>
              <a:endParaRPr lang="en-US" sz="1600" u="none" kern="1200" dirty="0">
                <a:ln/>
              </a:endParaRPr>
            </a:p>
          </p:txBody>
        </p:sp>
        <p:sp>
          <p:nvSpPr>
            <p:cNvPr id="9" name="Down arrow">
              <a:extLst>
                <a:ext uri="{FF2B5EF4-FFF2-40B4-BE49-F238E27FC236}">
                  <a16:creationId xmlns:a16="http://schemas.microsoft.com/office/drawing/2014/main" id="{C15CCAFC-4FE9-8706-6C91-06A9F8722F23}"/>
                </a:ext>
              </a:extLst>
            </p:cNvPr>
            <p:cNvSpPr/>
            <p:nvPr/>
          </p:nvSpPr>
          <p:spPr>
            <a:xfrm>
              <a:off x="6336986" y="1106832"/>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sp>
          <p:nvSpPr>
            <p:cNvPr id="10" name="Down Arrow">
              <a:extLst>
                <a:ext uri="{FF2B5EF4-FFF2-40B4-BE49-F238E27FC236}">
                  <a16:creationId xmlns:a16="http://schemas.microsoft.com/office/drawing/2014/main" id="{8BF3E711-637C-18FC-616B-1179BDCDC51C}"/>
                </a:ext>
              </a:extLst>
            </p:cNvPr>
            <p:cNvSpPr/>
            <p:nvPr/>
          </p:nvSpPr>
          <p:spPr>
            <a:xfrm>
              <a:off x="7226898" y="3562228"/>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grpSp>
      <p:sp>
        <p:nvSpPr>
          <p:cNvPr id="2" name="TextBox 1">
            <a:extLst>
              <a:ext uri="{FF2B5EF4-FFF2-40B4-BE49-F238E27FC236}">
                <a16:creationId xmlns:a16="http://schemas.microsoft.com/office/drawing/2014/main" id="{E1097E82-6210-5675-64DE-EEF7ED8978BE}"/>
              </a:ext>
            </a:extLst>
          </p:cNvPr>
          <p:cNvSpPr txBox="1"/>
          <p:nvPr/>
        </p:nvSpPr>
        <p:spPr>
          <a:xfrm>
            <a:off x="0" y="4509104"/>
            <a:ext cx="8500820" cy="8309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b="0" dirty="0"/>
              <a:t>*If there are issues with legal firm names, Secretary of State, or Comptroller registration for any firm on the contract, negotiations will be delayed</a:t>
            </a:r>
          </a:p>
          <a:p>
            <a:endParaRPr lang="en-US" sz="1600" dirty="0"/>
          </a:p>
        </p:txBody>
      </p:sp>
    </p:spTree>
    <p:extLst>
      <p:ext uri="{BB962C8B-B14F-4D97-AF65-F5344CB8AC3E}">
        <p14:creationId xmlns:p14="http://schemas.microsoft.com/office/powerpoint/2010/main" val="1987122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DCEDC-726D-6396-7EF6-0EB04344BA85}"/>
              </a:ext>
            </a:extLst>
          </p:cNvPr>
          <p:cNvSpPr>
            <a:spLocks noGrp="1"/>
          </p:cNvSpPr>
          <p:nvPr>
            <p:ph type="title"/>
          </p:nvPr>
        </p:nvSpPr>
        <p:spPr>
          <a:xfrm>
            <a:off x="457200" y="-458787"/>
            <a:ext cx="8229600" cy="294885"/>
          </a:xfrm>
        </p:spPr>
        <p:txBody>
          <a:bodyPr>
            <a:normAutofit fontScale="90000"/>
          </a:bodyPr>
          <a:lstStyle/>
          <a:p>
            <a:r>
              <a:rPr lang="en-US" dirty="0"/>
              <a:t>IT Security Requirements</a:t>
            </a:r>
          </a:p>
        </p:txBody>
      </p:sp>
      <p:grpSp>
        <p:nvGrpSpPr>
          <p:cNvPr id="4" name="Group 3" descr="Understand Information Technology Security Requirements for this contract.">
            <a:extLst>
              <a:ext uri="{FF2B5EF4-FFF2-40B4-BE49-F238E27FC236}">
                <a16:creationId xmlns:a16="http://schemas.microsoft.com/office/drawing/2014/main" id="{25F474CA-C650-74EB-0524-7BF76254B32E}"/>
              </a:ext>
            </a:extLst>
          </p:cNvPr>
          <p:cNvGrpSpPr/>
          <p:nvPr/>
        </p:nvGrpSpPr>
        <p:grpSpPr>
          <a:xfrm>
            <a:off x="178747" y="737052"/>
            <a:ext cx="8680581" cy="4051193"/>
            <a:chOff x="318976" y="595424"/>
            <a:chExt cx="8506047" cy="4082902"/>
          </a:xfrm>
        </p:grpSpPr>
        <p:sp>
          <p:nvSpPr>
            <p:cNvPr id="5" name="freeform shape">
              <a:extLst>
                <a:ext uri="{FF2B5EF4-FFF2-40B4-BE49-F238E27FC236}">
                  <a16:creationId xmlns:a16="http://schemas.microsoft.com/office/drawing/2014/main" id="{97C19DF8-39E7-422E-7649-BF9E4FDA6EF3}"/>
                </a:ext>
              </a:extLst>
            </p:cNvPr>
            <p:cNvSpPr/>
            <p:nvPr/>
          </p:nvSpPr>
          <p:spPr>
            <a:xfrm>
              <a:off x="318976" y="831443"/>
              <a:ext cx="8506047" cy="3846883"/>
            </a:xfrm>
            <a:custGeom>
              <a:avLst/>
              <a:gdLst>
                <a:gd name="connsiteX0" fmla="*/ 0 w 8506047"/>
                <a:gd name="connsiteY0" fmla="*/ 0 h 4293450"/>
                <a:gd name="connsiteX1" fmla="*/ 8506047 w 8506047"/>
                <a:gd name="connsiteY1" fmla="*/ 0 h 4293450"/>
                <a:gd name="connsiteX2" fmla="*/ 8506047 w 8506047"/>
                <a:gd name="connsiteY2" fmla="*/ 4293450 h 4293450"/>
                <a:gd name="connsiteX3" fmla="*/ 0 w 8506047"/>
                <a:gd name="connsiteY3" fmla="*/ 4293450 h 4293450"/>
                <a:gd name="connsiteX4" fmla="*/ 0 w 8506047"/>
                <a:gd name="connsiteY4" fmla="*/ 0 h 4293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6047" h="4293450">
                  <a:moveTo>
                    <a:pt x="0" y="0"/>
                  </a:moveTo>
                  <a:lnTo>
                    <a:pt x="8506047" y="0"/>
                  </a:lnTo>
                  <a:lnTo>
                    <a:pt x="8506047" y="4293450"/>
                  </a:lnTo>
                  <a:lnTo>
                    <a:pt x="0" y="4293450"/>
                  </a:lnTo>
                  <a:lnTo>
                    <a:pt x="0" y="0"/>
                  </a:lnTo>
                  <a:close/>
                </a:path>
              </a:pathLst>
            </a:custGeom>
          </p:spPr>
          <p:style>
            <a:lnRef idx="2">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0164" tIns="1208024" rIns="660164" bIns="99568" numCol="1" spcCol="1270" anchor="t" anchorCtr="0">
              <a:noAutofit/>
            </a:bodyPr>
            <a:lstStyle/>
            <a:p>
              <a:pPr marL="0" lvl="1" algn="l" defTabSz="622300">
                <a:lnSpc>
                  <a:spcPct val="100000"/>
                </a:lnSpc>
                <a:spcBef>
                  <a:spcPct val="0"/>
                </a:spcBef>
                <a:spcAft>
                  <a:spcPts val="600"/>
                </a:spcAft>
              </a:pPr>
              <a:endParaRPr lang="en-US" sz="1400" kern="1200" dirty="0"/>
            </a:p>
          </p:txBody>
        </p:sp>
        <p:sp>
          <p:nvSpPr>
            <p:cNvPr id="7" name="text box">
              <a:extLst>
                <a:ext uri="{FF2B5EF4-FFF2-40B4-BE49-F238E27FC236}">
                  <a16:creationId xmlns:a16="http://schemas.microsoft.com/office/drawing/2014/main" id="{F71E3F9C-2A3C-416E-39B7-C94AAC9A401A}"/>
                </a:ext>
              </a:extLst>
            </p:cNvPr>
            <p:cNvSpPr/>
            <p:nvPr/>
          </p:nvSpPr>
          <p:spPr>
            <a:xfrm>
              <a:off x="751368" y="595424"/>
              <a:ext cx="6894564" cy="653736"/>
            </a:xfrm>
            <a:custGeom>
              <a:avLst/>
              <a:gdLst>
                <a:gd name="connsiteX0" fmla="*/ 0 w 5954232"/>
                <a:gd name="connsiteY0" fmla="*/ 108958 h 653736"/>
                <a:gd name="connsiteX1" fmla="*/ 108958 w 5954232"/>
                <a:gd name="connsiteY1" fmla="*/ 0 h 653736"/>
                <a:gd name="connsiteX2" fmla="*/ 5845274 w 5954232"/>
                <a:gd name="connsiteY2" fmla="*/ 0 h 653736"/>
                <a:gd name="connsiteX3" fmla="*/ 5954232 w 5954232"/>
                <a:gd name="connsiteY3" fmla="*/ 108958 h 653736"/>
                <a:gd name="connsiteX4" fmla="*/ 5954232 w 5954232"/>
                <a:gd name="connsiteY4" fmla="*/ 544778 h 653736"/>
                <a:gd name="connsiteX5" fmla="*/ 5845274 w 5954232"/>
                <a:gd name="connsiteY5" fmla="*/ 653736 h 653736"/>
                <a:gd name="connsiteX6" fmla="*/ 108958 w 5954232"/>
                <a:gd name="connsiteY6" fmla="*/ 653736 h 653736"/>
                <a:gd name="connsiteX7" fmla="*/ 0 w 5954232"/>
                <a:gd name="connsiteY7" fmla="*/ 544778 h 653736"/>
                <a:gd name="connsiteX8" fmla="*/ 0 w 5954232"/>
                <a:gd name="connsiteY8" fmla="*/ 108958 h 65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4232" h="653736">
                  <a:moveTo>
                    <a:pt x="0" y="108958"/>
                  </a:moveTo>
                  <a:cubicBezTo>
                    <a:pt x="0" y="48782"/>
                    <a:pt x="48782" y="0"/>
                    <a:pt x="108958" y="0"/>
                  </a:cubicBezTo>
                  <a:lnTo>
                    <a:pt x="5845274" y="0"/>
                  </a:lnTo>
                  <a:cubicBezTo>
                    <a:pt x="5905450" y="0"/>
                    <a:pt x="5954232" y="48782"/>
                    <a:pt x="5954232" y="108958"/>
                  </a:cubicBezTo>
                  <a:lnTo>
                    <a:pt x="5954232" y="544778"/>
                  </a:lnTo>
                  <a:cubicBezTo>
                    <a:pt x="5954232" y="604954"/>
                    <a:pt x="5905450" y="653736"/>
                    <a:pt x="5845274" y="653736"/>
                  </a:cubicBezTo>
                  <a:lnTo>
                    <a:pt x="108958" y="653736"/>
                  </a:lnTo>
                  <a:cubicBezTo>
                    <a:pt x="48782" y="653736"/>
                    <a:pt x="0" y="604954"/>
                    <a:pt x="0" y="544778"/>
                  </a:cubicBezTo>
                  <a:lnTo>
                    <a:pt x="0" y="108958"/>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56969" tIns="31913" rIns="256969" bIns="31913" numCol="1" spcCol="1270" anchor="ctr" anchorCtr="0">
              <a:noAutofit/>
            </a:bodyPr>
            <a:lstStyle/>
            <a:p>
              <a:pPr marL="0" lvl="0" indent="0" algn="ctr" defTabSz="622300">
                <a:lnSpc>
                  <a:spcPct val="90000"/>
                </a:lnSpc>
                <a:spcBef>
                  <a:spcPct val="0"/>
                </a:spcBef>
                <a:spcAft>
                  <a:spcPct val="35000"/>
                </a:spcAft>
                <a:buNone/>
              </a:pPr>
              <a:r>
                <a:rPr lang="en-US" sz="1600" b="1" kern="1200" dirty="0"/>
                <a:t>Understand IT Security Requirements for this Contract</a:t>
              </a:r>
              <a:endParaRPr lang="en-US" sz="1600" kern="1200" dirty="0"/>
            </a:p>
          </p:txBody>
        </p:sp>
      </p:grpSp>
      <p:sp>
        <p:nvSpPr>
          <p:cNvPr id="8" name="TextBox" descr="Review Draft Attachment C, Section 1.7, Draft Contract Template, Attachment I, and TxDOT Security Questionnaire (TSQ)&#10;Review and understand Cybersecurity Requirements associated with the Contract&#10;TxDOT Cybersecurity Resources Webpage: TxDOT Cybersecurity Resources&#10;TxDOT Data Classification Policy: TxDOT Data Classification Policy&#10;TxDOT Security Questionnaire: TxDOT Security Questionnaire&#10;Utilize the question-and-answer period&#10;">
            <a:extLst>
              <a:ext uri="{FF2B5EF4-FFF2-40B4-BE49-F238E27FC236}">
                <a16:creationId xmlns:a16="http://schemas.microsoft.com/office/drawing/2014/main" id="{39FA0371-0B3D-5362-F1C7-2A3431613535}"/>
              </a:ext>
            </a:extLst>
          </p:cNvPr>
          <p:cNvSpPr txBox="1"/>
          <p:nvPr/>
        </p:nvSpPr>
        <p:spPr>
          <a:xfrm>
            <a:off x="284672" y="1619897"/>
            <a:ext cx="8574656" cy="2769989"/>
          </a:xfrm>
          <a:prstGeom prst="rect">
            <a:avLst/>
          </a:prstGeom>
          <a:noFill/>
        </p:spPr>
        <p:txBody>
          <a:bodyPr wrap="square" rtlCol="0">
            <a:spAutoFit/>
          </a:bodyPr>
          <a:lstStyle/>
          <a:p>
            <a:pPr marL="114300" lvl="1" indent="-114300" defTabSz="622300">
              <a:lnSpc>
                <a:spcPct val="100000"/>
              </a:lnSpc>
              <a:spcBef>
                <a:spcPct val="0"/>
              </a:spcBef>
              <a:spcAft>
                <a:spcPts val="600"/>
              </a:spcAft>
              <a:buChar char="•"/>
            </a:pPr>
            <a:r>
              <a:rPr lang="en-US" sz="1600" b="0" kern="1200" dirty="0"/>
              <a:t>Review Draft Attachment C, Section 1.7, Draft Contract Template, Attachment I, and TxDOT Security Questionnaire (TSQ)</a:t>
            </a:r>
          </a:p>
          <a:p>
            <a:pPr marL="114300" lvl="1" indent="-114300" algn="l" defTabSz="622300">
              <a:lnSpc>
                <a:spcPct val="100000"/>
              </a:lnSpc>
              <a:spcBef>
                <a:spcPct val="0"/>
              </a:spcBef>
              <a:spcAft>
                <a:spcPts val="600"/>
              </a:spcAft>
              <a:buChar char="•"/>
            </a:pPr>
            <a:r>
              <a:rPr lang="en-US" sz="1600" kern="1200" dirty="0"/>
              <a:t>Review and understand Cybersecurity Requirements associated with the Contract</a:t>
            </a:r>
          </a:p>
          <a:p>
            <a:pPr marL="228600" lvl="2" indent="-114300" algn="l" defTabSz="622300">
              <a:lnSpc>
                <a:spcPct val="100000"/>
              </a:lnSpc>
              <a:spcBef>
                <a:spcPct val="0"/>
              </a:spcBef>
              <a:spcAft>
                <a:spcPts val="600"/>
              </a:spcAft>
              <a:buChar char="•"/>
            </a:pPr>
            <a:r>
              <a:rPr lang="en-US" sz="1600" u="none" kern="1200" dirty="0">
                <a:solidFill>
                  <a:schemeClr val="tx1"/>
                </a:solidFill>
              </a:rPr>
              <a:t>TxDOT Cybersecurity Resources Webpage: </a:t>
            </a:r>
            <a:r>
              <a:rPr lang="en-US" sz="1600" kern="1200" dirty="0">
                <a:hlinkClick r:id="rId3"/>
              </a:rPr>
              <a:t>TxDOT Cybersecurity Resources</a:t>
            </a:r>
            <a:endParaRPr lang="en-US" sz="1600" kern="1200" dirty="0"/>
          </a:p>
          <a:p>
            <a:pPr marL="228600" lvl="2" indent="-114300" algn="l" defTabSz="622300">
              <a:lnSpc>
                <a:spcPct val="100000"/>
              </a:lnSpc>
              <a:spcBef>
                <a:spcPct val="0"/>
              </a:spcBef>
              <a:spcAft>
                <a:spcPts val="600"/>
              </a:spcAft>
              <a:buChar char="•"/>
            </a:pPr>
            <a:r>
              <a:rPr lang="en-US" sz="1600" kern="1200" dirty="0"/>
              <a:t>TxDOT Data Classification Policy: </a:t>
            </a:r>
            <a:r>
              <a:rPr lang="en-US" sz="1600" kern="1200" dirty="0">
                <a:hlinkClick r:id="rId3"/>
              </a:rPr>
              <a:t>TxDOT Data Classification Policy</a:t>
            </a:r>
            <a:endParaRPr lang="en-US" sz="1600" kern="1200" dirty="0"/>
          </a:p>
          <a:p>
            <a:pPr marL="228600" lvl="2" indent="-114300" algn="l" defTabSz="622300">
              <a:lnSpc>
                <a:spcPct val="100000"/>
              </a:lnSpc>
              <a:spcBef>
                <a:spcPct val="0"/>
              </a:spcBef>
              <a:spcAft>
                <a:spcPts val="600"/>
              </a:spcAft>
              <a:buChar char="•"/>
            </a:pPr>
            <a:r>
              <a:rPr lang="en-US" sz="1600" kern="1200" dirty="0"/>
              <a:t>TxDOT Security Questionnaire: </a:t>
            </a:r>
            <a:r>
              <a:rPr lang="en-US" sz="1600" kern="1200" dirty="0">
                <a:hlinkClick r:id="rId3"/>
              </a:rPr>
              <a:t>TxDOT Security Questionnaire</a:t>
            </a:r>
            <a:endParaRPr lang="en-US" sz="1600" kern="1200" dirty="0"/>
          </a:p>
          <a:p>
            <a:pPr marL="114300" lvl="1" indent="-114300" algn="l" defTabSz="622300">
              <a:lnSpc>
                <a:spcPct val="100000"/>
              </a:lnSpc>
              <a:spcBef>
                <a:spcPct val="0"/>
              </a:spcBef>
              <a:spcAft>
                <a:spcPts val="600"/>
              </a:spcAft>
              <a:buChar char="•"/>
            </a:pPr>
            <a:r>
              <a:rPr lang="en-US" sz="1600" kern="1200" dirty="0"/>
              <a:t>Utilize the question-and-answer period</a:t>
            </a:r>
          </a:p>
          <a:p>
            <a:endParaRPr lang="en-US" sz="1600" dirty="0"/>
          </a:p>
        </p:txBody>
      </p:sp>
    </p:spTree>
    <p:extLst>
      <p:ext uri="{BB962C8B-B14F-4D97-AF65-F5344CB8AC3E}">
        <p14:creationId xmlns:p14="http://schemas.microsoft.com/office/powerpoint/2010/main" val="1386008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3200" dirty="0"/>
              <a:t>Housekeeping</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p:txBody>
          <a:bodyPr>
            <a:normAutofit fontScale="25000" lnSpcReduction="20000"/>
          </a:bodyPr>
          <a:lstStyle/>
          <a:p>
            <a:pPr marL="0" indent="0">
              <a:spcAft>
                <a:spcPts val="0"/>
              </a:spcAft>
              <a:buNone/>
            </a:pPr>
            <a:endParaRPr lang="en-US" sz="2400" b="1" dirty="0">
              <a:solidFill>
                <a:srgbClr val="042A43"/>
              </a:solidFill>
              <a:effectLst>
                <a:outerShdw blurRad="38100" dist="38100" dir="2700000" algn="tl">
                  <a:srgbClr val="000000">
                    <a:alpha val="43137"/>
                  </a:srgbClr>
                </a:outerShdw>
              </a:effectLst>
            </a:endParaRPr>
          </a:p>
          <a:p>
            <a:pPr marL="800100" lvl="1" indent="-342900">
              <a:spcAft>
                <a:spcPts val="0"/>
              </a:spcAft>
              <a:buFont typeface="Arial" panose="020B0604020202020204" pitchFamily="34" charset="0"/>
              <a:buChar char="•"/>
            </a:pPr>
            <a:r>
              <a:rPr lang="en-US" sz="9600" dirty="0">
                <a:solidFill>
                  <a:srgbClr val="0056A9"/>
                </a:solidFill>
              </a:rPr>
              <a:t>Please note that all correspondence will be muted throughout this presentation.  </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There </a:t>
            </a:r>
            <a:r>
              <a:rPr lang="en-US" sz="9600" b="1" u="sng" dirty="0">
                <a:solidFill>
                  <a:schemeClr val="accent1"/>
                </a:solidFill>
              </a:rPr>
              <a:t>will not</a:t>
            </a:r>
            <a:r>
              <a:rPr lang="en-US" sz="9600" dirty="0">
                <a:solidFill>
                  <a:schemeClr val="accent1"/>
                </a:solidFill>
              </a:rPr>
              <a:t> </a:t>
            </a:r>
            <a:r>
              <a:rPr lang="en-US" sz="9600" dirty="0">
                <a:solidFill>
                  <a:srgbClr val="0056A9"/>
                </a:solidFill>
              </a:rPr>
              <a:t>be an opportunity to ask questions during the Pre-RFP presentation.</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You </a:t>
            </a:r>
            <a:r>
              <a:rPr lang="en-US" sz="9600" b="1" u="sng" dirty="0">
                <a:solidFill>
                  <a:schemeClr val="accent1"/>
                </a:solidFill>
              </a:rPr>
              <a:t>will</a:t>
            </a:r>
            <a:r>
              <a:rPr lang="en-US" sz="9600" dirty="0">
                <a:solidFill>
                  <a:srgbClr val="0056A9"/>
                </a:solidFill>
              </a:rPr>
              <a:t> be given an opportunity to ask questions after the presentation via </a:t>
            </a:r>
            <a:r>
              <a:rPr lang="en-US" sz="9600" b="1" u="sng" dirty="0">
                <a:solidFill>
                  <a:schemeClr val="accent1"/>
                </a:solidFill>
              </a:rPr>
              <a:t>email.</a:t>
            </a:r>
          </a:p>
        </p:txBody>
      </p:sp>
    </p:spTree>
    <p:extLst>
      <p:ext uri="{BB962C8B-B14F-4D97-AF65-F5344CB8AC3E}">
        <p14:creationId xmlns:p14="http://schemas.microsoft.com/office/powerpoint/2010/main" val="3831040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a:extLst>
              <a:ext uri="{FF2B5EF4-FFF2-40B4-BE49-F238E27FC236}">
                <a16:creationId xmlns:a16="http://schemas.microsoft.com/office/drawing/2014/main" id="{4FB32978-9A7F-A9DC-927D-0275C4CE46D3}"/>
              </a:ext>
            </a:extLst>
          </p:cNvPr>
          <p:cNvSpPr txBox="1">
            <a:spLocks noGrp="1"/>
          </p:cNvSpPr>
          <p:nvPr>
            <p:ph type="title" idx="4294967295"/>
          </p:nvPr>
        </p:nvSpPr>
        <p:spPr>
          <a:xfrm>
            <a:off x="342860" y="1066572"/>
            <a:ext cx="3864904" cy="307777"/>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Table 4: Tentative procurement schedule</a:t>
            </a:r>
          </a:p>
        </p:txBody>
      </p:sp>
      <p:graphicFrame>
        <p:nvGraphicFramePr>
          <p:cNvPr id="2" name="Table 4" descr="Tentative procurement schedule&#10;&#10;Pre-RFP meeting 08/12/2026&#10;RFP posting Early September&#10;Proposal due Late September&#10;Selection notification Late October&#10;Negotiations complete Mid January 2027&#10;Contract execution Late February 2027">
            <a:extLst>
              <a:ext uri="{FF2B5EF4-FFF2-40B4-BE49-F238E27FC236}">
                <a16:creationId xmlns:a16="http://schemas.microsoft.com/office/drawing/2014/main" id="{998AA75D-7D90-3A12-772F-29F62CFA9834}"/>
              </a:ext>
            </a:extLst>
          </p:cNvPr>
          <p:cNvGraphicFramePr>
            <a:graphicFrameLocks noGrp="1"/>
          </p:cNvGraphicFramePr>
          <p:nvPr>
            <p:ph idx="1"/>
            <p:extLst>
              <p:ext uri="{D42A27DB-BD31-4B8C-83A1-F6EECF244321}">
                <p14:modId xmlns:p14="http://schemas.microsoft.com/office/powerpoint/2010/main" val="4207759371"/>
              </p:ext>
            </p:extLst>
          </p:nvPr>
        </p:nvGraphicFramePr>
        <p:xfrm>
          <a:off x="457200" y="1434734"/>
          <a:ext cx="7501128" cy="2746001"/>
        </p:xfrm>
        <a:graphic>
          <a:graphicData uri="http://schemas.openxmlformats.org/drawingml/2006/table">
            <a:tbl>
              <a:tblPr firstRow="1" bandRow="1">
                <a:tableStyleId>{69012ECD-51FC-41F1-AA8D-1B2483CD663E}</a:tableStyleId>
              </a:tblPr>
              <a:tblGrid>
                <a:gridCol w="4271772">
                  <a:extLst>
                    <a:ext uri="{9D8B030D-6E8A-4147-A177-3AD203B41FA5}">
                      <a16:colId xmlns:a16="http://schemas.microsoft.com/office/drawing/2014/main" val="20000"/>
                    </a:ext>
                  </a:extLst>
                </a:gridCol>
                <a:gridCol w="3229356">
                  <a:extLst>
                    <a:ext uri="{9D8B030D-6E8A-4147-A177-3AD203B41FA5}">
                      <a16:colId xmlns:a16="http://schemas.microsoft.com/office/drawing/2014/main" val="20001"/>
                    </a:ext>
                  </a:extLst>
                </a:gridCol>
              </a:tblGrid>
              <a:tr h="437581">
                <a:tc>
                  <a:txBody>
                    <a:bodyPr/>
                    <a:lstStyle/>
                    <a:p>
                      <a:pPr algn="r"/>
                      <a:r>
                        <a:rPr lang="en-US" sz="2000" dirty="0">
                          <a:solidFill>
                            <a:srgbClr val="FFFF00"/>
                          </a:solidFill>
                        </a:rPr>
                        <a:t>        </a:t>
                      </a:r>
                      <a:r>
                        <a:rPr lang="en-US" sz="2000" dirty="0">
                          <a:solidFill>
                            <a:schemeClr val="bg1"/>
                          </a:solidFill>
                        </a:rPr>
                        <a:t>Tentative</a:t>
                      </a:r>
                      <a:r>
                        <a:rPr lang="en-US" sz="2000" dirty="0"/>
                        <a:t> Procurement</a:t>
                      </a:r>
                    </a:p>
                  </a:txBody>
                  <a:tcPr anchor="ctr">
                    <a:lnR w="12700" cap="flat" cmpd="sng" algn="ctr">
                      <a:solidFill>
                        <a:srgbClr val="0058B0"/>
                      </a:solidFill>
                      <a:prstDash val="solid"/>
                      <a:round/>
                      <a:headEnd type="none" w="med" len="med"/>
                      <a:tailEnd type="none" w="med" len="med"/>
                    </a:lnR>
                  </a:tcPr>
                </a:tc>
                <a:tc>
                  <a:txBody>
                    <a:bodyPr/>
                    <a:lstStyle/>
                    <a:p>
                      <a:r>
                        <a:rPr lang="en-US" sz="2000" b="1" kern="1200" dirty="0">
                          <a:solidFill>
                            <a:schemeClr val="lt1"/>
                          </a:solidFill>
                        </a:rPr>
                        <a:t>Schedule</a:t>
                      </a:r>
                      <a:endParaRPr lang="en-US" sz="2000" dirty="0"/>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0"/>
                  </a:ext>
                </a:extLst>
              </a:tr>
              <a:tr h="383279">
                <a:tc>
                  <a:txBody>
                    <a:bodyPr/>
                    <a:lstStyle/>
                    <a:p>
                      <a:pPr algn="l"/>
                      <a:r>
                        <a:rPr lang="en-US" sz="1800" dirty="0"/>
                        <a:t>Pre-RFP Meeting</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08/25/2026</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1"/>
                  </a:ext>
                </a:extLst>
              </a:tr>
              <a:tr h="392025">
                <a:tc>
                  <a:txBody>
                    <a:bodyPr/>
                    <a:lstStyle/>
                    <a:p>
                      <a:pPr algn="l"/>
                      <a:r>
                        <a:rPr lang="en-US" sz="1800" dirty="0"/>
                        <a:t>Request</a:t>
                      </a:r>
                      <a:r>
                        <a:rPr lang="en-US" sz="1800" baseline="0" dirty="0"/>
                        <a:t> for Proposal (RFP)</a:t>
                      </a:r>
                      <a:r>
                        <a:rPr lang="en-US" sz="1800" dirty="0"/>
                        <a:t> Posting</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Mid September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2"/>
                  </a:ext>
                </a:extLst>
              </a:tr>
              <a:tr h="383279">
                <a:tc>
                  <a:txBody>
                    <a:bodyPr/>
                    <a:lstStyle/>
                    <a:p>
                      <a:pPr algn="l"/>
                      <a:r>
                        <a:rPr lang="en-US" sz="1800" dirty="0"/>
                        <a:t>Proposal Due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b="0" dirty="0"/>
                        <a:t>Early October</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3"/>
                  </a:ext>
                </a:extLst>
              </a:tr>
              <a:tr h="383279">
                <a:tc>
                  <a:txBody>
                    <a:bodyPr/>
                    <a:lstStyle/>
                    <a:p>
                      <a:pPr algn="l"/>
                      <a:r>
                        <a:rPr lang="en-US" sz="1800" dirty="0"/>
                        <a:t>Selection Notification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Late October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84227491"/>
                  </a:ext>
                </a:extLst>
              </a:tr>
              <a:tr h="383279">
                <a:tc>
                  <a:txBody>
                    <a:bodyPr/>
                    <a:lstStyle/>
                    <a:p>
                      <a:pPr algn="l"/>
                      <a:r>
                        <a:rPr lang="en-US" sz="1800" dirty="0"/>
                        <a:t>Negotiations Complete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Early December 2026</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7"/>
                  </a:ext>
                </a:extLst>
              </a:tr>
              <a:tr h="383279">
                <a:tc>
                  <a:txBody>
                    <a:bodyPr/>
                    <a:lstStyle/>
                    <a:p>
                      <a:pPr algn="l"/>
                      <a:r>
                        <a:rPr lang="en-US" sz="1800" dirty="0"/>
                        <a:t>Contract Execution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Late January 2027</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12841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descr="Reminders">
            <a:extLst>
              <a:ext uri="{FF2B5EF4-FFF2-40B4-BE49-F238E27FC236}">
                <a16:creationId xmlns:a16="http://schemas.microsoft.com/office/drawing/2014/main" id="{3B3ED9CD-2406-4FD1-C0DE-08099962EBB0}"/>
              </a:ext>
              <a:ext uri="{C183D7F6-B498-43B3-948B-1728B52AA6E4}">
                <adec:decorative xmlns:adec="http://schemas.microsoft.com/office/drawing/2017/decorative" val="0"/>
              </a:ext>
            </a:extLst>
          </p:cNvPr>
          <p:cNvSpPr>
            <a:spLocks noGrp="1"/>
          </p:cNvSpPr>
          <p:nvPr>
            <p:ph type="title" idx="4294967295"/>
          </p:nvPr>
        </p:nvSpPr>
        <p:spPr>
          <a:xfrm>
            <a:off x="551794" y="750412"/>
            <a:ext cx="5814060" cy="543545"/>
          </a:xfrm>
          <a:custGeom>
            <a:avLst/>
            <a:gdLst>
              <a:gd name="connsiteX0" fmla="*/ 0 w 5814060"/>
              <a:gd name="connsiteY0" fmla="*/ 90593 h 543545"/>
              <a:gd name="connsiteX1" fmla="*/ 90593 w 5814060"/>
              <a:gd name="connsiteY1" fmla="*/ 0 h 543545"/>
              <a:gd name="connsiteX2" fmla="*/ 5723467 w 5814060"/>
              <a:gd name="connsiteY2" fmla="*/ 0 h 543545"/>
              <a:gd name="connsiteX3" fmla="*/ 5814060 w 5814060"/>
              <a:gd name="connsiteY3" fmla="*/ 90593 h 543545"/>
              <a:gd name="connsiteX4" fmla="*/ 5814060 w 5814060"/>
              <a:gd name="connsiteY4" fmla="*/ 452952 h 543545"/>
              <a:gd name="connsiteX5" fmla="*/ 5723467 w 5814060"/>
              <a:gd name="connsiteY5" fmla="*/ 543545 h 543545"/>
              <a:gd name="connsiteX6" fmla="*/ 90593 w 5814060"/>
              <a:gd name="connsiteY6" fmla="*/ 543545 h 543545"/>
              <a:gd name="connsiteX7" fmla="*/ 0 w 5814060"/>
              <a:gd name="connsiteY7" fmla="*/ 452952 h 543545"/>
              <a:gd name="connsiteX8" fmla="*/ 0 w 5814060"/>
              <a:gd name="connsiteY8" fmla="*/ 90593 h 54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14060" h="543545">
                <a:moveTo>
                  <a:pt x="0" y="90593"/>
                </a:moveTo>
                <a:cubicBezTo>
                  <a:pt x="0" y="40560"/>
                  <a:pt x="40560" y="0"/>
                  <a:pt x="90593" y="0"/>
                </a:cubicBezTo>
                <a:lnTo>
                  <a:pt x="5723467" y="0"/>
                </a:lnTo>
                <a:cubicBezTo>
                  <a:pt x="5773500" y="0"/>
                  <a:pt x="5814060" y="40560"/>
                  <a:pt x="5814060" y="90593"/>
                </a:cubicBezTo>
                <a:lnTo>
                  <a:pt x="5814060" y="452952"/>
                </a:lnTo>
                <a:cubicBezTo>
                  <a:pt x="5814060" y="502985"/>
                  <a:pt x="5773500" y="543545"/>
                  <a:pt x="5723467" y="543545"/>
                </a:cubicBezTo>
                <a:lnTo>
                  <a:pt x="90593" y="543545"/>
                </a:lnTo>
                <a:cubicBezTo>
                  <a:pt x="40560" y="543545"/>
                  <a:pt x="0" y="502985"/>
                  <a:pt x="0" y="452952"/>
                </a:cubicBezTo>
                <a:lnTo>
                  <a:pt x="0" y="90593"/>
                </a:lnTo>
                <a:close/>
              </a:path>
            </a:pathLst>
          </a:cu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ot="0" spcFirstLastPara="0" vertOverflow="overflow" horzOverflow="overflow" vert="horz" wrap="square" lIns="246292" tIns="26534" rIns="246292" bIns="26534" numCol="1" spcCol="1270" rtlCol="0" fromWordArt="0" anchor="ctr" anchorCtr="0" forceAA="0" compatLnSpc="1">
            <a:prstTxWarp prst="textNoShape">
              <a:avLst/>
            </a:prstTxWarp>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chemeClr val="lt1"/>
                </a:solidFill>
                <a:effectLst/>
                <a:uLnTx/>
                <a:uFillTx/>
                <a:latin typeface="+mn-lt"/>
                <a:ea typeface="+mn-ea"/>
                <a:cs typeface="+mn-cs"/>
              </a:rPr>
              <a:t>Reminders</a:t>
            </a:r>
          </a:p>
        </p:txBody>
      </p:sp>
      <p:sp>
        <p:nvSpPr>
          <p:cNvPr id="4" name="Text Box" descr="Always refer to the RFP&#10;Use the Proposal Screening Checklist:&#10;   Proposal Screening Checklist &#10;Review the Attachments before submitting in procurement portal&#10;Your submittal/proposal can be pulled back for a correction or revision before RFP closes&#10;If you have questions, follow RFP instructions and ask&#10;Check for Addenda and Questions and answers">
            <a:extLst>
              <a:ext uri="{FF2B5EF4-FFF2-40B4-BE49-F238E27FC236}">
                <a16:creationId xmlns:a16="http://schemas.microsoft.com/office/drawing/2014/main" id="{D15EFA59-1386-F07F-D499-9CC9028E5288}"/>
              </a:ext>
            </a:extLst>
          </p:cNvPr>
          <p:cNvSpPr/>
          <p:nvPr/>
        </p:nvSpPr>
        <p:spPr>
          <a:xfrm>
            <a:off x="253561" y="1367240"/>
            <a:ext cx="8338645" cy="3330884"/>
          </a:xfrm>
          <a:custGeom>
            <a:avLst/>
            <a:gdLst>
              <a:gd name="connsiteX0" fmla="*/ 0 w 8305800"/>
              <a:gd name="connsiteY0" fmla="*/ 0 h 3064400"/>
              <a:gd name="connsiteX1" fmla="*/ 8305800 w 8305800"/>
              <a:gd name="connsiteY1" fmla="*/ 0 h 3064400"/>
              <a:gd name="connsiteX2" fmla="*/ 8305800 w 8305800"/>
              <a:gd name="connsiteY2" fmla="*/ 3064400 h 3064400"/>
              <a:gd name="connsiteX3" fmla="*/ 0 w 8305800"/>
              <a:gd name="connsiteY3" fmla="*/ 3064400 h 3064400"/>
              <a:gd name="connsiteX4" fmla="*/ 0 w 8305800"/>
              <a:gd name="connsiteY4" fmla="*/ 0 h 306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0" h="3064400">
                <a:moveTo>
                  <a:pt x="0" y="0"/>
                </a:moveTo>
                <a:lnTo>
                  <a:pt x="8305800" y="0"/>
                </a:lnTo>
                <a:lnTo>
                  <a:pt x="8305800" y="3064400"/>
                </a:lnTo>
                <a:lnTo>
                  <a:pt x="0" y="30644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4622" tIns="458216" rIns="644622" bIns="128016" numCol="1" spcCol="1270" anchor="t" anchorCtr="0">
            <a:noAutofit/>
          </a:bodyPr>
          <a:lstStyle/>
          <a:p>
            <a:pPr marL="0" lvl="1" indent="-285750" algn="l" defTabSz="800100">
              <a:lnSpc>
                <a:spcPct val="100000"/>
              </a:lnSpc>
              <a:spcBef>
                <a:spcPct val="0"/>
              </a:spcBef>
              <a:spcAft>
                <a:spcPct val="15000"/>
              </a:spcAft>
              <a:buFont typeface="Arial" panose="020B0604020202020204" pitchFamily="34" charset="0"/>
              <a:buChar char="•"/>
            </a:pPr>
            <a:r>
              <a:rPr lang="en-US" sz="1800" kern="1200" dirty="0"/>
              <a:t>Always refer to the RFP</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Use the Proposal Screening Checklist: </a:t>
            </a:r>
            <a:r>
              <a:rPr lang="en-US" sz="1800" kern="1200" dirty="0">
                <a:hlinkClick r:id="rId3"/>
              </a:rPr>
              <a:t>Proposal Screening Checklist</a:t>
            </a:r>
            <a:r>
              <a:rPr lang="en-US" sz="1800" kern="1200" dirty="0"/>
              <a:t> </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Review the Attachments before submitting in Procurement Portal</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Your submittal/proposal can be pulled back for a correction or revision before RFP closes</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If you have questions, follow RFP instructions and ask</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Check for Addenda and </a:t>
            </a:r>
            <a:r>
              <a:rPr lang="en-US" dirty="0"/>
              <a:t>questions and answers</a:t>
            </a:r>
            <a:endParaRPr lang="en-US" sz="1800" kern="1200" dirty="0"/>
          </a:p>
        </p:txBody>
      </p:sp>
    </p:spTree>
    <p:extLst>
      <p:ext uri="{BB962C8B-B14F-4D97-AF65-F5344CB8AC3E}">
        <p14:creationId xmlns:p14="http://schemas.microsoft.com/office/powerpoint/2010/main" val="4246147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56CD9577-54CE-E5BF-4BE1-5BCBF62CA579}"/>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Closing Remarks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This presentation will be posted on TxDOT.gov by Friday, August 14, 2026.  Questions regarding this Pre-RFP meeting should be submitted to: &#10;LaDonna Waters, P.E. at LaDonna.Waters@txdot.gov &#10;by 1 pm, CST, Monday, August 17, 2026.  Relevant questions received and their responses will be posted on TxDOT.gov by Friday, August 21, 2026.">
            <a:extLst>
              <a:ext uri="{FF2B5EF4-FFF2-40B4-BE49-F238E27FC236}">
                <a16:creationId xmlns:a16="http://schemas.microsoft.com/office/drawing/2014/main" id="{69F13DC5-88C3-5121-D061-C6AE21047C2C}"/>
              </a:ext>
            </a:extLst>
          </p:cNvPr>
          <p:cNvGrpSpPr/>
          <p:nvPr/>
        </p:nvGrpSpPr>
        <p:grpSpPr>
          <a:xfrm>
            <a:off x="357911" y="1123183"/>
            <a:ext cx="8198926" cy="2901897"/>
            <a:chOff x="412339" y="1188497"/>
            <a:chExt cx="8198926" cy="2901897"/>
          </a:xfrm>
        </p:grpSpPr>
        <p:sp>
          <p:nvSpPr>
            <p:cNvPr id="5" name="Text Box" descr="This presentation will be posted on txdot.gov by Friday, August 14, 2026.&#10;">
              <a:extLst>
                <a:ext uri="{FF2B5EF4-FFF2-40B4-BE49-F238E27FC236}">
                  <a16:creationId xmlns:a16="http://schemas.microsoft.com/office/drawing/2014/main" id="{6B6664C0-A55A-3D6E-517D-6449CC10427B}"/>
                </a:ext>
              </a:extLst>
            </p:cNvPr>
            <p:cNvSpPr/>
            <p:nvPr/>
          </p:nvSpPr>
          <p:spPr>
            <a:xfrm>
              <a:off x="444998" y="1188497"/>
              <a:ext cx="8166267" cy="659329"/>
            </a:xfrm>
            <a:custGeom>
              <a:avLst/>
              <a:gdLst>
                <a:gd name="connsiteX0" fmla="*/ 0 w 8166267"/>
                <a:gd name="connsiteY0" fmla="*/ 77685 h 466101"/>
                <a:gd name="connsiteX1" fmla="*/ 77685 w 8166267"/>
                <a:gd name="connsiteY1" fmla="*/ 0 h 466101"/>
                <a:gd name="connsiteX2" fmla="*/ 8088582 w 8166267"/>
                <a:gd name="connsiteY2" fmla="*/ 0 h 466101"/>
                <a:gd name="connsiteX3" fmla="*/ 8166267 w 8166267"/>
                <a:gd name="connsiteY3" fmla="*/ 77685 h 466101"/>
                <a:gd name="connsiteX4" fmla="*/ 8166267 w 8166267"/>
                <a:gd name="connsiteY4" fmla="*/ 388416 h 466101"/>
                <a:gd name="connsiteX5" fmla="*/ 8088582 w 8166267"/>
                <a:gd name="connsiteY5" fmla="*/ 466101 h 466101"/>
                <a:gd name="connsiteX6" fmla="*/ 77685 w 8166267"/>
                <a:gd name="connsiteY6" fmla="*/ 466101 h 466101"/>
                <a:gd name="connsiteX7" fmla="*/ 0 w 8166267"/>
                <a:gd name="connsiteY7" fmla="*/ 388416 h 466101"/>
                <a:gd name="connsiteX8" fmla="*/ 0 w 8166267"/>
                <a:gd name="connsiteY8" fmla="*/ 77685 h 46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466101">
                  <a:moveTo>
                    <a:pt x="0" y="77685"/>
                  </a:moveTo>
                  <a:cubicBezTo>
                    <a:pt x="0" y="34781"/>
                    <a:pt x="34781" y="0"/>
                    <a:pt x="77685" y="0"/>
                  </a:cubicBezTo>
                  <a:lnTo>
                    <a:pt x="8088582" y="0"/>
                  </a:lnTo>
                  <a:cubicBezTo>
                    <a:pt x="8131486" y="0"/>
                    <a:pt x="8166267" y="34781"/>
                    <a:pt x="8166267" y="77685"/>
                  </a:cubicBezTo>
                  <a:lnTo>
                    <a:pt x="8166267" y="388416"/>
                  </a:lnTo>
                  <a:cubicBezTo>
                    <a:pt x="8166267" y="431320"/>
                    <a:pt x="8131486" y="466101"/>
                    <a:pt x="8088582" y="466101"/>
                  </a:cubicBezTo>
                  <a:lnTo>
                    <a:pt x="77685" y="466101"/>
                  </a:lnTo>
                  <a:cubicBezTo>
                    <a:pt x="34781" y="466101"/>
                    <a:pt x="0" y="431320"/>
                    <a:pt x="0" y="388416"/>
                  </a:cubicBezTo>
                  <a:lnTo>
                    <a:pt x="0" y="77685"/>
                  </a:lnTo>
                  <a:close/>
                </a:path>
              </a:pathLst>
            </a:custGeom>
            <a:solidFill>
              <a:schemeClr val="accent2">
                <a:lumMod val="7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333" tIns="91333" rIns="91333" bIns="91333" numCol="1" spcCol="1270" anchor="ctr" anchorCtr="0">
              <a:noAutofit/>
            </a:bodyPr>
            <a:lstStyle/>
            <a:p>
              <a:pPr marL="0" lvl="0" indent="0" algn="l" defTabSz="800100">
                <a:lnSpc>
                  <a:spcPct val="90000"/>
                </a:lnSpc>
                <a:spcBef>
                  <a:spcPct val="0"/>
                </a:spcBef>
                <a:spcAft>
                  <a:spcPct val="35000"/>
                </a:spcAft>
                <a:buClrTx/>
                <a:buNone/>
              </a:pPr>
              <a:r>
                <a:rPr lang="en-US" sz="1800" kern="1200" dirty="0">
                  <a:latin typeface="+mn-lt"/>
                </a:rPr>
                <a:t>This presentation will be posted on TxDOT.gov by Friday, August </a:t>
              </a:r>
              <a:r>
                <a:rPr lang="en-US" dirty="0"/>
                <a:t>28</a:t>
              </a:r>
              <a:r>
                <a:rPr lang="en-US" sz="1800" kern="1200" dirty="0">
                  <a:latin typeface="+mn-lt"/>
                </a:rPr>
                <a:t>, 2026.</a:t>
              </a:r>
              <a:endParaRPr lang="en-US" sz="1800" b="0" i="0" kern="1200" dirty="0">
                <a:latin typeface="+mn-lt"/>
              </a:endParaRPr>
            </a:p>
          </p:txBody>
        </p:sp>
        <p:sp>
          <p:nvSpPr>
            <p:cNvPr id="6" name="Text Box" descr="Questions regarding this Pre-RFP meeting should be submitted to: &#10;LaDonna Waters, PE at LaDonna.Waters@txdot.gov &#10;by 1 pm, CST, Monday, August 17, 2026.&#10;">
              <a:extLst>
                <a:ext uri="{FF2B5EF4-FFF2-40B4-BE49-F238E27FC236}">
                  <a16:creationId xmlns:a16="http://schemas.microsoft.com/office/drawing/2014/main" id="{12F4F4E3-F3F6-84BC-5D67-973D3064BCFA}"/>
                </a:ext>
              </a:extLst>
            </p:cNvPr>
            <p:cNvSpPr/>
            <p:nvPr/>
          </p:nvSpPr>
          <p:spPr>
            <a:xfrm>
              <a:off x="412340" y="2134981"/>
              <a:ext cx="8166267" cy="1008927"/>
            </a:xfrm>
            <a:custGeom>
              <a:avLst/>
              <a:gdLst>
                <a:gd name="connsiteX0" fmla="*/ 0 w 8166267"/>
                <a:gd name="connsiteY0" fmla="*/ 168158 h 1008927"/>
                <a:gd name="connsiteX1" fmla="*/ 168158 w 8166267"/>
                <a:gd name="connsiteY1" fmla="*/ 0 h 1008927"/>
                <a:gd name="connsiteX2" fmla="*/ 7998109 w 8166267"/>
                <a:gd name="connsiteY2" fmla="*/ 0 h 1008927"/>
                <a:gd name="connsiteX3" fmla="*/ 8166267 w 8166267"/>
                <a:gd name="connsiteY3" fmla="*/ 168158 h 1008927"/>
                <a:gd name="connsiteX4" fmla="*/ 8166267 w 8166267"/>
                <a:gd name="connsiteY4" fmla="*/ 840769 h 1008927"/>
                <a:gd name="connsiteX5" fmla="*/ 7998109 w 8166267"/>
                <a:gd name="connsiteY5" fmla="*/ 1008927 h 1008927"/>
                <a:gd name="connsiteX6" fmla="*/ 168158 w 8166267"/>
                <a:gd name="connsiteY6" fmla="*/ 1008927 h 1008927"/>
                <a:gd name="connsiteX7" fmla="*/ 0 w 8166267"/>
                <a:gd name="connsiteY7" fmla="*/ 840769 h 1008927"/>
                <a:gd name="connsiteX8" fmla="*/ 0 w 8166267"/>
                <a:gd name="connsiteY8" fmla="*/ 168158 h 100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1008927">
                  <a:moveTo>
                    <a:pt x="0" y="168158"/>
                  </a:moveTo>
                  <a:cubicBezTo>
                    <a:pt x="0" y="75287"/>
                    <a:pt x="75287" y="0"/>
                    <a:pt x="168158" y="0"/>
                  </a:cubicBezTo>
                  <a:lnTo>
                    <a:pt x="7998109" y="0"/>
                  </a:lnTo>
                  <a:cubicBezTo>
                    <a:pt x="8090980" y="0"/>
                    <a:pt x="8166267" y="75287"/>
                    <a:pt x="8166267" y="168158"/>
                  </a:cubicBezTo>
                  <a:lnTo>
                    <a:pt x="8166267" y="840769"/>
                  </a:lnTo>
                  <a:cubicBezTo>
                    <a:pt x="8166267" y="933640"/>
                    <a:pt x="8090980" y="1008927"/>
                    <a:pt x="7998109" y="1008927"/>
                  </a:cubicBezTo>
                  <a:lnTo>
                    <a:pt x="168158" y="1008927"/>
                  </a:lnTo>
                  <a:cubicBezTo>
                    <a:pt x="75287" y="1008927"/>
                    <a:pt x="0" y="933640"/>
                    <a:pt x="0" y="840769"/>
                  </a:cubicBezTo>
                  <a:lnTo>
                    <a:pt x="0" y="168158"/>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7832" tIns="117832" rIns="117832" bIns="117832" numCol="1" spcCol="1270" anchor="ctr" anchorCtr="0">
              <a:noAutofit/>
            </a:bodyPr>
            <a:lstStyle/>
            <a:p>
              <a:pPr marL="0" lvl="0" indent="0" algn="l" defTabSz="800100">
                <a:lnSpc>
                  <a:spcPct val="100000"/>
                </a:lnSpc>
                <a:spcBef>
                  <a:spcPct val="0"/>
                </a:spcBef>
                <a:spcAft>
                  <a:spcPts val="0"/>
                </a:spcAft>
                <a:buNone/>
              </a:pPr>
              <a:r>
                <a:rPr lang="en-US" sz="1800" b="0" i="0" kern="1200" dirty="0"/>
                <a:t>Questions regarding this Pre-RFP meeting should be submitted to: </a:t>
              </a:r>
            </a:p>
            <a:p>
              <a:pPr marL="0" lvl="0" indent="0" algn="l" defTabSz="800100">
                <a:lnSpc>
                  <a:spcPct val="100000"/>
                </a:lnSpc>
                <a:spcBef>
                  <a:spcPct val="0"/>
                </a:spcBef>
                <a:spcAft>
                  <a:spcPts val="300"/>
                </a:spcAft>
                <a:buNone/>
              </a:pPr>
              <a:r>
                <a:rPr lang="en-US" sz="1800" b="0" i="0" kern="1200" dirty="0"/>
                <a:t>Alan Gonzalez, P.E. at </a:t>
              </a:r>
              <a:r>
                <a:rPr lang="en-US" sz="1800" b="0" i="0" kern="1200" dirty="0">
                  <a:highlight>
                    <a:srgbClr val="FFFF00"/>
                  </a:highlight>
                  <a:hlinkClick r:id="rId3"/>
                </a:rPr>
                <a:t>Alan.Gonzalez@txdot.gov</a:t>
              </a:r>
              <a:r>
                <a:rPr lang="en-US" sz="1800" b="0" i="0" kern="1200" dirty="0">
                  <a:highlight>
                    <a:srgbClr val="FFFF00"/>
                  </a:highlight>
                </a:rPr>
                <a:t> </a:t>
              </a:r>
              <a:r>
                <a:rPr lang="en-US" sz="2000" b="0" i="0" kern="1200" dirty="0">
                  <a:solidFill>
                    <a:srgbClr val="FFFF00"/>
                  </a:solidFill>
                  <a:highlight>
                    <a:srgbClr val="FFFF00"/>
                  </a:highlight>
                </a:rPr>
                <a:t> </a:t>
              </a:r>
              <a:endParaRPr lang="en-US" sz="2400" b="0" i="0" kern="1200" dirty="0">
                <a:solidFill>
                  <a:srgbClr val="FFFF00"/>
                </a:solidFill>
                <a:highlight>
                  <a:srgbClr val="FFFF00"/>
                </a:highlight>
              </a:endParaRPr>
            </a:p>
            <a:p>
              <a:pPr marL="0" lvl="0" indent="0" algn="l" defTabSz="800100">
                <a:lnSpc>
                  <a:spcPct val="100000"/>
                </a:lnSpc>
                <a:spcBef>
                  <a:spcPct val="0"/>
                </a:spcBef>
                <a:spcAft>
                  <a:spcPts val="0"/>
                </a:spcAft>
                <a:buNone/>
              </a:pPr>
              <a:r>
                <a:rPr lang="en-US" sz="1800" b="0" i="0" kern="1200" dirty="0"/>
                <a:t>by </a:t>
              </a:r>
              <a:r>
                <a:rPr lang="en-US" sz="1800" b="0" i="0" kern="1200" dirty="0">
                  <a:latin typeface="+mj-lt"/>
                </a:rPr>
                <a:t>1 pm, CST, Monday, August </a:t>
              </a:r>
              <a:r>
                <a:rPr lang="en-US" dirty="0">
                  <a:latin typeface="+mj-lt"/>
                </a:rPr>
                <a:t>31</a:t>
              </a:r>
              <a:r>
                <a:rPr lang="en-US" sz="1800" b="0" i="0" kern="1200" dirty="0">
                  <a:latin typeface="+mj-lt"/>
                </a:rPr>
                <a:t>, 2026</a:t>
              </a:r>
              <a:r>
                <a:rPr lang="en-US" sz="1800" b="0" i="0" kern="1200" dirty="0"/>
                <a:t>.</a:t>
              </a:r>
            </a:p>
          </p:txBody>
        </p:sp>
        <p:sp>
          <p:nvSpPr>
            <p:cNvPr id="7" name="text box" descr="Relevant Questions received and their responses will be posted on txdot.gov by &#10;Friday, August 21, 2026.">
              <a:extLst>
                <a:ext uri="{FF2B5EF4-FFF2-40B4-BE49-F238E27FC236}">
                  <a16:creationId xmlns:a16="http://schemas.microsoft.com/office/drawing/2014/main" id="{2F7D44CF-0462-CF77-A99C-2D66B413E456}"/>
                </a:ext>
              </a:extLst>
            </p:cNvPr>
            <p:cNvSpPr/>
            <p:nvPr/>
          </p:nvSpPr>
          <p:spPr>
            <a:xfrm>
              <a:off x="412339" y="3393915"/>
              <a:ext cx="8166267" cy="696479"/>
            </a:xfrm>
            <a:custGeom>
              <a:avLst/>
              <a:gdLst>
                <a:gd name="connsiteX0" fmla="*/ 0 w 8166267"/>
                <a:gd name="connsiteY0" fmla="*/ 116082 h 696479"/>
                <a:gd name="connsiteX1" fmla="*/ 116082 w 8166267"/>
                <a:gd name="connsiteY1" fmla="*/ 0 h 696479"/>
                <a:gd name="connsiteX2" fmla="*/ 8050185 w 8166267"/>
                <a:gd name="connsiteY2" fmla="*/ 0 h 696479"/>
                <a:gd name="connsiteX3" fmla="*/ 8166267 w 8166267"/>
                <a:gd name="connsiteY3" fmla="*/ 116082 h 696479"/>
                <a:gd name="connsiteX4" fmla="*/ 8166267 w 8166267"/>
                <a:gd name="connsiteY4" fmla="*/ 580397 h 696479"/>
                <a:gd name="connsiteX5" fmla="*/ 8050185 w 8166267"/>
                <a:gd name="connsiteY5" fmla="*/ 696479 h 696479"/>
                <a:gd name="connsiteX6" fmla="*/ 116082 w 8166267"/>
                <a:gd name="connsiteY6" fmla="*/ 696479 h 696479"/>
                <a:gd name="connsiteX7" fmla="*/ 0 w 8166267"/>
                <a:gd name="connsiteY7" fmla="*/ 580397 h 696479"/>
                <a:gd name="connsiteX8" fmla="*/ 0 w 8166267"/>
                <a:gd name="connsiteY8" fmla="*/ 116082 h 69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696479">
                  <a:moveTo>
                    <a:pt x="0" y="116082"/>
                  </a:moveTo>
                  <a:cubicBezTo>
                    <a:pt x="0" y="51972"/>
                    <a:pt x="51972" y="0"/>
                    <a:pt x="116082" y="0"/>
                  </a:cubicBezTo>
                  <a:lnTo>
                    <a:pt x="8050185" y="0"/>
                  </a:lnTo>
                  <a:cubicBezTo>
                    <a:pt x="8114295" y="0"/>
                    <a:pt x="8166267" y="51972"/>
                    <a:pt x="8166267" y="116082"/>
                  </a:cubicBezTo>
                  <a:lnTo>
                    <a:pt x="8166267" y="580397"/>
                  </a:lnTo>
                  <a:cubicBezTo>
                    <a:pt x="8166267" y="644507"/>
                    <a:pt x="8114295" y="696479"/>
                    <a:pt x="8050185" y="696479"/>
                  </a:cubicBezTo>
                  <a:lnTo>
                    <a:pt x="116082" y="696479"/>
                  </a:lnTo>
                  <a:cubicBezTo>
                    <a:pt x="51972" y="696479"/>
                    <a:pt x="0" y="644507"/>
                    <a:pt x="0" y="580397"/>
                  </a:cubicBezTo>
                  <a:lnTo>
                    <a:pt x="0" y="11608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2579" tIns="216879" rIns="102579" bIns="102579" numCol="1" spcCol="1270" anchor="ctr" anchorCtr="0">
              <a:noAutofit/>
            </a:bodyPr>
            <a:lstStyle/>
            <a:p>
              <a:pPr marL="0" lvl="0" indent="0" algn="l" defTabSz="800100">
                <a:lnSpc>
                  <a:spcPct val="100000"/>
                </a:lnSpc>
                <a:spcBef>
                  <a:spcPct val="0"/>
                </a:spcBef>
                <a:spcAft>
                  <a:spcPts val="0"/>
                </a:spcAft>
                <a:buNone/>
              </a:pPr>
              <a:r>
                <a:rPr lang="en-US" sz="1800" b="0" kern="1200" dirty="0"/>
                <a:t>Relevant questions received and their responses will be posted on TxDOT.gov by Friday, </a:t>
              </a:r>
              <a:r>
                <a:rPr lang="en-US" dirty="0"/>
                <a:t>September</a:t>
              </a:r>
              <a:r>
                <a:rPr lang="en-US" sz="1800" b="0" kern="1200" dirty="0"/>
                <a:t> 04, 2026.</a:t>
              </a:r>
            </a:p>
            <a:p>
              <a:pPr marL="0" lvl="0" indent="0" algn="l" defTabSz="800100">
                <a:lnSpc>
                  <a:spcPct val="90000"/>
                </a:lnSpc>
                <a:spcBef>
                  <a:spcPct val="0"/>
                </a:spcBef>
                <a:spcAft>
                  <a:spcPct val="35000"/>
                </a:spcAft>
                <a:buNone/>
              </a:pPr>
              <a:endParaRPr lang="en-US" sz="500" b="0" kern="1200" dirty="0"/>
            </a:p>
          </p:txBody>
        </p:sp>
      </p:grpSp>
    </p:spTree>
    <p:extLst>
      <p:ext uri="{BB962C8B-B14F-4D97-AF65-F5344CB8AC3E}">
        <p14:creationId xmlns:p14="http://schemas.microsoft.com/office/powerpoint/2010/main" val="396549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2800" b="1" dirty="0">
                <a:solidFill>
                  <a:srgbClr val="002E69"/>
                </a:solidFill>
              </a:rPr>
              <a:t>Agenda</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a:xfrm>
            <a:off x="457200" y="1372265"/>
            <a:ext cx="8229600" cy="3033480"/>
          </a:xfrm>
        </p:spPr>
        <p:txBody>
          <a:bodyPr numCol="1" spcCol="457200">
            <a:noAutofit/>
          </a:bodyPr>
          <a:lstStyle/>
          <a:p>
            <a:pPr marL="0" indent="0">
              <a:buNone/>
            </a:pPr>
            <a:r>
              <a:rPr lang="en-US" sz="1600" b="1" dirty="0"/>
              <a:t>1</a:t>
            </a:r>
            <a:r>
              <a:rPr lang="en-US" sz="1600" dirty="0"/>
              <a:t> | Introductions</a:t>
            </a:r>
          </a:p>
          <a:p>
            <a:pPr marL="0" indent="0">
              <a:buNone/>
            </a:pPr>
            <a:r>
              <a:rPr lang="en-US" sz="1600" b="1" dirty="0"/>
              <a:t>2</a:t>
            </a:r>
            <a:r>
              <a:rPr lang="en-US" sz="1600" dirty="0"/>
              <a:t> | Brief Project Overview</a:t>
            </a:r>
          </a:p>
          <a:p>
            <a:pPr marL="0" indent="0">
              <a:buNone/>
            </a:pPr>
            <a:r>
              <a:rPr lang="en-US" sz="1600" b="1" dirty="0"/>
              <a:t>3</a:t>
            </a:r>
            <a:r>
              <a:rPr lang="en-US" sz="1600" dirty="0"/>
              <a:t> | Contract Selection Process</a:t>
            </a:r>
          </a:p>
          <a:p>
            <a:pPr marL="0" indent="0">
              <a:buNone/>
            </a:pPr>
            <a:r>
              <a:rPr lang="en-US" sz="1600" b="1" dirty="0"/>
              <a:t>4</a:t>
            </a:r>
            <a:r>
              <a:rPr lang="en-US" sz="1600" dirty="0"/>
              <a:t> | RFP Information</a:t>
            </a:r>
          </a:p>
          <a:p>
            <a:pPr marL="0" lvl="0" indent="0">
              <a:buClr>
                <a:srgbClr val="0056A9"/>
              </a:buClr>
              <a:buNone/>
            </a:pPr>
            <a:r>
              <a:rPr lang="en-US" sz="1600" b="1" dirty="0"/>
              <a:t>5</a:t>
            </a:r>
            <a:r>
              <a:rPr lang="en-US" sz="1600" dirty="0"/>
              <a:t> | Avoid Disqualification</a:t>
            </a:r>
          </a:p>
          <a:p>
            <a:pPr marL="0" lvl="0" indent="0">
              <a:buClr>
                <a:srgbClr val="0056A9"/>
              </a:buClr>
              <a:buNone/>
            </a:pPr>
            <a:r>
              <a:rPr lang="en-US" sz="1600" b="1" dirty="0"/>
              <a:t>6</a:t>
            </a:r>
            <a:r>
              <a:rPr lang="en-US" sz="1600" dirty="0"/>
              <a:t> | Post Award</a:t>
            </a:r>
          </a:p>
          <a:p>
            <a:pPr marL="0" lvl="0" indent="0">
              <a:buClr>
                <a:srgbClr val="0056A9"/>
              </a:buClr>
              <a:buNone/>
            </a:pPr>
            <a:r>
              <a:rPr lang="en-US" sz="1600" b="1" dirty="0"/>
              <a:t>7</a:t>
            </a:r>
            <a:r>
              <a:rPr lang="en-US" sz="1600" dirty="0"/>
              <a:t> | Anticipated Timeframe</a:t>
            </a:r>
          </a:p>
          <a:p>
            <a:pPr marL="0" lvl="0" indent="0">
              <a:buClr>
                <a:srgbClr val="0056A9"/>
              </a:buClr>
              <a:buNone/>
            </a:pPr>
            <a:r>
              <a:rPr lang="en-US" sz="1600" b="1" dirty="0"/>
              <a:t>8</a:t>
            </a:r>
            <a:r>
              <a:rPr lang="en-US" sz="1600" dirty="0"/>
              <a:t> | Closing Remarks &amp; Instructions for Questions</a:t>
            </a:r>
          </a:p>
          <a:p>
            <a:pPr marL="0" lvl="0" indent="0">
              <a:buClr>
                <a:srgbClr val="0056A9"/>
              </a:buClr>
              <a:buNone/>
            </a:pPr>
            <a:endParaRPr lang="en-US" sz="1600" b="1" dirty="0"/>
          </a:p>
          <a:p>
            <a:pPr marL="0" indent="0">
              <a:buNone/>
            </a:pPr>
            <a:endParaRPr lang="en-US" sz="1600" b="1" dirty="0"/>
          </a:p>
        </p:txBody>
      </p:sp>
    </p:spTree>
    <p:extLst>
      <p:ext uri="{BB962C8B-B14F-4D97-AF65-F5344CB8AC3E}">
        <p14:creationId xmlns:p14="http://schemas.microsoft.com/office/powerpoint/2010/main" val="862066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754772-7A3B-44EC-45EF-7BC516726324}"/>
              </a:ext>
            </a:extLst>
          </p:cNvPr>
          <p:cNvSpPr>
            <a:spLocks noGrp="1"/>
          </p:cNvSpPr>
          <p:nvPr>
            <p:ph type="title"/>
          </p:nvPr>
        </p:nvSpPr>
        <p:spPr>
          <a:xfrm>
            <a:off x="457199" y="-414068"/>
            <a:ext cx="8229600" cy="294885"/>
          </a:xfrm>
        </p:spPr>
        <p:txBody>
          <a:bodyPr>
            <a:normAutofit fontScale="90000"/>
          </a:bodyPr>
          <a:lstStyle/>
          <a:p>
            <a:r>
              <a:rPr lang="en-US" dirty="0"/>
              <a:t>Consultant Selection Team</a:t>
            </a:r>
          </a:p>
        </p:txBody>
      </p:sp>
      <p:grpSp>
        <p:nvGrpSpPr>
          <p:cNvPr id="10" name="Group 9" descr="Consultant selection team consists of three licensed professional engineers.  Please do not attempt to contact these individuals.">
            <a:extLst>
              <a:ext uri="{FF2B5EF4-FFF2-40B4-BE49-F238E27FC236}">
                <a16:creationId xmlns:a16="http://schemas.microsoft.com/office/drawing/2014/main" id="{2AC793A9-A482-3AF6-E029-631E7BC909A5}"/>
              </a:ext>
            </a:extLst>
          </p:cNvPr>
          <p:cNvGrpSpPr/>
          <p:nvPr/>
        </p:nvGrpSpPr>
        <p:grpSpPr>
          <a:xfrm>
            <a:off x="103518" y="764765"/>
            <a:ext cx="8936966" cy="2435635"/>
            <a:chOff x="103518" y="764765"/>
            <a:chExt cx="8936966" cy="2435635"/>
          </a:xfrm>
        </p:grpSpPr>
        <p:sp>
          <p:nvSpPr>
            <p:cNvPr id="11" name="Text Box">
              <a:extLst>
                <a:ext uri="{FF2B5EF4-FFF2-40B4-BE49-F238E27FC236}">
                  <a16:creationId xmlns:a16="http://schemas.microsoft.com/office/drawing/2014/main" id="{10B70D9C-F4CA-6A63-AF82-4DA3AD4B779F}"/>
                </a:ext>
                <a:ext uri="{C183D7F6-B498-43B3-948B-1728B52AA6E4}">
                  <adec:decorative xmlns:adec="http://schemas.microsoft.com/office/drawing/2017/decorative" val="0"/>
                </a:ext>
              </a:extLst>
            </p:cNvPr>
            <p:cNvSpPr/>
            <p:nvPr/>
          </p:nvSpPr>
          <p:spPr>
            <a:xfrm>
              <a:off x="103518" y="1077290"/>
              <a:ext cx="8936966" cy="2123110"/>
            </a:xfrm>
            <a:custGeom>
              <a:avLst/>
              <a:gdLst>
                <a:gd name="connsiteX0" fmla="*/ 0 w 8261969"/>
                <a:gd name="connsiteY0" fmla="*/ 0 h 1794509"/>
                <a:gd name="connsiteX1" fmla="*/ 8261969 w 8261969"/>
                <a:gd name="connsiteY1" fmla="*/ 0 h 1794509"/>
                <a:gd name="connsiteX2" fmla="*/ 8261969 w 8261969"/>
                <a:gd name="connsiteY2" fmla="*/ 1794509 h 1794509"/>
                <a:gd name="connsiteX3" fmla="*/ 0 w 8261969"/>
                <a:gd name="connsiteY3" fmla="*/ 1794509 h 1794509"/>
                <a:gd name="connsiteX4" fmla="*/ 0 w 8261969"/>
                <a:gd name="connsiteY4" fmla="*/ 0 h 1794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1969" h="1794509">
                  <a:moveTo>
                    <a:pt x="0" y="0"/>
                  </a:moveTo>
                  <a:lnTo>
                    <a:pt x="8261969" y="0"/>
                  </a:lnTo>
                  <a:lnTo>
                    <a:pt x="8261969" y="1794509"/>
                  </a:lnTo>
                  <a:lnTo>
                    <a:pt x="0" y="1794509"/>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1221" tIns="853948" rIns="641221" bIns="128016" numCol="1" spcCol="1270" anchor="t" anchorCtr="0">
              <a:noAutofit/>
            </a:bodyPr>
            <a:lstStyle/>
            <a:p>
              <a:pPr marR="0" lvl="0" algn="ctr" defTabSz="914400" eaLnBrk="1" fontAlgn="auto" latinLnBrk="0" hangingPunct="1">
                <a:lnSpc>
                  <a:spcPct val="100000"/>
                </a:lnSpc>
                <a:spcBef>
                  <a:spcPts val="0"/>
                </a:spcBef>
                <a:spcAft>
                  <a:spcPts val="0"/>
                </a:spcAft>
                <a:buClrTx/>
                <a:buSzTx/>
                <a:buFontTx/>
                <a:buNone/>
                <a:tabLst/>
                <a:defRPr/>
              </a:pPr>
              <a:r>
                <a:rPr lang="en-US" sz="2000" u="none" kern="1200" dirty="0">
                  <a:solidFill>
                    <a:schemeClr val="tx1"/>
                  </a:solidFill>
                </a:rPr>
                <a:t>Consultant Selection Team consists of three personnel. </a:t>
              </a:r>
            </a:p>
            <a:p>
              <a:pPr marR="0" lvl="0" algn="ctr" defTabSz="914400" eaLnBrk="1" fontAlgn="auto" latinLnBrk="0" hangingPunct="1">
                <a:lnSpc>
                  <a:spcPct val="100000"/>
                </a:lnSpc>
                <a:spcBef>
                  <a:spcPts val="0"/>
                </a:spcBef>
                <a:spcAft>
                  <a:spcPts val="0"/>
                </a:spcAft>
                <a:buClrTx/>
                <a:buSzTx/>
                <a:buFontTx/>
                <a:buNone/>
                <a:tabLst/>
                <a:defRPr/>
              </a:pPr>
              <a:r>
                <a:rPr lang="en-US" sz="2000" u="none" kern="1200" dirty="0">
                  <a:solidFill>
                    <a:schemeClr val="tx1"/>
                  </a:solidFill>
                </a:rPr>
                <a:t> </a:t>
              </a:r>
              <a:endParaRPr lang="en-US" sz="2000"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rPr>
                <a:t>Please do not </a:t>
              </a:r>
              <a:r>
                <a:rPr lang="en-US" sz="2000" b="1" dirty="0">
                  <a:solidFill>
                    <a:schemeClr val="tx1"/>
                  </a:solidFill>
                </a:rPr>
                <a:t>attempt to </a:t>
              </a:r>
              <a:r>
                <a:rPr lang="en-US" sz="2000" b="1" kern="1200" dirty="0">
                  <a:solidFill>
                    <a:schemeClr val="tx1"/>
                  </a:solidFill>
                </a:rPr>
                <a:t>contact these individuals.</a:t>
              </a:r>
            </a:p>
            <a:p>
              <a:pPr marL="0" lvl="1" indent="0" defTabSz="711200">
                <a:lnSpc>
                  <a:spcPct val="90000"/>
                </a:lnSpc>
                <a:spcBef>
                  <a:spcPct val="0"/>
                </a:spcBef>
                <a:spcAft>
                  <a:spcPct val="15000"/>
                </a:spcAft>
                <a:buNone/>
              </a:pPr>
              <a:endParaRPr lang="en-US" sz="1800" kern="1200" dirty="0"/>
            </a:p>
          </p:txBody>
        </p:sp>
        <p:sp>
          <p:nvSpPr>
            <p:cNvPr id="12" name="Text Box" descr="Consultant Selection Team">
              <a:extLst>
                <a:ext uri="{FF2B5EF4-FFF2-40B4-BE49-F238E27FC236}">
                  <a16:creationId xmlns:a16="http://schemas.microsoft.com/office/drawing/2014/main" id="{2A3A2F3C-7398-98D9-7B31-E649DDCB4D96}"/>
                </a:ext>
              </a:extLst>
            </p:cNvPr>
            <p:cNvSpPr/>
            <p:nvPr/>
          </p:nvSpPr>
          <p:spPr>
            <a:xfrm>
              <a:off x="921397" y="764765"/>
              <a:ext cx="7471430" cy="962040"/>
            </a:xfrm>
            <a:custGeom>
              <a:avLst/>
              <a:gdLst>
                <a:gd name="connsiteX0" fmla="*/ 0 w 7471430"/>
                <a:gd name="connsiteY0" fmla="*/ 160343 h 962040"/>
                <a:gd name="connsiteX1" fmla="*/ 160343 w 7471430"/>
                <a:gd name="connsiteY1" fmla="*/ 0 h 962040"/>
                <a:gd name="connsiteX2" fmla="*/ 7311087 w 7471430"/>
                <a:gd name="connsiteY2" fmla="*/ 0 h 962040"/>
                <a:gd name="connsiteX3" fmla="*/ 7471430 w 7471430"/>
                <a:gd name="connsiteY3" fmla="*/ 160343 h 962040"/>
                <a:gd name="connsiteX4" fmla="*/ 7471430 w 7471430"/>
                <a:gd name="connsiteY4" fmla="*/ 801697 h 962040"/>
                <a:gd name="connsiteX5" fmla="*/ 7311087 w 7471430"/>
                <a:gd name="connsiteY5" fmla="*/ 962040 h 962040"/>
                <a:gd name="connsiteX6" fmla="*/ 160343 w 7471430"/>
                <a:gd name="connsiteY6" fmla="*/ 962040 h 962040"/>
                <a:gd name="connsiteX7" fmla="*/ 0 w 7471430"/>
                <a:gd name="connsiteY7" fmla="*/ 801697 h 962040"/>
                <a:gd name="connsiteX8" fmla="*/ 0 w 7471430"/>
                <a:gd name="connsiteY8" fmla="*/ 160343 h 9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1430" h="962040">
                  <a:moveTo>
                    <a:pt x="0" y="160343"/>
                  </a:moveTo>
                  <a:cubicBezTo>
                    <a:pt x="0" y="71788"/>
                    <a:pt x="71788" y="0"/>
                    <a:pt x="160343" y="0"/>
                  </a:cubicBezTo>
                  <a:lnTo>
                    <a:pt x="7311087" y="0"/>
                  </a:lnTo>
                  <a:cubicBezTo>
                    <a:pt x="7399642" y="0"/>
                    <a:pt x="7471430" y="71788"/>
                    <a:pt x="7471430" y="160343"/>
                  </a:cubicBezTo>
                  <a:lnTo>
                    <a:pt x="7471430" y="801697"/>
                  </a:lnTo>
                  <a:cubicBezTo>
                    <a:pt x="7471430" y="890252"/>
                    <a:pt x="7399642" y="962040"/>
                    <a:pt x="7311087" y="962040"/>
                  </a:cubicBezTo>
                  <a:lnTo>
                    <a:pt x="160343" y="962040"/>
                  </a:lnTo>
                  <a:cubicBezTo>
                    <a:pt x="71788" y="962040"/>
                    <a:pt x="0" y="890252"/>
                    <a:pt x="0" y="801697"/>
                  </a:cubicBezTo>
                  <a:lnTo>
                    <a:pt x="0" y="1603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5561" tIns="46963" rIns="265561" bIns="46963" numCol="1" spcCol="1270" anchor="ctr" anchorCtr="0">
              <a:noAutofit/>
            </a:bodyPr>
            <a:lstStyle/>
            <a:p>
              <a:pPr marL="0" lvl="0" indent="0" algn="l" defTabSz="889000">
                <a:lnSpc>
                  <a:spcPct val="90000"/>
                </a:lnSpc>
                <a:spcBef>
                  <a:spcPct val="0"/>
                </a:spcBef>
                <a:spcAft>
                  <a:spcPct val="35000"/>
                </a:spcAft>
                <a:buNone/>
              </a:pPr>
              <a:r>
                <a:rPr lang="en-US" sz="2000" b="1" kern="1200" dirty="0"/>
                <a:t>Consultant Selection Team (CST)</a:t>
              </a:r>
            </a:p>
          </p:txBody>
        </p:sp>
      </p:grpSp>
      <p:grpSp>
        <p:nvGrpSpPr>
          <p:cNvPr id="2" name="Group 1" descr="Please note, CST members names will no longer be provided in the Advertisement, and PEPS will not share this information for future waves.">
            <a:extLst>
              <a:ext uri="{FF2B5EF4-FFF2-40B4-BE49-F238E27FC236}">
                <a16:creationId xmlns:a16="http://schemas.microsoft.com/office/drawing/2014/main" id="{145ADD43-1CB6-B565-8D17-F9BE06C7725B}"/>
              </a:ext>
            </a:extLst>
          </p:cNvPr>
          <p:cNvGrpSpPr/>
          <p:nvPr/>
        </p:nvGrpSpPr>
        <p:grpSpPr>
          <a:xfrm>
            <a:off x="488866" y="3427413"/>
            <a:ext cx="8166267" cy="1008927"/>
            <a:chOff x="0" y="1102540"/>
            <a:chExt cx="8166267" cy="1008927"/>
          </a:xfrm>
        </p:grpSpPr>
        <p:sp>
          <p:nvSpPr>
            <p:cNvPr id="3" name="Text Box">
              <a:extLst>
                <a:ext uri="{FF2B5EF4-FFF2-40B4-BE49-F238E27FC236}">
                  <a16:creationId xmlns:a16="http://schemas.microsoft.com/office/drawing/2014/main" id="{8AE90200-40D2-89D7-8A8C-EE4345DC97E8}"/>
                </a:ext>
              </a:extLst>
            </p:cNvPr>
            <p:cNvSpPr/>
            <p:nvPr/>
          </p:nvSpPr>
          <p:spPr>
            <a:xfrm>
              <a:off x="0" y="1102540"/>
              <a:ext cx="8166267" cy="1008927"/>
            </a:xfrm>
            <a:prstGeom prst="roundRect">
              <a:avLst/>
            </a:prstGeom>
          </p:spPr>
          <p:style>
            <a:lnRef idx="2">
              <a:schemeClr val="lt1">
                <a:hueOff val="0"/>
                <a:satOff val="0"/>
                <a:lumOff val="0"/>
                <a:alphaOff val="0"/>
              </a:schemeClr>
            </a:lnRef>
            <a:fillRef idx="1">
              <a:schemeClr val="accent1">
                <a:shade val="80000"/>
                <a:hueOff val="419638"/>
                <a:satOff val="-34126"/>
                <a:lumOff val="19230"/>
                <a:alphaOff val="0"/>
              </a:schemeClr>
            </a:fillRef>
            <a:effectRef idx="0">
              <a:schemeClr val="accent1">
                <a:shade val="80000"/>
                <a:hueOff val="419638"/>
                <a:satOff val="-34126"/>
                <a:lumOff val="19230"/>
                <a:alphaOff val="0"/>
              </a:schemeClr>
            </a:effectRef>
            <a:fontRef idx="minor">
              <a:schemeClr val="lt1"/>
            </a:fontRef>
          </p:style>
          <p:txBody>
            <a:bodyPr/>
            <a:lstStyle/>
            <a:p>
              <a:endParaRPr lang="en-US" dirty="0"/>
            </a:p>
          </p:txBody>
        </p:sp>
        <p:sp>
          <p:nvSpPr>
            <p:cNvPr id="4" name="Text Box">
              <a:extLst>
                <a:ext uri="{FF2B5EF4-FFF2-40B4-BE49-F238E27FC236}">
                  <a16:creationId xmlns:a16="http://schemas.microsoft.com/office/drawing/2014/main" id="{52304D0B-6951-3D8E-4F14-1310E965BBA3}"/>
                </a:ext>
              </a:extLst>
            </p:cNvPr>
            <p:cNvSpPr txBox="1"/>
            <p:nvPr/>
          </p:nvSpPr>
          <p:spPr>
            <a:xfrm>
              <a:off x="49252" y="1151792"/>
              <a:ext cx="8067763" cy="910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1" defTabSz="800100">
                <a:spcBef>
                  <a:spcPct val="0"/>
                </a:spcBef>
              </a:pPr>
              <a:r>
                <a:rPr lang="en-US" i="0" kern="1200" dirty="0"/>
                <a:t>Please note, CST members’ names will no longer be provided in the Advertisement, and PEPS will not share this information for future waves.</a:t>
              </a:r>
            </a:p>
          </p:txBody>
        </p:sp>
      </p:grpSp>
    </p:spTree>
    <p:extLst>
      <p:ext uri="{BB962C8B-B14F-4D97-AF65-F5344CB8AC3E}">
        <p14:creationId xmlns:p14="http://schemas.microsoft.com/office/powerpoint/2010/main" val="9102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a:xfrm>
            <a:off x="388189" y="611165"/>
            <a:ext cx="8229600" cy="294885"/>
          </a:xfrm>
        </p:spPr>
        <p:txBody>
          <a:bodyPr>
            <a:noAutofit/>
          </a:bodyPr>
          <a:lstStyle/>
          <a:p>
            <a:pPr algn="just"/>
            <a:r>
              <a:rPr lang="en-US" sz="2000" b="1" dirty="0">
                <a:solidFill>
                  <a:srgbClr val="002E69"/>
                </a:solidFill>
              </a:rPr>
              <a:t>PEPS Service Center for Divisions Team</a:t>
            </a:r>
          </a:p>
        </p:txBody>
      </p:sp>
      <p:sp>
        <p:nvSpPr>
          <p:cNvPr id="4" name="TextBox">
            <a:extLst>
              <a:ext uri="{FF2B5EF4-FFF2-40B4-BE49-F238E27FC236}">
                <a16:creationId xmlns:a16="http://schemas.microsoft.com/office/drawing/2014/main" id="{6E3383F3-2430-3536-F3F5-7F9E9FED8A07}"/>
              </a:ext>
            </a:extLst>
          </p:cNvPr>
          <p:cNvSpPr txBox="1"/>
          <p:nvPr/>
        </p:nvSpPr>
        <p:spPr>
          <a:xfrm>
            <a:off x="319178" y="967790"/>
            <a:ext cx="4534959" cy="307777"/>
          </a:xfrm>
          <a:prstGeom prst="rect">
            <a:avLst/>
          </a:prstGeom>
          <a:noFill/>
        </p:spPr>
        <p:txBody>
          <a:bodyPr wrap="none" rtlCol="0">
            <a:spAutoFit/>
          </a:bodyPr>
          <a:lstStyle/>
          <a:p>
            <a:r>
              <a:rPr lang="en-US" sz="1400" dirty="0"/>
              <a:t>Table 1: PEPS Service Center for Divisions Team</a:t>
            </a:r>
          </a:p>
        </p:txBody>
      </p:sp>
      <p:graphicFrame>
        <p:nvGraphicFramePr>
          <p:cNvPr id="5" name="Table 1" descr="Identifies members of PEPS providing procurement support for these contracts.  Kori Rodriguez, PE, Section Director, PEPS Service Center for Divisions, LaDonna Waters, PE, Procurement Engineer, PEPS Service Center for Divisions, Erinn Davis, Contract Specialist, PEPS Service Center for Divisions.">
            <a:extLst>
              <a:ext uri="{FF2B5EF4-FFF2-40B4-BE49-F238E27FC236}">
                <a16:creationId xmlns:a16="http://schemas.microsoft.com/office/drawing/2014/main" id="{6F778D6A-4383-A6CD-6ACD-989940BF1857}"/>
              </a:ext>
            </a:extLst>
          </p:cNvPr>
          <p:cNvGraphicFramePr>
            <a:graphicFrameLocks noGrp="1"/>
          </p:cNvGraphicFramePr>
          <p:nvPr>
            <p:extLst>
              <p:ext uri="{D42A27DB-BD31-4B8C-83A1-F6EECF244321}">
                <p14:modId xmlns:p14="http://schemas.microsoft.com/office/powerpoint/2010/main" val="3211631048"/>
              </p:ext>
            </p:extLst>
          </p:nvPr>
        </p:nvGraphicFramePr>
        <p:xfrm>
          <a:off x="388189" y="1234589"/>
          <a:ext cx="8229600" cy="1691640"/>
        </p:xfrm>
        <a:graphic>
          <a:graphicData uri="http://schemas.openxmlformats.org/drawingml/2006/table">
            <a:tbl>
              <a:tblPr firstRow="1" bandRow="1">
                <a:tableStyleId>{B301B821-A1FF-4177-AEE7-76D212191A09}</a:tableStyleId>
              </a:tblPr>
              <a:tblGrid>
                <a:gridCol w="2566575">
                  <a:extLst>
                    <a:ext uri="{9D8B030D-6E8A-4147-A177-3AD203B41FA5}">
                      <a16:colId xmlns:a16="http://schemas.microsoft.com/office/drawing/2014/main" val="727883303"/>
                    </a:ext>
                  </a:extLst>
                </a:gridCol>
                <a:gridCol w="5663025">
                  <a:extLst>
                    <a:ext uri="{9D8B030D-6E8A-4147-A177-3AD203B41FA5}">
                      <a16:colId xmlns:a16="http://schemas.microsoft.com/office/drawing/2014/main" val="4104630111"/>
                    </a:ext>
                  </a:extLst>
                </a:gridCol>
              </a:tblGrid>
              <a:tr h="227385">
                <a:tc>
                  <a:txBody>
                    <a:bodyPr/>
                    <a:lstStyle/>
                    <a:p>
                      <a:pPr algn="ctr"/>
                      <a:r>
                        <a:rPr lang="fr-FR" sz="1600" noProof="0" dirty="0"/>
                        <a:t>Procurement</a:t>
                      </a:r>
                      <a:r>
                        <a:rPr lang="fr-FR" sz="1600" baseline="0" noProof="0" dirty="0"/>
                        <a:t> Support</a:t>
                      </a:r>
                      <a:endParaRPr lang="fr-FR" sz="1600" noProof="0" dirty="0">
                        <a:latin typeface="+mn-lt"/>
                        <a:cs typeface="Arial" pitchFamily="34" charset="0"/>
                      </a:endParaRPr>
                    </a:p>
                  </a:txBody>
                  <a:tcPr marR="45720" anchor="ctr">
                    <a:lnR w="12700" cap="flat" cmpd="sng" algn="ctr">
                      <a:solidFill>
                        <a:schemeClr val="bg1"/>
                      </a:solidFill>
                      <a:prstDash val="solid"/>
                      <a:round/>
                      <a:headEnd type="none" w="med" len="med"/>
                      <a:tailEnd type="none" w="med" len="med"/>
                    </a:lnR>
                  </a:tcPr>
                </a:tc>
                <a:tc>
                  <a:txBody>
                    <a:bodyPr/>
                    <a:lstStyle/>
                    <a:p>
                      <a:pPr algn="ctr"/>
                      <a:r>
                        <a:rPr lang="fr-FR" sz="1600" noProof="0" dirty="0"/>
                        <a:t>Title</a:t>
                      </a:r>
                      <a:endParaRPr lang="fr-FR" sz="1600" noProof="0" dirty="0">
                        <a:latin typeface="+mn-lt"/>
                        <a:cs typeface="Arial" pitchFamily="34" charset="0"/>
                      </a:endParaRPr>
                    </a:p>
                  </a:txBody>
                  <a:tcPr marR="4572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11349183"/>
                  </a:ext>
                </a:extLst>
              </a:tr>
              <a:tr h="370840">
                <a:tc>
                  <a:txBody>
                    <a:bodyPr/>
                    <a:lstStyle/>
                    <a:p>
                      <a:r>
                        <a:rPr lang="fr-FR" sz="1600" noProof="0" dirty="0"/>
                        <a:t>Kori Rodriguez, P.E.</a:t>
                      </a:r>
                      <a:endParaRPr lang="fr-FR" sz="1600" noProof="0" dirty="0">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rgbClr val="0A1B2B"/>
                        </a:buClr>
                        <a:buSzTx/>
                        <a:buFont typeface="Wingdings" pitchFamily="2" charset="2"/>
                        <a:buNone/>
                        <a:tabLst/>
                        <a:defRPr/>
                      </a:pPr>
                      <a:r>
                        <a:rPr kumimoji="0" lang="fr-FR" sz="1600" b="0" u="none" strike="noStrike" kern="1200" cap="none" spc="0" normalizeH="0" baseline="0" noProof="0" dirty="0">
                          <a:ln>
                            <a:noFill/>
                          </a:ln>
                          <a:solidFill>
                            <a:prstClr val="black"/>
                          </a:solidFill>
                          <a:effectLst/>
                          <a:uLnTx/>
                          <a:uFillTx/>
                        </a:rPr>
                        <a:t>Section </a:t>
                      </a:r>
                      <a:r>
                        <a:rPr kumimoji="0" lang="fr-FR" sz="1600" b="0" u="none" strike="noStrike" kern="1200" cap="none" spc="0" normalizeH="0" baseline="0" noProof="0" dirty="0" err="1">
                          <a:ln>
                            <a:noFill/>
                          </a:ln>
                          <a:solidFill>
                            <a:prstClr val="black"/>
                          </a:solidFill>
                          <a:effectLst/>
                          <a:uLnTx/>
                          <a:uFillTx/>
                        </a:rPr>
                        <a:t>Director</a:t>
                      </a:r>
                      <a:r>
                        <a:rPr kumimoji="0" lang="fr-FR" sz="1600" b="0" u="none" strike="noStrike" kern="1200" cap="none" spc="0" normalizeH="0" baseline="0" noProof="0" dirty="0">
                          <a:ln>
                            <a:noFill/>
                          </a:ln>
                          <a:solidFill>
                            <a:prstClr val="black"/>
                          </a:solidFill>
                          <a:effectLst/>
                          <a:uLnTx/>
                          <a:uFillTx/>
                        </a:rPr>
                        <a:t>, PEPS Service Center for Divisions </a:t>
                      </a:r>
                      <a:endParaRPr kumimoji="0" lang="fr-FR" sz="1600" b="0" i="0" u="none" strike="noStrike" kern="1200" cap="none" spc="0" normalizeH="0" baseline="0" noProof="0" dirty="0">
                        <a:ln>
                          <a:noFill/>
                        </a:ln>
                        <a:solidFill>
                          <a:prstClr val="black"/>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392658983"/>
                  </a:ext>
                </a:extLst>
              </a:tr>
              <a:tr h="370840">
                <a:tc>
                  <a:txBody>
                    <a:bodyPr/>
                    <a:lstStyle/>
                    <a:p>
                      <a:r>
                        <a:rPr lang="fr-FR" sz="1600" noProof="0" dirty="0"/>
                        <a:t>Alan Gonzalez, P.E.</a:t>
                      </a:r>
                      <a:endParaRPr lang="fr-FR" sz="1600" noProof="0" dirty="0">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914400" rtl="0" eaLnBrk="1" fontAlgn="auto" latinLnBrk="0" hangingPunct="1">
                        <a:lnSpc>
                          <a:spcPct val="100000"/>
                        </a:lnSpc>
                        <a:spcBef>
                          <a:spcPct val="20000"/>
                        </a:spcBef>
                        <a:spcAft>
                          <a:spcPts val="0"/>
                        </a:spcAft>
                        <a:buClr>
                          <a:schemeClr val="accent1"/>
                        </a:buClr>
                        <a:buSzTx/>
                        <a:buFont typeface="Wingdings" pitchFamily="2" charset="2"/>
                        <a:buNone/>
                        <a:tabLst/>
                        <a:defRPr/>
                      </a:pPr>
                      <a:r>
                        <a:rPr kumimoji="0" lang="fr-FR" sz="1600" b="0" u="none" strike="noStrike" kern="1200" cap="none" spc="0" normalizeH="0" baseline="0" noProof="0" dirty="0">
                          <a:ln>
                            <a:noFill/>
                          </a:ln>
                          <a:solidFill>
                            <a:schemeClr val="tx1"/>
                          </a:solidFill>
                          <a:effectLst/>
                          <a:uLnTx/>
                          <a:uFillTx/>
                        </a:rPr>
                        <a:t>Procurement Engineer, </a:t>
                      </a:r>
                      <a:r>
                        <a:rPr kumimoji="0" lang="fr-FR" sz="1600" b="0" u="none" strike="noStrike" kern="1200" cap="none" spc="0" normalizeH="0" baseline="0" noProof="0" dirty="0">
                          <a:ln>
                            <a:noFill/>
                          </a:ln>
                          <a:solidFill>
                            <a:prstClr val="black"/>
                          </a:solidFill>
                          <a:effectLst/>
                          <a:uLnTx/>
                          <a:uFillTx/>
                        </a:rPr>
                        <a:t>PEPS Central Service Center   </a:t>
                      </a:r>
                      <a:endParaRPr kumimoji="0" lang="fr-FR" sz="1600" b="0" i="0" u="none" strike="noStrike" kern="1200" cap="none" spc="0" normalizeH="0" baseline="0" noProof="0" dirty="0">
                        <a:ln>
                          <a:noFill/>
                        </a:ln>
                        <a:solidFill>
                          <a:schemeClr val="tx1"/>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908074871"/>
                  </a:ext>
                </a:extLst>
              </a:tr>
              <a:tr h="370840">
                <a:tc>
                  <a:txBody>
                    <a:bodyPr/>
                    <a:lstStyle/>
                    <a:p>
                      <a:r>
                        <a:rPr lang="en-US" sz="1600" b="0" noProof="0" dirty="0">
                          <a:solidFill>
                            <a:schemeClr val="tx1"/>
                          </a:solidFill>
                        </a:rPr>
                        <a:t>Olga Almazova</a:t>
                      </a:r>
                      <a:endParaRPr lang="en-US" sz="1600" b="0" noProof="0" dirty="0">
                        <a:solidFill>
                          <a:schemeClr val="tx1"/>
                        </a:solidFill>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chemeClr val="accent1"/>
                        </a:buClr>
                        <a:buSzTx/>
                        <a:buFont typeface="Wingdings" pitchFamily="2" charset="2"/>
                        <a:buNone/>
                        <a:tabLst/>
                        <a:defRPr/>
                      </a:pPr>
                      <a:r>
                        <a:rPr kumimoji="0" lang="en-US" sz="1600" b="0" u="none" strike="noStrike" kern="1200" cap="none" spc="0" normalizeH="0" baseline="0" noProof="0" dirty="0">
                          <a:ln>
                            <a:noFill/>
                          </a:ln>
                          <a:solidFill>
                            <a:schemeClr val="tx1"/>
                          </a:solidFill>
                          <a:effectLst/>
                          <a:uLnTx/>
                          <a:uFillTx/>
                        </a:rPr>
                        <a:t>Contract Specialist, PEPS Service Center for Divisions</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49616841"/>
                  </a:ext>
                </a:extLst>
              </a:tr>
            </a:tbl>
          </a:graphicData>
        </a:graphic>
      </p:graphicFrame>
      <p:sp>
        <p:nvSpPr>
          <p:cNvPr id="3" name="Content Placeholder" descr="You will be given an opportunity to ask questions after the presentation via email.&#10;If questions arise after the meeting, please submit to: LaDonna Waters, P.E. at ladonna.waters@txdot.gov by: Monday, August 17, 2026, at 1 PM, CST&#10;All relevant questions and responses will be posted by Friday, August 21, 2026.&#10;">
            <a:extLst>
              <a:ext uri="{FF2B5EF4-FFF2-40B4-BE49-F238E27FC236}">
                <a16:creationId xmlns:a16="http://schemas.microsoft.com/office/drawing/2014/main" id="{C00CC329-869A-654B-4190-269BE320A582}"/>
              </a:ext>
            </a:extLst>
          </p:cNvPr>
          <p:cNvSpPr>
            <a:spLocks noGrp="1"/>
          </p:cNvSpPr>
          <p:nvPr>
            <p:ph idx="1"/>
          </p:nvPr>
        </p:nvSpPr>
        <p:spPr>
          <a:xfrm>
            <a:off x="-277061" y="3251171"/>
            <a:ext cx="9825487" cy="1519275"/>
          </a:xfrm>
          <a:ln w="38100">
            <a:noFill/>
          </a:ln>
        </p:spPr>
        <p:txBody>
          <a:bodyPr>
            <a:noAutofit/>
          </a:bodyPr>
          <a:lstStyle/>
          <a:p>
            <a:pPr lvl="1">
              <a:lnSpc>
                <a:spcPct val="150000"/>
              </a:lnSpc>
              <a:spcBef>
                <a:spcPts val="0"/>
              </a:spcBef>
              <a:spcAft>
                <a:spcPts val="0"/>
              </a:spcAft>
              <a:buFont typeface="Arial" panose="020B0604020202020204" pitchFamily="34" charset="0"/>
              <a:buChar char="•"/>
            </a:pPr>
            <a:r>
              <a:rPr lang="en-US" sz="1600" dirty="0"/>
              <a:t>You </a:t>
            </a:r>
            <a:r>
              <a:rPr lang="en-US" sz="1600" b="1" u="sng" dirty="0"/>
              <a:t>will</a:t>
            </a:r>
            <a:r>
              <a:rPr lang="en-US" sz="1600" dirty="0"/>
              <a:t> be given an opportunity to ask questions after the presentation via email.</a:t>
            </a:r>
          </a:p>
          <a:p>
            <a:pPr lvl="1">
              <a:lnSpc>
                <a:spcPct val="150000"/>
              </a:lnSpc>
              <a:spcBef>
                <a:spcPts val="0"/>
              </a:spcBef>
              <a:spcAft>
                <a:spcPts val="0"/>
              </a:spcAft>
              <a:buFont typeface="Arial" panose="020B0604020202020204" pitchFamily="34" charset="0"/>
              <a:buChar char="•"/>
            </a:pPr>
            <a:r>
              <a:rPr lang="en-US" sz="1600" dirty="0"/>
              <a:t>If questions arise after the meeting, please submit to: Alan Gonzalez, P.E. at </a:t>
            </a:r>
            <a:r>
              <a:rPr lang="en-US" sz="1600" b="1" dirty="0">
                <a:solidFill>
                  <a:srgbClr val="0056A9"/>
                </a:solidFill>
                <a:hlinkClick r:id="rId3"/>
              </a:rPr>
              <a:t>Alan.Gonzalez@txdot.gov</a:t>
            </a:r>
            <a:r>
              <a:rPr lang="en-US" sz="1600" b="1" dirty="0">
                <a:solidFill>
                  <a:srgbClr val="0056A9"/>
                </a:solidFill>
              </a:rPr>
              <a:t> </a:t>
            </a:r>
            <a:r>
              <a:rPr lang="en-US" sz="1600" dirty="0"/>
              <a:t>by: </a:t>
            </a:r>
            <a:r>
              <a:rPr lang="en-US" sz="1600" b="1" dirty="0"/>
              <a:t>Monday, August 31, 2026, at 1 PM, CST</a:t>
            </a:r>
            <a:endParaRPr lang="en-US" sz="1600" b="1" dirty="0">
              <a:solidFill>
                <a:srgbClr val="FF0000"/>
              </a:solidFill>
            </a:endParaRPr>
          </a:p>
          <a:p>
            <a:pPr lvl="1">
              <a:lnSpc>
                <a:spcPct val="150000"/>
              </a:lnSpc>
              <a:spcBef>
                <a:spcPts val="0"/>
              </a:spcBef>
              <a:spcAft>
                <a:spcPts val="0"/>
              </a:spcAft>
              <a:buFont typeface="Arial" panose="020B0604020202020204" pitchFamily="34" charset="0"/>
              <a:buChar char="•"/>
            </a:pPr>
            <a:r>
              <a:rPr lang="en-US" sz="1600" dirty="0"/>
              <a:t>All relevant questions and responses will be posted by </a:t>
            </a:r>
            <a:r>
              <a:rPr lang="en-US" sz="1600" b="1" dirty="0"/>
              <a:t>Friday, September 04, 2026</a:t>
            </a:r>
            <a:r>
              <a:rPr lang="en-US" sz="1600" dirty="0"/>
              <a:t>.</a:t>
            </a:r>
          </a:p>
        </p:txBody>
      </p:sp>
    </p:spTree>
    <p:extLst>
      <p:ext uri="{BB962C8B-B14F-4D97-AF65-F5344CB8AC3E}">
        <p14:creationId xmlns:p14="http://schemas.microsoft.com/office/powerpoint/2010/main" val="42969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C4F1-CF6D-A77F-43DE-39FEAF9156AB}"/>
              </a:ext>
            </a:extLst>
          </p:cNvPr>
          <p:cNvSpPr>
            <a:spLocks noGrp="1"/>
          </p:cNvSpPr>
          <p:nvPr>
            <p:ph type="title"/>
          </p:nvPr>
        </p:nvSpPr>
        <p:spPr>
          <a:xfrm>
            <a:off x="428570" y="-372488"/>
            <a:ext cx="8229600" cy="294885"/>
          </a:xfrm>
        </p:spPr>
        <p:txBody>
          <a:bodyPr>
            <a:normAutofit fontScale="90000"/>
          </a:bodyPr>
          <a:lstStyle/>
          <a:p>
            <a:r>
              <a:rPr lang="en-US" dirty="0"/>
              <a:t>General Scope of Work</a:t>
            </a:r>
          </a:p>
        </p:txBody>
      </p:sp>
      <p:sp>
        <p:nvSpPr>
          <p:cNvPr id="8" name="Text Box">
            <a:extLst>
              <a:ext uri="{FF2B5EF4-FFF2-40B4-BE49-F238E27FC236}">
                <a16:creationId xmlns:a16="http://schemas.microsoft.com/office/drawing/2014/main" id="{E3C4257D-140B-877F-D3B4-107BA23DF13E}"/>
              </a:ext>
            </a:extLst>
          </p:cNvPr>
          <p:cNvSpPr/>
          <p:nvPr/>
        </p:nvSpPr>
        <p:spPr>
          <a:xfrm>
            <a:off x="475295" y="660045"/>
            <a:ext cx="8128631" cy="431122"/>
          </a:xfrm>
          <a:custGeom>
            <a:avLst/>
            <a:gdLst>
              <a:gd name="connsiteX0" fmla="*/ 0 w 8294286"/>
              <a:gd name="connsiteY0" fmla="*/ 71855 h 431122"/>
              <a:gd name="connsiteX1" fmla="*/ 71855 w 8294286"/>
              <a:gd name="connsiteY1" fmla="*/ 0 h 431122"/>
              <a:gd name="connsiteX2" fmla="*/ 8222431 w 8294286"/>
              <a:gd name="connsiteY2" fmla="*/ 0 h 431122"/>
              <a:gd name="connsiteX3" fmla="*/ 8294286 w 8294286"/>
              <a:gd name="connsiteY3" fmla="*/ 71855 h 431122"/>
              <a:gd name="connsiteX4" fmla="*/ 8294286 w 8294286"/>
              <a:gd name="connsiteY4" fmla="*/ 359267 h 431122"/>
              <a:gd name="connsiteX5" fmla="*/ 8222431 w 8294286"/>
              <a:gd name="connsiteY5" fmla="*/ 431122 h 431122"/>
              <a:gd name="connsiteX6" fmla="*/ 71855 w 8294286"/>
              <a:gd name="connsiteY6" fmla="*/ 431122 h 431122"/>
              <a:gd name="connsiteX7" fmla="*/ 0 w 8294286"/>
              <a:gd name="connsiteY7" fmla="*/ 359267 h 431122"/>
              <a:gd name="connsiteX8" fmla="*/ 0 w 8294286"/>
              <a:gd name="connsiteY8" fmla="*/ 71855 h 43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4286" h="431122">
                <a:moveTo>
                  <a:pt x="0" y="71855"/>
                </a:moveTo>
                <a:cubicBezTo>
                  <a:pt x="0" y="32171"/>
                  <a:pt x="32171" y="0"/>
                  <a:pt x="71855" y="0"/>
                </a:cubicBezTo>
                <a:lnTo>
                  <a:pt x="8222431" y="0"/>
                </a:lnTo>
                <a:cubicBezTo>
                  <a:pt x="8262115" y="0"/>
                  <a:pt x="8294286" y="32171"/>
                  <a:pt x="8294286" y="71855"/>
                </a:cubicBezTo>
                <a:lnTo>
                  <a:pt x="8294286" y="359267"/>
                </a:lnTo>
                <a:cubicBezTo>
                  <a:pt x="8294286" y="398951"/>
                  <a:pt x="8262115" y="431122"/>
                  <a:pt x="8222431" y="431122"/>
                </a:cubicBezTo>
                <a:lnTo>
                  <a:pt x="71855" y="431122"/>
                </a:lnTo>
                <a:cubicBezTo>
                  <a:pt x="32171" y="431122"/>
                  <a:pt x="0" y="398951"/>
                  <a:pt x="0" y="359267"/>
                </a:cubicBezTo>
                <a:lnTo>
                  <a:pt x="0" y="7185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42597" tIns="21046" rIns="242597" bIns="21046" numCol="1" spcCol="1270" anchor="ctr" anchorCtr="0">
            <a:noAutofit/>
          </a:bodyPr>
          <a:lstStyle/>
          <a:p>
            <a:pPr marL="0" lvl="0" indent="0" algn="l" defTabSz="800100">
              <a:lnSpc>
                <a:spcPct val="90000"/>
              </a:lnSpc>
              <a:spcBef>
                <a:spcPct val="0"/>
              </a:spcBef>
              <a:spcAft>
                <a:spcPct val="35000"/>
              </a:spcAft>
              <a:buNone/>
            </a:pPr>
            <a:r>
              <a:rPr lang="en-US" sz="1800" b="1" kern="1200" dirty="0"/>
              <a:t>General Scope of Work to be Performed:</a:t>
            </a:r>
            <a:endParaRPr lang="en-US" sz="1800" kern="1200" dirty="0"/>
          </a:p>
        </p:txBody>
      </p:sp>
      <p:sp>
        <p:nvSpPr>
          <p:cNvPr id="7" name="Freeform shape" descr="The Engineer shall inspect each bridge assigned by the State in accordance with the current version of TxDOT’s Bridge Inspection Manual (BIM)*, and the current version of the Specifications for the National Bridge Inventory (SNBI)*.  The Engineer shall record findings in the Bridge Inspection Database (BID). &#10;&#10;* Links to these manuals will be provided in the scope posted with the RFP.&#10;">
            <a:extLst>
              <a:ext uri="{FF2B5EF4-FFF2-40B4-BE49-F238E27FC236}">
                <a16:creationId xmlns:a16="http://schemas.microsoft.com/office/drawing/2014/main" id="{D77C667D-2F16-9A14-51E4-E9E44831D714}"/>
              </a:ext>
              <a:ext uri="{C183D7F6-B498-43B3-948B-1728B52AA6E4}">
                <adec:decorative xmlns:adec="http://schemas.microsoft.com/office/drawing/2017/decorative" val="0"/>
              </a:ext>
            </a:extLst>
          </p:cNvPr>
          <p:cNvSpPr/>
          <p:nvPr/>
        </p:nvSpPr>
        <p:spPr>
          <a:xfrm>
            <a:off x="447082" y="1023013"/>
            <a:ext cx="8211088" cy="3990971"/>
          </a:xfrm>
          <a:custGeom>
            <a:avLst/>
            <a:gdLst>
              <a:gd name="connsiteX0" fmla="*/ 0 w 8373599"/>
              <a:gd name="connsiteY0" fmla="*/ 0 h 3990971"/>
              <a:gd name="connsiteX1" fmla="*/ 8373599 w 8373599"/>
              <a:gd name="connsiteY1" fmla="*/ 0 h 3990971"/>
              <a:gd name="connsiteX2" fmla="*/ 8373599 w 8373599"/>
              <a:gd name="connsiteY2" fmla="*/ 3990971 h 3990971"/>
              <a:gd name="connsiteX3" fmla="*/ 0 w 8373599"/>
              <a:gd name="connsiteY3" fmla="*/ 3990971 h 3990971"/>
              <a:gd name="connsiteX4" fmla="*/ 0 w 8373599"/>
              <a:gd name="connsiteY4" fmla="*/ 0 h 3990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3599" h="3990971">
                <a:moveTo>
                  <a:pt x="0" y="0"/>
                </a:moveTo>
                <a:lnTo>
                  <a:pt x="8373599" y="0"/>
                </a:lnTo>
                <a:lnTo>
                  <a:pt x="8373599" y="3990971"/>
                </a:lnTo>
                <a:lnTo>
                  <a:pt x="0" y="3990971"/>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9884" tIns="156293" rIns="649884" bIns="113792" numCol="1" spcCol="1270" anchor="t" anchorCtr="0">
            <a:noAutofit/>
          </a:bodyPr>
          <a:lstStyle/>
          <a:p>
            <a:r>
              <a:rPr lang="en-US" dirty="0"/>
              <a:t>The Engineer shall provide Value Engineering (VE) services for the study of transportation-related projects or selected processes by multidisciplinary teams to determine the most cost-effective use of resources to accomplish given functions.</a:t>
            </a:r>
          </a:p>
          <a:p>
            <a:endParaRPr lang="en-US" sz="1400" dirty="0"/>
          </a:p>
          <a:p>
            <a:endParaRPr lang="en-US" dirty="0"/>
          </a:p>
        </p:txBody>
      </p:sp>
    </p:spTree>
    <p:extLst>
      <p:ext uri="{BB962C8B-B14F-4D97-AF65-F5344CB8AC3E}">
        <p14:creationId xmlns:p14="http://schemas.microsoft.com/office/powerpoint/2010/main" val="76367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a:extLst>
              <a:ext uri="{FF2B5EF4-FFF2-40B4-BE49-F238E27FC236}">
                <a16:creationId xmlns:a16="http://schemas.microsoft.com/office/drawing/2014/main" id="{44FD99B2-B167-C154-3EDD-26071D55C158}"/>
              </a:ext>
            </a:extLst>
          </p:cNvPr>
          <p:cNvSpPr txBox="1">
            <a:spLocks noGrp="1"/>
          </p:cNvSpPr>
          <p:nvPr>
            <p:ph type="title" idx="4294967295"/>
          </p:nvPr>
        </p:nvSpPr>
        <p:spPr>
          <a:xfrm>
            <a:off x="0" y="-503974"/>
            <a:ext cx="9736138"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a:lnSpc>
                <a:spcPct val="100000"/>
              </a:lnSpc>
              <a:spcBef>
                <a:spcPts val="0"/>
              </a:spcBef>
              <a:defRPr/>
            </a:pPr>
            <a:r>
              <a:rPr kumimoji="0" lang="en-US" sz="1600" b="1" i="0" u="none" strike="noStrike" kern="1200" cap="none" spc="0" normalizeH="0" baseline="0" noProof="0" dirty="0">
                <a:ln>
                  <a:noFill/>
                </a:ln>
                <a:solidFill>
                  <a:schemeClr val="tx1"/>
                </a:solidFill>
                <a:effectLst/>
                <a:uLnTx/>
                <a:uFillTx/>
                <a:latin typeface="+mn-lt"/>
                <a:ea typeface="+mn-ea"/>
                <a:cs typeface="+mn-cs"/>
              </a:rPr>
              <a:t>Standard Work Categories and Corresponding Percentages</a:t>
            </a:r>
            <a:endParaRPr kumimoji="0" lang="en-US" sz="1600" b="1" i="0" u="none" strike="noStrike" kern="1200" cap="none" spc="0" normalizeH="0" baseline="0" noProof="0" dirty="0">
              <a:ln>
                <a:noFill/>
              </a:ln>
              <a:solidFill>
                <a:srgbClr val="FF0000"/>
              </a:solidFill>
              <a:effectLst/>
              <a:uLnTx/>
              <a:uFillTx/>
              <a:latin typeface="+mn-lt"/>
              <a:ea typeface="+mn-ea"/>
              <a:cs typeface="+mn-cs"/>
            </a:endParaRPr>
          </a:p>
        </p:txBody>
      </p:sp>
      <p:sp>
        <p:nvSpPr>
          <p:cNvPr id="6" name="TextBox">
            <a:extLst>
              <a:ext uri="{FF2B5EF4-FFF2-40B4-BE49-F238E27FC236}">
                <a16:creationId xmlns:a16="http://schemas.microsoft.com/office/drawing/2014/main" id="{255C35EB-CA6D-569D-93D3-2566F68C32F7}"/>
              </a:ext>
            </a:extLst>
          </p:cNvPr>
          <p:cNvSpPr txBox="1"/>
          <p:nvPr/>
        </p:nvSpPr>
        <p:spPr>
          <a:xfrm>
            <a:off x="0" y="613543"/>
            <a:ext cx="6187720" cy="307777"/>
          </a:xfrm>
          <a:prstGeom prst="rect">
            <a:avLst/>
          </a:prstGeom>
          <a:noFill/>
        </p:spPr>
        <p:txBody>
          <a:bodyPr wrap="none" rtlCol="0">
            <a:spAutoFit/>
          </a:bodyPr>
          <a:lstStyle/>
          <a:p>
            <a:r>
              <a:rPr lang="en-US" sz="1400" dirty="0"/>
              <a:t>Table 2: Standard work categories and corresponding percentages</a:t>
            </a:r>
          </a:p>
        </p:txBody>
      </p:sp>
      <p:graphicFrame>
        <p:nvGraphicFramePr>
          <p:cNvPr id="2" name="Table 2" descr="Standard work categories and corresponding percentages   &#10;&#10;6.1.1 Routine Bridge Inspection Team Leader 80%&#10;6.1.2 Routine Bridge Inspection Project Manager 20%&#10;">
            <a:extLst>
              <a:ext uri="{FF2B5EF4-FFF2-40B4-BE49-F238E27FC236}">
                <a16:creationId xmlns:a16="http://schemas.microsoft.com/office/drawing/2014/main" id="{01D3D3F2-4FFC-4A81-64B6-F5A68A14E60C}"/>
              </a:ext>
            </a:extLst>
          </p:cNvPr>
          <p:cNvGraphicFramePr>
            <a:graphicFrameLocks noGrp="1"/>
          </p:cNvGraphicFramePr>
          <p:nvPr>
            <p:extLst>
              <p:ext uri="{D42A27DB-BD31-4B8C-83A1-F6EECF244321}">
                <p14:modId xmlns:p14="http://schemas.microsoft.com/office/powerpoint/2010/main" val="1819934053"/>
              </p:ext>
            </p:extLst>
          </p:nvPr>
        </p:nvGraphicFramePr>
        <p:xfrm>
          <a:off x="76236" y="1014503"/>
          <a:ext cx="8939737" cy="1640725"/>
        </p:xfrm>
        <a:graphic>
          <a:graphicData uri="http://schemas.openxmlformats.org/drawingml/2006/table">
            <a:tbl>
              <a:tblPr firstRow="1" bandRow="1">
                <a:tableStyleId>{69012ECD-51FC-41F1-AA8D-1B2483CD663E}</a:tableStyleId>
              </a:tblPr>
              <a:tblGrid>
                <a:gridCol w="1236349">
                  <a:extLst>
                    <a:ext uri="{9D8B030D-6E8A-4147-A177-3AD203B41FA5}">
                      <a16:colId xmlns:a16="http://schemas.microsoft.com/office/drawing/2014/main" val="1048505531"/>
                    </a:ext>
                  </a:extLst>
                </a:gridCol>
                <a:gridCol w="6064369">
                  <a:extLst>
                    <a:ext uri="{9D8B030D-6E8A-4147-A177-3AD203B41FA5}">
                      <a16:colId xmlns:a16="http://schemas.microsoft.com/office/drawing/2014/main" val="2014093630"/>
                    </a:ext>
                  </a:extLst>
                </a:gridCol>
                <a:gridCol w="1639019">
                  <a:extLst>
                    <a:ext uri="{9D8B030D-6E8A-4147-A177-3AD203B41FA5}">
                      <a16:colId xmlns:a16="http://schemas.microsoft.com/office/drawing/2014/main" val="1550566260"/>
                    </a:ext>
                  </a:extLst>
                </a:gridCol>
              </a:tblGrid>
              <a:tr h="698061">
                <a:tc>
                  <a:txBody>
                    <a:bodyPr/>
                    <a:lstStyle/>
                    <a:p>
                      <a:pPr algn="r" rtl="0" fontAlgn="ctr"/>
                      <a:r>
                        <a:rPr lang="en-US" sz="1600" b="1" u="none" strike="noStrike" dirty="0">
                          <a:solidFill>
                            <a:srgbClr val="FFFFFF"/>
                          </a:solidFill>
                          <a:effectLst/>
                        </a:rPr>
                        <a:t>Standard</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lnR w="12700" cap="flat" cmpd="sng" algn="ctr">
                      <a:solidFill>
                        <a:srgbClr val="0058B0"/>
                      </a:solidFill>
                      <a:prstDash val="solid"/>
                      <a:round/>
                      <a:headEnd type="none" w="med" len="med"/>
                      <a:tailEnd type="none" w="med" len="med"/>
                    </a:lnR>
                  </a:tcPr>
                </a:tc>
                <a:tc>
                  <a:txBody>
                    <a:bodyPr/>
                    <a:lstStyle/>
                    <a:p>
                      <a:r>
                        <a:rPr lang="en-US" sz="1600" dirty="0"/>
                        <a:t>Work Categories</a:t>
                      </a:r>
                    </a:p>
                  </a:txBody>
                  <a:tcPr marL="72866" marR="8096" marT="8096" marB="0" anchor="ctr">
                    <a:lnL w="12700" cap="flat" cmpd="sng" algn="ctr">
                      <a:solidFill>
                        <a:srgbClr val="0058B0"/>
                      </a:solidFill>
                      <a:prstDash val="solid"/>
                      <a:round/>
                      <a:headEnd type="none" w="med" len="med"/>
                      <a:tailEnd type="none" w="med" len="med"/>
                    </a:lnL>
                  </a:tcPr>
                </a:tc>
                <a:tc>
                  <a:txBody>
                    <a:bodyPr/>
                    <a:lstStyle/>
                    <a:p>
                      <a:pPr algn="ctr" rtl="0" fontAlgn="ctr"/>
                      <a:r>
                        <a:rPr lang="en-US" sz="1600" b="1" u="none" strike="noStrike" dirty="0">
                          <a:solidFill>
                            <a:srgbClr val="FFFFFF"/>
                          </a:solidFill>
                          <a:effectLst/>
                        </a:rPr>
                        <a:t>Percentages</a:t>
                      </a:r>
                      <a:r>
                        <a:rPr lang="en-US" sz="1400" b="1" u="none" strike="noStrike" dirty="0">
                          <a:solidFill>
                            <a:srgbClr val="FFFFFF"/>
                          </a:solidFill>
                          <a:effectLst/>
                        </a:rPr>
                        <a:t> </a:t>
                      </a:r>
                      <a:r>
                        <a:rPr lang="en-US" sz="1600" b="1" u="none" strike="noStrike" dirty="0">
                          <a:solidFill>
                            <a:srgbClr val="FFFFFF"/>
                          </a:solidFill>
                          <a:effectLst/>
                        </a:rPr>
                        <a:t>(%)</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tc>
                <a:extLst>
                  <a:ext uri="{0D108BD9-81ED-4DB2-BD59-A6C34878D82A}">
                    <a16:rowId xmlns:a16="http://schemas.microsoft.com/office/drawing/2014/main" val="3773796095"/>
                  </a:ext>
                </a:extLst>
              </a:tr>
              <a:tr h="519970">
                <a:tc>
                  <a:txBody>
                    <a:bodyPr/>
                    <a:lstStyle/>
                    <a:p>
                      <a:pPr algn="ctr" rtl="0" fontAlgn="b"/>
                      <a:r>
                        <a:rPr lang="en-US" sz="1600" b="0" i="0" u="none" strike="noStrike" dirty="0">
                          <a:solidFill>
                            <a:srgbClr val="000000"/>
                          </a:solidFill>
                          <a:effectLst/>
                          <a:latin typeface="+mn-lt"/>
                        </a:rPr>
                        <a:t>19.2.1</a:t>
                      </a:r>
                    </a:p>
                  </a:txBody>
                  <a:tcPr marL="8096" marR="8096" marT="8096" marB="0" anchor="b">
                    <a:lnR w="12700" cap="flat" cmpd="sng" algn="ctr">
                      <a:solidFill>
                        <a:srgbClr val="0058B0"/>
                      </a:solidFill>
                      <a:prstDash val="solid"/>
                      <a:round/>
                      <a:headEnd type="none" w="med" len="med"/>
                      <a:tailEnd type="none" w="med" len="med"/>
                    </a:lnR>
                  </a:tcPr>
                </a:tc>
                <a:tc>
                  <a:txBody>
                    <a:bodyPr/>
                    <a:lstStyle/>
                    <a:p>
                      <a:pPr algn="l" fontAlgn="ctr"/>
                      <a:r>
                        <a:rPr lang="en-US" sz="1600" b="0" u="none" strike="noStrike" dirty="0">
                          <a:solidFill>
                            <a:srgbClr val="000000"/>
                          </a:solidFill>
                          <a:effectLst/>
                        </a:rPr>
                        <a:t> Value Engineering</a:t>
                      </a:r>
                      <a:endParaRPr lang="en-US" sz="1600" b="0" i="0" u="none" strike="noStrike" dirty="0">
                        <a:solidFill>
                          <a:srgbClr val="000000"/>
                        </a:solidFill>
                        <a:effectLst/>
                        <a:latin typeface="+mn-lt"/>
                      </a:endParaRP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rtl="0" fontAlgn="b"/>
                      <a:r>
                        <a:rPr lang="en-US" sz="1600" b="0" u="none" strike="noStrike" dirty="0">
                          <a:solidFill>
                            <a:srgbClr val="000000"/>
                          </a:solidFill>
                          <a:effectLst/>
                        </a:rPr>
                        <a:t>100%</a:t>
                      </a:r>
                      <a:endParaRPr lang="en-US" sz="1600" b="0" i="0" u="none" strike="noStrike" dirty="0">
                        <a:solidFill>
                          <a:srgbClr val="000000"/>
                        </a:solidFill>
                        <a:effectLst/>
                        <a:latin typeface="+mn-lt"/>
                      </a:endParaRPr>
                    </a:p>
                  </a:txBody>
                  <a:tcPr marL="8096" marR="8096" marT="8096"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402445218"/>
                  </a:ext>
                </a:extLst>
              </a:tr>
              <a:tr h="422694">
                <a:tc>
                  <a:txBody>
                    <a:bodyPr/>
                    <a:lstStyle/>
                    <a:p>
                      <a:pPr algn="ctr" rtl="0" fontAlgn="b"/>
                      <a:endParaRPr lang="en-US" sz="1600" b="0" i="0" u="none" strike="noStrike" dirty="0">
                        <a:solidFill>
                          <a:srgbClr val="000000"/>
                        </a:solidFill>
                        <a:effectLst/>
                        <a:latin typeface="+mn-lt"/>
                      </a:endParaRPr>
                    </a:p>
                  </a:txBody>
                  <a:tcPr marL="8096" marR="8096" marT="8096"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ctr"/>
                      <a:endParaRPr lang="en-US" sz="1600" b="0" i="0" u="none" strike="noStrike" dirty="0">
                        <a:solidFill>
                          <a:srgbClr val="000000"/>
                        </a:solidFill>
                        <a:effectLst/>
                        <a:latin typeface="+mn-lt"/>
                      </a:endParaRP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rtl="0" fontAlgn="b"/>
                      <a:endParaRPr lang="en-US" sz="1600" b="0" i="0" u="none" strike="noStrike" dirty="0">
                        <a:solidFill>
                          <a:srgbClr val="000000"/>
                        </a:solidFill>
                        <a:effectLst/>
                        <a:latin typeface="+mn-lt"/>
                      </a:endParaRPr>
                    </a:p>
                  </a:txBody>
                  <a:tcPr marL="8096" marR="8096" marT="8096"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421206463"/>
                  </a:ext>
                </a:extLst>
              </a:tr>
            </a:tbl>
          </a:graphicData>
        </a:graphic>
      </p:graphicFrame>
      <p:sp>
        <p:nvSpPr>
          <p:cNvPr id="3" name="TextBox 2">
            <a:extLst>
              <a:ext uri="{FF2B5EF4-FFF2-40B4-BE49-F238E27FC236}">
                <a16:creationId xmlns:a16="http://schemas.microsoft.com/office/drawing/2014/main" id="{6F36BB35-0109-9413-047C-384F47C83475}"/>
              </a:ext>
            </a:extLst>
          </p:cNvPr>
          <p:cNvSpPr txBox="1"/>
          <p:nvPr/>
        </p:nvSpPr>
        <p:spPr>
          <a:xfrm>
            <a:off x="231683" y="3138928"/>
            <a:ext cx="8471140" cy="1200329"/>
          </a:xfrm>
          <a:prstGeom prst="rect">
            <a:avLst/>
          </a:prstGeom>
          <a:noFill/>
        </p:spPr>
        <p:txBody>
          <a:bodyPr wrap="square" rtlCol="0">
            <a:spAutoFit/>
          </a:bodyPr>
          <a:lstStyle/>
          <a:p>
            <a:pPr lvl="0">
              <a:defRPr/>
            </a:pPr>
            <a:r>
              <a:rPr lang="en-US" b="1" dirty="0"/>
              <a:t>*Work Categories and Percentages Subject to Change Prior to RFP Posting.</a:t>
            </a:r>
            <a:br>
              <a:rPr lang="en-US" b="1" dirty="0"/>
            </a:br>
            <a:endParaRPr lang="en-US" b="1" dirty="0"/>
          </a:p>
          <a:p>
            <a:pPr lvl="0">
              <a:defRPr/>
            </a:pPr>
            <a:r>
              <a:rPr lang="en-US" dirty="0">
                <a:solidFill>
                  <a:schemeClr val="accent1">
                    <a:lumMod val="75000"/>
                    <a:lumOff val="25000"/>
                  </a:schemeClr>
                </a:solidFill>
                <a:hlinkClick r:id="rId3"/>
              </a:rPr>
              <a:t>Link to Become Pre-Certified</a:t>
            </a:r>
            <a:endParaRPr lang="en-US" dirty="0"/>
          </a:p>
        </p:txBody>
      </p:sp>
    </p:spTree>
    <p:extLst>
      <p:ext uri="{BB962C8B-B14F-4D97-AF65-F5344CB8AC3E}">
        <p14:creationId xmlns:p14="http://schemas.microsoft.com/office/powerpoint/2010/main" val="1531543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04E73408-0B5C-5FE3-3081-13C940D20C04}"/>
              </a:ext>
            </a:extLst>
          </p:cNvPr>
          <p:cNvSpPr>
            <a:spLocks noGrp="1"/>
          </p:cNvSpPr>
          <p:nvPr>
            <p:ph type="title"/>
          </p:nvPr>
        </p:nvSpPr>
        <p:spPr>
          <a:xfrm>
            <a:off x="457200" y="993915"/>
            <a:ext cx="8229600" cy="294885"/>
          </a:xfrm>
        </p:spPr>
        <p:txBody>
          <a:bodyPr vert="horz" wrap="none" lIns="0" tIns="0" rIns="0" bIns="0" rtlCol="0" anchor="b" anchorCtr="0">
            <a:normAutofit fontScale="90000"/>
          </a:bodyPr>
          <a:lstStyle/>
          <a:p>
            <a:r>
              <a:rPr lang="en-US" dirty="0"/>
              <a:t>Project Manager Requirements	</a:t>
            </a:r>
          </a:p>
        </p:txBody>
      </p:sp>
      <p:graphicFrame>
        <p:nvGraphicFramePr>
          <p:cNvPr id="2" name="Text Box" descr="The prime provider's project manager is required to be a registered professional engineer in Texas.">
            <a:extLst>
              <a:ext uri="{FF2B5EF4-FFF2-40B4-BE49-F238E27FC236}">
                <a16:creationId xmlns:a16="http://schemas.microsoft.com/office/drawing/2014/main" id="{943F3EF1-65DE-28A9-9742-D0537427FBA4}"/>
              </a:ext>
            </a:extLst>
          </p:cNvPr>
          <p:cNvGraphicFramePr/>
          <p:nvPr>
            <p:extLst>
              <p:ext uri="{D42A27DB-BD31-4B8C-83A1-F6EECF244321}">
                <p14:modId xmlns:p14="http://schemas.microsoft.com/office/powerpoint/2010/main" val="3199130517"/>
              </p:ext>
            </p:extLst>
          </p:nvPr>
        </p:nvGraphicFramePr>
        <p:xfrm>
          <a:off x="368186" y="660365"/>
          <a:ext cx="8261969" cy="3147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2849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0B4B2667-190F-10B0-4BBB-E74D748DB942}"/>
              </a:ext>
            </a:extLst>
          </p:cNvPr>
          <p:cNvSpPr txBox="1">
            <a:spLocks noGrp="1"/>
          </p:cNvSpPr>
          <p:nvPr>
            <p:ph type="title" idx="4294967295"/>
          </p:nvPr>
        </p:nvSpPr>
        <p:spPr>
          <a:xfrm>
            <a:off x="98367" y="593510"/>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Selection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Non-Federal without Interview with Historically Underutilized Business (HUB) goal (0%)  90 working days from kick-off to contract execution    Proposal Evaluation   Proposals are scored independently and used as a basis for selection   Selection   Top 4 providers are selected">
            <a:extLst>
              <a:ext uri="{FF2B5EF4-FFF2-40B4-BE49-F238E27FC236}">
                <a16:creationId xmlns:a16="http://schemas.microsoft.com/office/drawing/2014/main" id="{DC3952A9-7DF1-8208-70C7-7D26CE3CDA83}"/>
              </a:ext>
            </a:extLst>
          </p:cNvPr>
          <p:cNvGrpSpPr/>
          <p:nvPr/>
        </p:nvGrpSpPr>
        <p:grpSpPr>
          <a:xfrm>
            <a:off x="98367" y="1049474"/>
            <a:ext cx="8234750" cy="3916974"/>
            <a:chOff x="98367" y="1049474"/>
            <a:chExt cx="8150785" cy="3916974"/>
          </a:xfrm>
        </p:grpSpPr>
        <p:sp>
          <p:nvSpPr>
            <p:cNvPr id="4" name="Text Box">
              <a:extLst>
                <a:ext uri="{FF2B5EF4-FFF2-40B4-BE49-F238E27FC236}">
                  <a16:creationId xmlns:a16="http://schemas.microsoft.com/office/drawing/2014/main" id="{E36970C4-846A-A396-D14B-319258DC7220}"/>
                </a:ext>
              </a:extLst>
            </p:cNvPr>
            <p:cNvSpPr/>
            <p:nvPr/>
          </p:nvSpPr>
          <p:spPr>
            <a:xfrm>
              <a:off x="98367" y="1049474"/>
              <a:ext cx="8150785" cy="1206857"/>
            </a:xfrm>
            <a:custGeom>
              <a:avLst/>
              <a:gdLst>
                <a:gd name="connsiteX0" fmla="*/ 0 w 8312128"/>
                <a:gd name="connsiteY0" fmla="*/ 120686 h 1206857"/>
                <a:gd name="connsiteX1" fmla="*/ 120686 w 8312128"/>
                <a:gd name="connsiteY1" fmla="*/ 0 h 1206857"/>
                <a:gd name="connsiteX2" fmla="*/ 8191442 w 8312128"/>
                <a:gd name="connsiteY2" fmla="*/ 0 h 1206857"/>
                <a:gd name="connsiteX3" fmla="*/ 8312128 w 8312128"/>
                <a:gd name="connsiteY3" fmla="*/ 120686 h 1206857"/>
                <a:gd name="connsiteX4" fmla="*/ 8312128 w 8312128"/>
                <a:gd name="connsiteY4" fmla="*/ 1086171 h 1206857"/>
                <a:gd name="connsiteX5" fmla="*/ 8191442 w 8312128"/>
                <a:gd name="connsiteY5" fmla="*/ 1206857 h 1206857"/>
                <a:gd name="connsiteX6" fmla="*/ 120686 w 8312128"/>
                <a:gd name="connsiteY6" fmla="*/ 1206857 h 1206857"/>
                <a:gd name="connsiteX7" fmla="*/ 0 w 8312128"/>
                <a:gd name="connsiteY7" fmla="*/ 1086171 h 1206857"/>
                <a:gd name="connsiteX8" fmla="*/ 0 w 8312128"/>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2128" h="1206857">
                  <a:moveTo>
                    <a:pt x="0" y="120686"/>
                  </a:moveTo>
                  <a:cubicBezTo>
                    <a:pt x="0" y="54033"/>
                    <a:pt x="54033" y="0"/>
                    <a:pt x="120686" y="0"/>
                  </a:cubicBezTo>
                  <a:lnTo>
                    <a:pt x="8191442" y="0"/>
                  </a:lnTo>
                  <a:cubicBezTo>
                    <a:pt x="8258095" y="0"/>
                    <a:pt x="8312128" y="54033"/>
                    <a:pt x="8312128" y="120686"/>
                  </a:cubicBezTo>
                  <a:lnTo>
                    <a:pt x="8312128" y="1086171"/>
                  </a:lnTo>
                  <a:cubicBezTo>
                    <a:pt x="8312128" y="1152824"/>
                    <a:pt x="8258095" y="1206857"/>
                    <a:pt x="8191442" y="1206857"/>
                  </a:cubicBezTo>
                  <a:lnTo>
                    <a:pt x="120686" y="1206857"/>
                  </a:lnTo>
                  <a:cubicBezTo>
                    <a:pt x="54033" y="1206857"/>
                    <a:pt x="0" y="1152824"/>
                    <a:pt x="0" y="1086171"/>
                  </a:cubicBezTo>
                  <a:lnTo>
                    <a:pt x="0" y="120686"/>
                  </a:lnTo>
                  <a:close/>
                </a:path>
              </a:pathLst>
            </a:custGeom>
            <a:solidFill>
              <a:schemeClr val="accent5">
                <a:lumMod val="5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308" tIns="96308" rIns="1475266" bIns="96308" numCol="1" spcCol="1270" anchor="ctr" anchorCtr="0">
              <a:noAutofit/>
            </a:bodyPr>
            <a:lstStyle/>
            <a:p>
              <a:pPr marL="0" lvl="0" indent="0" algn="l" defTabSz="711200" rtl="0">
                <a:spcBef>
                  <a:spcPct val="0"/>
                </a:spcBef>
                <a:spcAft>
                  <a:spcPts val="600"/>
                </a:spcAft>
                <a:buNone/>
              </a:pPr>
              <a:r>
                <a:rPr lang="en-US" kern="1200" dirty="0"/>
                <a:t>Non-Federal without Interview with VETHUB(HUB) Goal</a:t>
              </a:r>
            </a:p>
            <a:p>
              <a:pPr marL="0" lvl="0" indent="0" algn="l" defTabSz="711200" rtl="0">
                <a:lnSpc>
                  <a:spcPts val="1400"/>
                </a:lnSpc>
                <a:spcBef>
                  <a:spcPct val="0"/>
                </a:spcBef>
                <a:spcAft>
                  <a:spcPts val="600"/>
                </a:spcAft>
                <a:buNone/>
              </a:pPr>
              <a:endParaRPr lang="en-US" sz="1600" b="1" kern="1200" dirty="0"/>
            </a:p>
            <a:p>
              <a:pPr marL="0" lvl="0" indent="0" algn="l" defTabSz="711200">
                <a:lnSpc>
                  <a:spcPts val="1400"/>
                </a:lnSpc>
                <a:spcBef>
                  <a:spcPct val="0"/>
                </a:spcBef>
                <a:spcAft>
                  <a:spcPct val="35000"/>
                </a:spcAft>
                <a:buNone/>
              </a:pPr>
              <a:r>
                <a:rPr lang="en-US" sz="1600" kern="1200" dirty="0">
                  <a:sym typeface="Wingdings" panose="05000000000000000000" pitchFamily="2" charset="2"/>
                </a:rPr>
                <a:t> 8</a:t>
              </a:r>
              <a:r>
                <a:rPr lang="en-US" sz="1600" dirty="0">
                  <a:sym typeface="Wingdings" panose="05000000000000000000" pitchFamily="2" charset="2"/>
                </a:rPr>
                <a:t>0</a:t>
              </a:r>
              <a:r>
                <a:rPr lang="en-US" sz="1600" kern="1200" dirty="0"/>
                <a:t> working days from kick-off to contract execution</a:t>
              </a:r>
            </a:p>
          </p:txBody>
        </p:sp>
        <p:sp>
          <p:nvSpPr>
            <p:cNvPr id="7" name="Text Box">
              <a:extLst>
                <a:ext uri="{FF2B5EF4-FFF2-40B4-BE49-F238E27FC236}">
                  <a16:creationId xmlns:a16="http://schemas.microsoft.com/office/drawing/2014/main" id="{8A2353FF-2277-73C7-91B5-174346BDC0CF}"/>
                </a:ext>
              </a:extLst>
            </p:cNvPr>
            <p:cNvSpPr/>
            <p:nvPr/>
          </p:nvSpPr>
          <p:spPr>
            <a:xfrm>
              <a:off x="707348" y="2466102"/>
              <a:ext cx="7541803" cy="1206857"/>
            </a:xfrm>
            <a:custGeom>
              <a:avLst/>
              <a:gdLst>
                <a:gd name="connsiteX0" fmla="*/ 0 w 7729281"/>
                <a:gd name="connsiteY0" fmla="*/ 120686 h 1206857"/>
                <a:gd name="connsiteX1" fmla="*/ 120686 w 7729281"/>
                <a:gd name="connsiteY1" fmla="*/ 0 h 1206857"/>
                <a:gd name="connsiteX2" fmla="*/ 7608595 w 7729281"/>
                <a:gd name="connsiteY2" fmla="*/ 0 h 1206857"/>
                <a:gd name="connsiteX3" fmla="*/ 7729281 w 7729281"/>
                <a:gd name="connsiteY3" fmla="*/ 120686 h 1206857"/>
                <a:gd name="connsiteX4" fmla="*/ 7729281 w 7729281"/>
                <a:gd name="connsiteY4" fmla="*/ 1086171 h 1206857"/>
                <a:gd name="connsiteX5" fmla="*/ 7608595 w 7729281"/>
                <a:gd name="connsiteY5" fmla="*/ 1206857 h 1206857"/>
                <a:gd name="connsiteX6" fmla="*/ 120686 w 7729281"/>
                <a:gd name="connsiteY6" fmla="*/ 1206857 h 1206857"/>
                <a:gd name="connsiteX7" fmla="*/ 0 w 7729281"/>
                <a:gd name="connsiteY7" fmla="*/ 1086171 h 1206857"/>
                <a:gd name="connsiteX8" fmla="*/ 0 w 7729281"/>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9281" h="1206857">
                  <a:moveTo>
                    <a:pt x="0" y="120686"/>
                  </a:moveTo>
                  <a:cubicBezTo>
                    <a:pt x="0" y="54033"/>
                    <a:pt x="54033" y="0"/>
                    <a:pt x="120686" y="0"/>
                  </a:cubicBezTo>
                  <a:lnTo>
                    <a:pt x="7608595" y="0"/>
                  </a:lnTo>
                  <a:cubicBezTo>
                    <a:pt x="7675248" y="0"/>
                    <a:pt x="7729281" y="54033"/>
                    <a:pt x="7729281" y="120686"/>
                  </a:cubicBezTo>
                  <a:lnTo>
                    <a:pt x="7729281" y="1086171"/>
                  </a:lnTo>
                  <a:cubicBezTo>
                    <a:pt x="7729281" y="1152824"/>
                    <a:pt x="7675248" y="1206857"/>
                    <a:pt x="7608595" y="1206857"/>
                  </a:cubicBezTo>
                  <a:lnTo>
                    <a:pt x="120686" y="1206857"/>
                  </a:lnTo>
                  <a:cubicBezTo>
                    <a:pt x="54033" y="1206857"/>
                    <a:pt x="0" y="1152824"/>
                    <a:pt x="0" y="1086171"/>
                  </a:cubicBezTo>
                  <a:lnTo>
                    <a:pt x="0" y="120686"/>
                  </a:lnTo>
                  <a:close/>
                </a:path>
              </a:pathLst>
            </a:custGeom>
            <a:solidFill>
              <a:schemeClr val="accent2">
                <a:lumMod val="5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6308" tIns="96308" rIns="1625513" bIns="96308" numCol="1" spcCol="1270" anchor="ctr" anchorCtr="0">
              <a:noAutofit/>
            </a:bodyPr>
            <a:lstStyle/>
            <a:p>
              <a:pPr marL="0" marR="0" lvl="0" indent="0" algn="l" defTabSz="914400" eaLnBrk="1" fontAlgn="auto" latinLnBrk="0" hangingPunct="1">
                <a:lnSpc>
                  <a:spcPts val="1400"/>
                </a:lnSpc>
                <a:spcBef>
                  <a:spcPts val="0"/>
                </a:spcBef>
                <a:spcAft>
                  <a:spcPts val="600"/>
                </a:spcAft>
                <a:buClrTx/>
                <a:buSzTx/>
                <a:buFontTx/>
                <a:buNone/>
                <a:tabLst/>
                <a:defRPr/>
              </a:pPr>
              <a:r>
                <a:rPr lang="en-US" sz="2000" u="none" kern="1200" dirty="0">
                  <a:ln/>
                </a:rPr>
                <a:t>Proposal Evaluation </a:t>
              </a:r>
            </a:p>
            <a:p>
              <a:pPr marL="0" marR="0" lvl="0" indent="0" algn="l" defTabSz="914400" eaLnBrk="1" fontAlgn="auto" latinLnBrk="0" hangingPunct="1">
                <a:lnSpc>
                  <a:spcPts val="1400"/>
                </a:lnSpc>
                <a:spcBef>
                  <a:spcPts val="0"/>
                </a:spcBef>
                <a:spcAft>
                  <a:spcPts val="600"/>
                </a:spcAft>
                <a:buClrTx/>
                <a:buSzTx/>
                <a:buFontTx/>
                <a:buNone/>
                <a:tabLst/>
                <a:defRPr/>
              </a:pPr>
              <a:endParaRPr lang="en-US" sz="1600" b="1" u="none" kern="1200" dirty="0">
                <a:ln/>
              </a:endParaRPr>
            </a:p>
            <a:p>
              <a:pPr marL="174625" marR="0" lvl="0" indent="-174625" algn="l" defTabSz="914400" eaLnBrk="1" fontAlgn="auto" latinLnBrk="0" hangingPunct="1">
                <a:lnSpc>
                  <a:spcPts val="1400"/>
                </a:lnSpc>
                <a:spcBef>
                  <a:spcPts val="0"/>
                </a:spcBef>
                <a:spcAft>
                  <a:spcPts val="600"/>
                </a:spcAft>
                <a:buClrTx/>
                <a:buSzTx/>
                <a:buFontTx/>
                <a:buNone/>
                <a:tabLst/>
                <a:defRPr/>
              </a:pPr>
              <a:r>
                <a:rPr lang="en-US" sz="1200" kern="1200" dirty="0">
                  <a:ln/>
                  <a:sym typeface="Wingdings" panose="05000000000000000000" pitchFamily="2" charset="2"/>
                </a:rPr>
                <a:t> </a:t>
              </a:r>
              <a:r>
                <a:rPr lang="en-US" sz="1600" kern="1200" dirty="0">
                  <a:ln/>
                  <a:sym typeface="Wingdings" panose="05000000000000000000" pitchFamily="2" charset="2"/>
                </a:rPr>
                <a:t>Proposals </a:t>
              </a:r>
              <a:r>
                <a:rPr lang="en-US" sz="1600" b="0" kern="1200" dirty="0">
                  <a:ln/>
                </a:rPr>
                <a:t>are scored independently and used as a basis for selection</a:t>
              </a:r>
              <a:endParaRPr lang="en-US" sz="1600" b="0" u="none" kern="1200" dirty="0">
                <a:ln/>
              </a:endParaRPr>
            </a:p>
          </p:txBody>
        </p:sp>
        <p:sp>
          <p:nvSpPr>
            <p:cNvPr id="9" name="Down Arrow">
              <a:extLst>
                <a:ext uri="{FF2B5EF4-FFF2-40B4-BE49-F238E27FC236}">
                  <a16:creationId xmlns:a16="http://schemas.microsoft.com/office/drawing/2014/main" id="{9C94EE31-2C9C-51F4-358B-DF8EAF5273D4}"/>
                </a:ext>
              </a:extLst>
            </p:cNvPr>
            <p:cNvSpPr/>
            <p:nvPr/>
          </p:nvSpPr>
          <p:spPr>
            <a:xfrm>
              <a:off x="6585234" y="2055833"/>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sp>
          <p:nvSpPr>
            <p:cNvPr id="8" name="Text Box">
              <a:extLst>
                <a:ext uri="{FF2B5EF4-FFF2-40B4-BE49-F238E27FC236}">
                  <a16:creationId xmlns:a16="http://schemas.microsoft.com/office/drawing/2014/main" id="{E56132AB-5C32-565A-5A51-26BAB9F18055}"/>
                </a:ext>
              </a:extLst>
            </p:cNvPr>
            <p:cNvSpPr/>
            <p:nvPr/>
          </p:nvSpPr>
          <p:spPr>
            <a:xfrm>
              <a:off x="3646924" y="3759591"/>
              <a:ext cx="4602228" cy="1206857"/>
            </a:xfrm>
            <a:custGeom>
              <a:avLst/>
              <a:gdLst>
                <a:gd name="connsiteX0" fmla="*/ 0 w 4803610"/>
                <a:gd name="connsiteY0" fmla="*/ 120686 h 1206857"/>
                <a:gd name="connsiteX1" fmla="*/ 120686 w 4803610"/>
                <a:gd name="connsiteY1" fmla="*/ 0 h 1206857"/>
                <a:gd name="connsiteX2" fmla="*/ 4682924 w 4803610"/>
                <a:gd name="connsiteY2" fmla="*/ 0 h 1206857"/>
                <a:gd name="connsiteX3" fmla="*/ 4803610 w 4803610"/>
                <a:gd name="connsiteY3" fmla="*/ 120686 h 1206857"/>
                <a:gd name="connsiteX4" fmla="*/ 4803610 w 4803610"/>
                <a:gd name="connsiteY4" fmla="*/ 1086171 h 1206857"/>
                <a:gd name="connsiteX5" fmla="*/ 4682924 w 4803610"/>
                <a:gd name="connsiteY5" fmla="*/ 1206857 h 1206857"/>
                <a:gd name="connsiteX6" fmla="*/ 120686 w 4803610"/>
                <a:gd name="connsiteY6" fmla="*/ 1206857 h 1206857"/>
                <a:gd name="connsiteX7" fmla="*/ 0 w 4803610"/>
                <a:gd name="connsiteY7" fmla="*/ 1086171 h 1206857"/>
                <a:gd name="connsiteX8" fmla="*/ 0 w 4803610"/>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3610" h="1206857">
                  <a:moveTo>
                    <a:pt x="0" y="120686"/>
                  </a:moveTo>
                  <a:cubicBezTo>
                    <a:pt x="0" y="54033"/>
                    <a:pt x="54033" y="0"/>
                    <a:pt x="120686" y="0"/>
                  </a:cubicBezTo>
                  <a:lnTo>
                    <a:pt x="4682924" y="0"/>
                  </a:lnTo>
                  <a:cubicBezTo>
                    <a:pt x="4749577" y="0"/>
                    <a:pt x="4803610" y="54033"/>
                    <a:pt x="4803610" y="120686"/>
                  </a:cubicBezTo>
                  <a:lnTo>
                    <a:pt x="4803610" y="1086171"/>
                  </a:lnTo>
                  <a:cubicBezTo>
                    <a:pt x="4803610" y="1152824"/>
                    <a:pt x="4749577" y="1206857"/>
                    <a:pt x="4682924" y="1206857"/>
                  </a:cubicBezTo>
                  <a:lnTo>
                    <a:pt x="120686" y="1206857"/>
                  </a:lnTo>
                  <a:cubicBezTo>
                    <a:pt x="54033" y="1206857"/>
                    <a:pt x="0" y="1152824"/>
                    <a:pt x="0" y="1086171"/>
                  </a:cubicBezTo>
                  <a:lnTo>
                    <a:pt x="0" y="12068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6308" tIns="96308" rIns="365760" bIns="96308" numCol="1" spcCol="1270" anchor="ctr" anchorCtr="0">
              <a:noAutofit/>
            </a:bodyPr>
            <a:lstStyle/>
            <a:p>
              <a:pPr marL="0" lvl="0" indent="0" algn="l" defTabSz="711200">
                <a:lnSpc>
                  <a:spcPct val="100000"/>
                </a:lnSpc>
                <a:spcBef>
                  <a:spcPct val="0"/>
                </a:spcBef>
                <a:spcAft>
                  <a:spcPct val="35000"/>
                </a:spcAft>
                <a:buNone/>
              </a:pPr>
              <a:r>
                <a:rPr lang="en-US" sz="2000" u="none" kern="1200" dirty="0"/>
                <a:t>Selection  </a:t>
              </a:r>
            </a:p>
            <a:p>
              <a:pPr marL="227013" indent="-227013" defTabSz="914400">
                <a:lnSpc>
                  <a:spcPts val="1400"/>
                </a:lnSpc>
                <a:spcAft>
                  <a:spcPts val="600"/>
                </a:spcAft>
                <a:buFont typeface="Wingdings" panose="05000000000000000000" pitchFamily="2" charset="2"/>
                <a:buChar char="Ø"/>
                <a:defRPr/>
              </a:pPr>
              <a:r>
                <a:rPr lang="en-US" sz="1600" dirty="0">
                  <a:ln/>
                </a:rPr>
                <a:t>Top 3 providers are selected for contracts </a:t>
              </a:r>
              <a:r>
                <a:rPr lang="en-US" sz="1600" b="1" dirty="0">
                  <a:ln/>
                </a:rPr>
                <a:t>                                                                       </a:t>
              </a:r>
            </a:p>
          </p:txBody>
        </p:sp>
        <p:sp>
          <p:nvSpPr>
            <p:cNvPr id="10" name="Down Arrow">
              <a:extLst>
                <a:ext uri="{FF2B5EF4-FFF2-40B4-BE49-F238E27FC236}">
                  <a16:creationId xmlns:a16="http://schemas.microsoft.com/office/drawing/2014/main" id="{8092EFEE-3F8F-0656-60AF-BB075081E359}"/>
                </a:ext>
              </a:extLst>
            </p:cNvPr>
            <p:cNvSpPr/>
            <p:nvPr/>
          </p:nvSpPr>
          <p:spPr>
            <a:xfrm>
              <a:off x="6585234" y="3454420"/>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grpSp>
    </p:spTree>
    <p:extLst>
      <p:ext uri="{BB962C8B-B14F-4D97-AF65-F5344CB8AC3E}">
        <p14:creationId xmlns:p14="http://schemas.microsoft.com/office/powerpoint/2010/main" val="2082212083"/>
      </p:ext>
    </p:extLst>
  </p:cSld>
  <p:clrMapOvr>
    <a:masterClrMapping/>
  </p:clrMapOvr>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2.pptx" id="{D2D5C860-A1B3-4A6C-8149-02A62B73144F}" vid="{EFF924DB-A2C4-48D0-BDFE-99CFC2D22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88D2D2AEB9754F9B18A69564C55CA6" ma:contentTypeVersion="4" ma:contentTypeDescription="Create a new document." ma:contentTypeScope="" ma:versionID="3d9ea17952155c08b3042893c94685c9">
  <xsd:schema xmlns:xsd="http://www.w3.org/2001/XMLSchema" xmlns:xs="http://www.w3.org/2001/XMLSchema" xmlns:p="http://schemas.microsoft.com/office/2006/metadata/properties" xmlns:ns2="60965cd7-7e64-493f-ad46-ddc5e91f2360" targetNamespace="http://schemas.microsoft.com/office/2006/metadata/properties" ma:root="true" ma:fieldsID="52395e055d1b4afc8b73212293dfb67d" ns2:_="">
    <xsd:import namespace="60965cd7-7e64-493f-ad46-ddc5e91f23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965cd7-7e64-493f-ad46-ddc5e91f23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B3A5EE-AF54-4FBC-BC6C-151F66CF5038}">
  <ds:schemaRefs>
    <ds:schemaRef ds:uri="60965cd7-7e64-493f-ad46-ddc5e91f23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7C124A9-026A-4437-8DC0-4B55FD76840F}">
  <ds:schemaRefs>
    <ds:schemaRef ds:uri="60965cd7-7e64-493f-ad46-ddc5e91f2360"/>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7365AA0-842E-4E4D-9DE9-0A87F2A2C2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txdot-presentation-template</Template>
  <TotalTime>10362</TotalTime>
  <Words>1323</Words>
  <Application>Microsoft Office PowerPoint</Application>
  <PresentationFormat>Custom</PresentationFormat>
  <Paragraphs>201</Paragraphs>
  <Slides>22</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Wingdings</vt:lpstr>
      <vt:lpstr>Aptos</vt:lpstr>
      <vt:lpstr>Franklin Gothic Book</vt:lpstr>
      <vt:lpstr>Verdana Bold</vt:lpstr>
      <vt:lpstr>Arial</vt:lpstr>
      <vt:lpstr>Verdana</vt:lpstr>
      <vt:lpstr>Office Theme</vt:lpstr>
      <vt:lpstr>Pre-Request for Proposal (RFP) Meeting: Design Division (DES)   Value Engineering Services</vt:lpstr>
      <vt:lpstr>Housekeeping</vt:lpstr>
      <vt:lpstr>Agenda</vt:lpstr>
      <vt:lpstr>Consultant Selection Team</vt:lpstr>
      <vt:lpstr>PEPS Service Center for Divisions Team</vt:lpstr>
      <vt:lpstr>General Scope of Work</vt:lpstr>
      <vt:lpstr>Standard Work Categories and Corresponding Percentages</vt:lpstr>
      <vt:lpstr>Project Manager Requirements </vt:lpstr>
      <vt:lpstr>Contract Selection Process</vt:lpstr>
      <vt:lpstr>Contract Selection Process Continued</vt:lpstr>
      <vt:lpstr>Proposal Content </vt:lpstr>
      <vt:lpstr>Section 4 - PEPS Example</vt:lpstr>
      <vt:lpstr>Documentation</vt:lpstr>
      <vt:lpstr>Seven Days</vt:lpstr>
      <vt:lpstr>Seven Days cont.</vt:lpstr>
      <vt:lpstr>Avoid Disqualifications</vt:lpstr>
      <vt:lpstr>Avoid Disqualifications Continued</vt:lpstr>
      <vt:lpstr>Negotiations Process</vt:lpstr>
      <vt:lpstr>IT Security Requirements</vt:lpstr>
      <vt:lpstr>Table 4: Tentative procurement schedule</vt:lpstr>
      <vt:lpstr>Reminders</vt:lpstr>
      <vt:lpstr>Closing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Pre-RFP Meeting – Value Engineering Services – Design Division</dc:title>
  <dc:subject>Pre-RFP Meeting Presentation</dc:subject>
  <dc:creator>TxDOT</dc:creator>
  <cp:keywords>pre-rfp; presentation</cp:keywords>
  <cp:lastModifiedBy>Idelice Haack</cp:lastModifiedBy>
  <cp:revision>109</cp:revision>
  <cp:lastPrinted>2025-05-16T19:46:30Z</cp:lastPrinted>
  <dcterms:created xsi:type="dcterms:W3CDTF">2024-05-08T19:50:55Z</dcterms:created>
  <dcterms:modified xsi:type="dcterms:W3CDTF">2026-08-26T19:09:03Z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0x0101007E88D2D2AEB9754F9B18A69564C55CA6</vt:lpwstr>
  </property>
</Properties>
</file>