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4" r:id="rId1"/>
  </p:sldMasterIdLst>
  <p:notesMasterIdLst>
    <p:notesMasterId r:id="rId18"/>
  </p:notesMasterIdLst>
  <p:sldIdLst>
    <p:sldId id="269" r:id="rId2"/>
    <p:sldId id="266" r:id="rId3"/>
    <p:sldId id="273" r:id="rId4"/>
    <p:sldId id="299" r:id="rId5"/>
    <p:sldId id="300" r:id="rId6"/>
    <p:sldId id="301" r:id="rId7"/>
    <p:sldId id="630" r:id="rId8"/>
    <p:sldId id="631" r:id="rId9"/>
    <p:sldId id="632" r:id="rId10"/>
    <p:sldId id="633" r:id="rId11"/>
    <p:sldId id="302" r:id="rId12"/>
    <p:sldId id="303" r:id="rId13"/>
    <p:sldId id="304" r:id="rId14"/>
    <p:sldId id="628" r:id="rId15"/>
    <p:sldId id="296" r:id="rId16"/>
    <p:sldId id="629" r:id="rId17"/>
  </p:sldIdLst>
  <p:sldSz cx="9144000" cy="5148263"/>
  <p:notesSz cx="9144000" cy="6858000"/>
  <p:embeddedFontLst>
    <p:embeddedFont>
      <p:font typeface="Barlow Condensed Medium" panose="00000606000000000000" pitchFamily="2" charset="0"/>
      <p:regular r:id="rId19"/>
      <p: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Verdana Bold" panose="020B0804030504040204" pitchFamily="34" charset="0"/>
      <p:bold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49ED18-AA8B-06CA-5C00-7D2DA082DA2B}" name="Kimlinh Nguyen" initials="KN" userId="S::Kimlinh.Nguyen@txdot.gov::718cd7b4-d4ad-4ef4-b799-04aa677386a0" providerId="AD"/>
  <p188:author id="{4D7E6085-1021-BE6A-3340-DD9A7C26C059}" name="John Mosaffa" initials="JM" userId="S::John.Mosaffa@txdot.gov::0cd24089-3d5f-41c9-aa71-98c006bb05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5F5F5"/>
    <a:srgbClr val="F0F0F0"/>
    <a:srgbClr val="DADEE5"/>
    <a:srgbClr val="333F48"/>
    <a:srgbClr val="0056A9"/>
    <a:srgbClr val="5F0F40"/>
    <a:srgbClr val="D90D0D"/>
    <a:srgbClr val="EBEBEB"/>
    <a:srgbClr val="002E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7" autoAdjust="0"/>
    <p:restoredTop sz="86432" autoAdjust="0"/>
  </p:normalViewPr>
  <p:slideViewPr>
    <p:cSldViewPr snapToGrid="0">
      <p:cViewPr varScale="1">
        <p:scale>
          <a:sx n="121" d="100"/>
          <a:sy n="121" d="100"/>
        </p:scale>
        <p:origin x="1182" y="10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53D49-0DDC-344E-AB77-B58226DB14F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57250"/>
            <a:ext cx="41116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783B-4AC7-F543-9503-53DDD025D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5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C783B-4AC7-F543-9503-53DDD025DBB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02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9737"/>
            <a:ext cx="6665976" cy="475701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7122"/>
            <a:ext cx="6665976" cy="2286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Texas Department of Transportation logo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7847"/>
            <a:ext cx="805407" cy="59948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53AA7-ABEA-4893-80DA-F7DBAF2E4759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9/1/2026</a:t>
            </a:fld>
            <a:endParaRPr lang="en-US" sz="1600" dirty="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954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4216"/>
            <a:ext cx="6665976" cy="84124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D9E2FB0-E279-9C0A-D398-311B32EC824A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E2B5DAD-BFF8-44B3-A078-08B862131A9F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9/1/2026</a:t>
            </a:fld>
            <a:endParaRPr lang="en-US" sz="1600" dirty="0">
              <a:solidFill>
                <a:srgbClr val="BCE7FD"/>
              </a:solidFill>
              <a:latin typeface="+mn-lt"/>
            </a:endParaRPr>
          </a:p>
        </p:txBody>
      </p:sp>
      <p:pic>
        <p:nvPicPr>
          <p:cNvPr id="5" name="Picture 7" descr="Texas Department of Transportation logo">
            <a:extLst>
              <a:ext uri="{FF2B5EF4-FFF2-40B4-BE49-F238E27FC236}">
                <a16:creationId xmlns:a16="http://schemas.microsoft.com/office/drawing/2014/main" id="{14A2CB23-F1E1-7A15-232A-FDE90FB869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834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0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44"/>
            <a:ext cx="9162288" cy="516636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8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413619" y="721152"/>
            <a:ext cx="2093837" cy="270159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8/24/2026</a:t>
            </a:r>
            <a:endParaRPr lang="en-US" sz="1600" dirty="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8487"/>
            <a:ext cx="7863840" cy="171657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5433"/>
            <a:ext cx="7863840" cy="685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7" descr="Texas Department of Transportation logo">
            <a:extLst>
              <a:ext uri="{FF2B5EF4-FFF2-40B4-BE49-F238E27FC236}">
                <a16:creationId xmlns:a16="http://schemas.microsoft.com/office/drawing/2014/main" id="{30140041-EF4F-DEC9-3C06-6D80C73B68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8960" y="64195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209"/>
            <a:ext cx="8229600" cy="31900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sz="1600"/>
            </a:lvl1pPr>
            <a:lvl2pPr marL="512064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2pPr>
            <a:lvl3pPr marL="8572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/>
            </a:lvl3pPr>
            <a:lvl4pPr marL="12001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4pPr>
            <a:lvl5pPr marL="15430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2" y="4601269"/>
            <a:ext cx="912155" cy="29546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600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600" b="1" dirty="0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 descr="Texas Department of Transportation logo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</p:spTree>
    <p:extLst>
      <p:ext uri="{BB962C8B-B14F-4D97-AF65-F5344CB8AC3E}">
        <p14:creationId xmlns:p14="http://schemas.microsoft.com/office/powerpoint/2010/main" val="375080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7BD6E4E-AE77-4FF6-8629-52414DF99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145" y="5510849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campaign slide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DB103-094C-911C-9AAE-B406451E0E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  <p:pic>
        <p:nvPicPr>
          <p:cNvPr id="4" name="Graphic 3" descr="Texas Department of Transportation logo">
            <a:extLst>
              <a:ext uri="{FF2B5EF4-FFF2-40B4-BE49-F238E27FC236}">
                <a16:creationId xmlns:a16="http://schemas.microsoft.com/office/drawing/2014/main" id="{53FBEE52-1176-DE2A-FEFD-1109D4D85E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26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1016"/>
            <a:ext cx="8229600" cy="31912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86" r:id="rId4"/>
    <p:sldLayoutId id="2147483698" r:id="rId5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xdot.gov/business/consultants/architectural-engineering-surveying/getting-started/precertification.html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Mosaffa@txdot.gov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txdot.gov/business/peps/opportunities/meetings.htm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xdot.gov/business/consultants/architectural-engineering-surveying/getting-started/precertificatio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xdot.gov/business/consultants/architectural-engineering-surveying/getting-started/precertification.htm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3CB2-1304-88FB-9044-4774D9D3B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483808"/>
            <a:ext cx="8028999" cy="2280118"/>
          </a:xfrm>
        </p:spPr>
        <p:txBody>
          <a:bodyPr>
            <a:noAutofit/>
          </a:bodyPr>
          <a:lstStyle/>
          <a:p>
            <a:r>
              <a:rPr lang="en-US" dirty="0"/>
              <a:t>PRE-RFP MEETING:</a:t>
            </a:r>
            <a:r>
              <a:rPr lang="en-US" b="0" dirty="0"/>
              <a:t>​</a:t>
            </a:r>
            <a:br>
              <a:rPr lang="en-US" b="0" dirty="0"/>
            </a:br>
            <a:r>
              <a:rPr lang="en-US" dirty="0"/>
              <a:t>Houston District  (HOU) </a:t>
            </a:r>
            <a:r>
              <a:rPr lang="en-US" b="0" dirty="0"/>
              <a:t>​</a:t>
            </a:r>
            <a:br>
              <a:rPr lang="en-US" b="0" dirty="0"/>
            </a:br>
            <a:r>
              <a:rPr lang="en-US" dirty="0"/>
              <a:t>Bond GEC Services for the </a:t>
            </a:r>
            <a:br>
              <a:rPr lang="en-US" dirty="0"/>
            </a:br>
            <a:r>
              <a:rPr lang="en-US" dirty="0"/>
              <a:t>SH 288 System </a:t>
            </a:r>
            <a:r>
              <a:rPr lang="en-US" b="0" dirty="0"/>
              <a:t>​</a:t>
            </a:r>
            <a:br>
              <a:rPr lang="en-US" b="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37F18-99CA-8F2E-B588-7EE58DF02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057563"/>
            <a:ext cx="7863840" cy="685800"/>
          </a:xfrm>
        </p:spPr>
        <p:txBody>
          <a:bodyPr/>
          <a:lstStyle/>
          <a:p>
            <a:r>
              <a:rPr lang="en-US" b="1" dirty="0"/>
              <a:t>FY 2027, Wave 1​</a:t>
            </a:r>
          </a:p>
          <a:p>
            <a:r>
              <a:rPr lang="en-US" b="1" dirty="0"/>
              <a:t>Solicitation No. 601CT0000006540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8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EE2EE-B4A9-EB66-D5F2-8C6534CCE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1EC9F-5B71-CA3B-73E5-924006EF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5282"/>
            <a:ext cx="8229600" cy="294885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Work</a:t>
            </a:r>
            <a:r>
              <a:rPr lang="en-US" sz="2400" baseline="0" dirty="0">
                <a:solidFill>
                  <a:srgbClr val="FF0000"/>
                </a:solidFill>
              </a:rPr>
              <a:t> Categories Continued 3 of 3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D8BDB5-D672-C0A8-9D27-3A2A3D095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012993"/>
              </p:ext>
            </p:extLst>
          </p:nvPr>
        </p:nvGraphicFramePr>
        <p:xfrm>
          <a:off x="457200" y="605282"/>
          <a:ext cx="8229600" cy="3488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716">
                  <a:extLst>
                    <a:ext uri="{9D8B030D-6E8A-4147-A177-3AD203B41FA5}">
                      <a16:colId xmlns:a16="http://schemas.microsoft.com/office/drawing/2014/main" val="674226972"/>
                    </a:ext>
                  </a:extLst>
                </a:gridCol>
                <a:gridCol w="7173884">
                  <a:extLst>
                    <a:ext uri="{9D8B030D-6E8A-4147-A177-3AD203B41FA5}">
                      <a16:colId xmlns:a16="http://schemas.microsoft.com/office/drawing/2014/main" val="1520047650"/>
                    </a:ext>
                  </a:extLst>
                </a:gridCol>
              </a:tblGrid>
              <a:tr h="285362">
                <a:tc>
                  <a:txBody>
                    <a:bodyPr/>
                    <a:lstStyle/>
                    <a:p>
                      <a:r>
                        <a:rPr lang="en-US" dirty="0"/>
                        <a:t>Cat.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 Work Categories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377862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O&amp;M Project Manager (PM)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344196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Financial</a:t>
                      </a:r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Plan Review and Development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047308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24.3.1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Maintenance Cost Estimating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3486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24.4.1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O&amp;M Assessment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31351743"/>
                  </a:ext>
                </a:extLst>
              </a:tr>
              <a:tr h="3017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24.4.2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O&amp;M Inspection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155644138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24.5.1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Operations and Maintenance Program Support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33570391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24.6.1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Structural Inspection and Assessment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61303106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24.6.2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Toll Elements Inspection and Assessment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80192885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24.6.3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Toll Facilities Inspection and Assessment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31880881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24.7.1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Toll Plaza Design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085438987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24.10.1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Toll Operations Planning Analysis</a:t>
                      </a:r>
                      <a:endParaRPr lang="en-US" sz="13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8939044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9F0D9E7-41A8-715D-E1FE-59CD4FEAF604}"/>
              </a:ext>
            </a:extLst>
          </p:cNvPr>
          <p:cNvSpPr txBox="1"/>
          <p:nvPr/>
        </p:nvSpPr>
        <p:spPr>
          <a:xfrm>
            <a:off x="457200" y="4327537"/>
            <a:ext cx="8105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Become Pre-certified: 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  <a:hlinkClick r:id="rId2"/>
              </a:rPr>
              <a:t>https://www.txdot.gov/business/consultants/architectural-engineering-surveying/getting-started/precertification.html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DB36B-BA6E-8B21-7E63-CF8D261B3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9517573">
            <a:off x="5600213" y="2583882"/>
            <a:ext cx="324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>
                    <a:alpha val="30000"/>
                  </a:srgbClr>
                </a:solidFill>
                <a:effectLst>
                  <a:glow rad="127000">
                    <a:schemeClr val="accent1">
                      <a:alpha val="0"/>
                    </a:schemeClr>
                  </a:glow>
                </a:effectLst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415322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ED9E0-1E01-E9CD-D184-34C270532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5962-8633-CFA3-2326-DF5DA3D24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235"/>
            <a:ext cx="8229600" cy="294885"/>
          </a:xfrm>
        </p:spPr>
        <p:txBody>
          <a:bodyPr/>
          <a:lstStyle/>
          <a:p>
            <a:r>
              <a:rPr lang="en-US" dirty="0"/>
              <a:t>Evaluation Criteria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4547B8-1B14-BCDA-E39F-64CA00B47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399627"/>
              </p:ext>
            </p:extLst>
          </p:nvPr>
        </p:nvGraphicFramePr>
        <p:xfrm>
          <a:off x="457200" y="1117763"/>
          <a:ext cx="8229600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48163248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7872701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Evaluation Criteria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Included Elements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722278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Technical approach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Project understanding, project approach, innovative concepts or alternatives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476729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Project Manager’s relevant experience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Experience with similar or related projects, including both technical and management experience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3582273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Project planning and management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Project staffing and resource management (who, how, and why), communication plan, and quality control procedures. The prime firm’s past experience with utilizing subproviders and meeting commitments, and/or how it plans to utilize subproviders on this contract. Also, may include project scheduling or phasing for SD projects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1992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Key staff’s relevant experience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Experience with similar projects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2248914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Past Performance Score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 5-15%</a:t>
                      </a: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325475446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C14445F-2AEE-3625-2A8C-8E55B468217C}"/>
              </a:ext>
            </a:extLst>
          </p:cNvPr>
          <p:cNvSpPr txBox="1"/>
          <p:nvPr/>
        </p:nvSpPr>
        <p:spPr>
          <a:xfrm>
            <a:off x="457200" y="429428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ea typeface="Verdana"/>
              </a:rPr>
              <a:t>Proposals are independently scored by CST members based on the four evaluation criteria and their corresponding weightings.</a:t>
            </a:r>
          </a:p>
        </p:txBody>
      </p:sp>
    </p:spTree>
    <p:extLst>
      <p:ext uri="{BB962C8B-B14F-4D97-AF65-F5344CB8AC3E}">
        <p14:creationId xmlns:p14="http://schemas.microsoft.com/office/powerpoint/2010/main" val="316487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F0BD3-7E4A-F222-BAF2-E7BB235C3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E4A1E-847C-4359-9195-A7E8EF29D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Procurement Process</a:t>
            </a:r>
          </a:p>
        </p:txBody>
      </p:sp>
      <p:pic>
        <p:nvPicPr>
          <p:cNvPr id="23" name="Content Placeholder 22" descr="Diagram of Procurement Process. ">
            <a:extLst>
              <a:ext uri="{FF2B5EF4-FFF2-40B4-BE49-F238E27FC236}">
                <a16:creationId xmlns:a16="http://schemas.microsoft.com/office/drawing/2014/main" id="{309591D6-C7AB-85D3-0E03-0FAF252EC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240" y="1271588"/>
            <a:ext cx="7531519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12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3D98-65A7-F572-9186-62030FE4A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rrow: Right 22">
            <a:extLst>
              <a:ext uri="{FF2B5EF4-FFF2-40B4-BE49-F238E27FC236}">
                <a16:creationId xmlns:a16="http://schemas.microsoft.com/office/drawing/2014/main" id="{C0220A2F-010A-DFC1-BFCE-85388CAE0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477" y="942026"/>
            <a:ext cx="7832159" cy="3812240"/>
          </a:xfrm>
          <a:prstGeom prst="rightArrow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115586-547C-846D-027A-1C1B6F7E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 Timeline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E89652-2488-968D-1C24-210FC8D5D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312" y="2138800"/>
            <a:ext cx="1789589" cy="14026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84912" tIns="184912" rIns="184912" bIns="184912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600" dirty="0">
              <a:solidFill>
                <a:schemeClr val="dk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6D4AFB-8C04-2825-2DE0-F0240EDCE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2182" y="2138800"/>
            <a:ext cx="1969661" cy="14026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84912" tIns="184912" rIns="184912" bIns="184912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600" dirty="0">
              <a:solidFill>
                <a:schemeClr val="dk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0F4FB-4B72-07A3-3F56-29B82FF3A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8590" y="2138800"/>
            <a:ext cx="1894208" cy="14026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184912" tIns="184912" rIns="184912" bIns="184912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600" dirty="0">
              <a:solidFill>
                <a:schemeClr val="dk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DBF719-4B03-4FD3-8FAF-AC9CDAB79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4973" y="2138800"/>
            <a:ext cx="1980107" cy="14026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4912" tIns="184912" rIns="184912" bIns="184912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600" dirty="0">
              <a:solidFill>
                <a:schemeClr val="dk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F2E4AF-1EF3-5A83-E89B-17909B758121}"/>
              </a:ext>
            </a:extLst>
          </p:cNvPr>
          <p:cNvSpPr txBox="1"/>
          <p:nvPr/>
        </p:nvSpPr>
        <p:spPr>
          <a:xfrm>
            <a:off x="635127" y="2453205"/>
            <a:ext cx="1674239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RFP Posting: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r>
              <a:rPr lang="en-US" dirty="0"/>
              <a:t>Early Sept.</a:t>
            </a:r>
            <a:endParaRPr lang="en-US" dirty="0">
              <a:ea typeface="Verdan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DBB859-C2C9-5678-878B-443EDA041123}"/>
              </a:ext>
            </a:extLst>
          </p:cNvPr>
          <p:cNvSpPr txBox="1"/>
          <p:nvPr/>
        </p:nvSpPr>
        <p:spPr>
          <a:xfrm>
            <a:off x="2422583" y="2453205"/>
            <a:ext cx="1978219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Proposals Due: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r>
              <a:rPr lang="en-US" dirty="0"/>
              <a:t>Late Sept.</a:t>
            </a:r>
            <a:endParaRPr lang="en-US" dirty="0">
              <a:highlight>
                <a:srgbClr val="FFFF00"/>
              </a:highlight>
              <a:ea typeface="Verdan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E25057-9BDE-1180-6F15-72DB90446440}"/>
              </a:ext>
            </a:extLst>
          </p:cNvPr>
          <p:cNvSpPr txBox="1"/>
          <p:nvPr/>
        </p:nvSpPr>
        <p:spPr>
          <a:xfrm>
            <a:off x="4423350" y="2176206"/>
            <a:ext cx="1931623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Selection Complete: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r>
              <a:rPr lang="en-US" dirty="0">
                <a:ea typeface="Verdana"/>
              </a:rPr>
              <a:t>Late November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7FEE21-A09A-D187-1280-A6A51D46B1A8}"/>
              </a:ext>
            </a:extLst>
          </p:cNvPr>
          <p:cNvSpPr txBox="1"/>
          <p:nvPr/>
        </p:nvSpPr>
        <p:spPr>
          <a:xfrm>
            <a:off x="6325346" y="2211437"/>
            <a:ext cx="1980107" cy="11695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Contract Execution:</a:t>
            </a:r>
            <a:endParaRPr lang="en-US" dirty="0">
              <a:ea typeface="Verdana"/>
            </a:endParaRPr>
          </a:p>
          <a:p>
            <a:endParaRPr lang="en-US" dirty="0">
              <a:ea typeface="Verdana"/>
            </a:endParaRPr>
          </a:p>
          <a:p>
            <a:r>
              <a:rPr lang="en-US" sz="1600" dirty="0"/>
              <a:t>April 2027</a:t>
            </a:r>
            <a:endParaRPr lang="en-US" sz="1600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2283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28192-A057-2EF8-593A-B615A07A8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6859"/>
            <a:ext cx="3411673" cy="344482"/>
          </a:xfrm>
        </p:spPr>
        <p:txBody>
          <a:bodyPr>
            <a:normAutofit/>
          </a:bodyPr>
          <a:lstStyle/>
          <a:p>
            <a:r>
              <a:rPr lang="en-US" dirty="0">
                <a:ea typeface="Verdana Bold"/>
              </a:rPr>
              <a:t>Submittal Reminders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760D0-DA33-CFDE-D8B9-1D636924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079" y="1117398"/>
            <a:ext cx="6239005" cy="3940058"/>
          </a:xfrm>
        </p:spPr>
        <p:txBody>
          <a:bodyPr vert="horz" lIns="0" tIns="0" rIns="0" bIns="0" rtlCol="0" anchor="t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Submit before the deadline</a:t>
            </a:r>
            <a:endParaRPr lang="en-US" dirty="0">
              <a:ea typeface="Verdana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QA/QC the submittal by referring directly to the RFP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Check that all mandatory forms are in your submittal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Verify name of project manager and task leaders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Verify Task Leaders are pre-certified in the listed work categories.  For NLCs, verify task leaders meet the requirements.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Verify that your sub-providers are pre-certified in the listed work categories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Check DBE participation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200" dirty="0">
                <a:ea typeface="Verdana"/>
              </a:rPr>
              <a:t>Ensure your Administrative Qualifications are up to date</a:t>
            </a:r>
          </a:p>
        </p:txBody>
      </p:sp>
    </p:spTree>
    <p:extLst>
      <p:ext uri="{BB962C8B-B14F-4D97-AF65-F5344CB8AC3E}">
        <p14:creationId xmlns:p14="http://schemas.microsoft.com/office/powerpoint/2010/main" val="503031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FAD5AC-084D-A5BC-AD45-B5722456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Drive like a  Texan English</a:t>
            </a:r>
          </a:p>
        </p:txBody>
      </p:sp>
      <p:pic>
        <p:nvPicPr>
          <p:cNvPr id="2" name="Picture 1" descr="Help make Texas safer for everyone&#10;Drive like a Texan&#10;Kind. Courteous. Safe.&#10;DriveLikeATexan.com&#10; QR Code - https://www.txdot.gov/drivelikeatexan?cid=qr-txdot-ppt-template:direct:AW:dlat">
            <a:extLst>
              <a:ext uri="{FF2B5EF4-FFF2-40B4-BE49-F238E27FC236}">
                <a16:creationId xmlns:a16="http://schemas.microsoft.com/office/drawing/2014/main" id="{890F2833-F27D-9D26-00B3-C61477A572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6655" y="554608"/>
            <a:ext cx="9157310" cy="459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8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101049-D544-C365-C889-CDE85686B1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636" y="2982190"/>
            <a:ext cx="6626588" cy="4527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Verdana"/>
                <a:cs typeface="+mn-cs"/>
              </a:rPr>
              <a:t>"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Verdana"/>
                <a:cs typeface="+mn-cs"/>
              </a:rPr>
              <a:t>HOU / GEC-BOND / Pre-RFP Meeting / Questions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Verdana"/>
                <a:cs typeface="+mn-cs"/>
              </a:rPr>
              <a:t>"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076D1D-17CB-7AAE-5344-9F6054AA0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995823"/>
            <a:ext cx="561924" cy="5614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B9B030-7868-A932-23E3-01D4F0CBF4B0}"/>
              </a:ext>
            </a:extLst>
          </p:cNvPr>
          <p:cNvSpPr txBox="1"/>
          <p:nvPr/>
        </p:nvSpPr>
        <p:spPr>
          <a:xfrm>
            <a:off x="865910" y="889088"/>
            <a:ext cx="7086599" cy="77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ea typeface="Verdana"/>
              </a:rPr>
              <a:t>After this presentation, all questions must be submitted to John Mosaffa at: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ea typeface="Verdana"/>
                <a:hlinkClick r:id="rId3"/>
              </a:rPr>
              <a:t>John.Mosaffa@txdot.gov</a:t>
            </a:r>
            <a:r>
              <a:rPr lang="en-US" b="1" dirty="0">
                <a:ea typeface="Verdana"/>
              </a:rPr>
              <a:t> 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2857940B-5E08-B9BC-D882-3001D3423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4" y="2574131"/>
            <a:ext cx="559943" cy="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9491ADF-6434-31FF-DA07-EFBF47CB4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527" y="2189018"/>
            <a:ext cx="7723910" cy="1447800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EE9DCC-083A-C132-12F7-2756C33D5666}"/>
              </a:ext>
            </a:extLst>
          </p:cNvPr>
          <p:cNvSpPr txBox="1">
            <a:spLocks/>
          </p:cNvSpPr>
          <p:nvPr/>
        </p:nvSpPr>
        <p:spPr>
          <a:xfrm>
            <a:off x="1059873" y="2383816"/>
            <a:ext cx="6815220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deadline for questions is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August 26, 2026, at 12:00 noon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Verdana"/>
                <a:cs typeface="+mn-cs"/>
              </a:rPr>
              <a:t>with the subject line: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Verdan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4EA14F-51B1-FB1E-8F8F-2DBC7B8D9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rgbClr val="D90D0D">
                <a:shade val="45000"/>
                <a:satMod val="135000"/>
              </a:srgbClr>
              <a:prstClr val="white"/>
            </a:duotone>
            <a:alphaModFix amt="70000"/>
          </a:blip>
          <a:srcRect l="48681" t="58935"/>
          <a:stretch/>
        </p:blipFill>
        <p:spPr>
          <a:xfrm>
            <a:off x="-49493" y="4017321"/>
            <a:ext cx="772095" cy="61555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94644-A687-C69D-9B0C-263295AA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873" y="4017321"/>
            <a:ext cx="7280563" cy="767144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ea typeface="Verdana"/>
              </a:rPr>
              <a:t>Copy of the presentation, questions, and responses will be posted at: </a:t>
            </a:r>
            <a:r>
              <a:rPr lang="en-US" sz="1700" dirty="0">
                <a:ea typeface="+mn-lt"/>
                <a:cs typeface="+mn-lt"/>
                <a:hlinkClick r:id="rId6"/>
              </a:rPr>
              <a:t>https://www.txdot.gov/business/peps/opportunities/meetings.html</a:t>
            </a:r>
          </a:p>
          <a:p>
            <a:pPr marL="0" indent="0">
              <a:buNone/>
            </a:pPr>
            <a:endParaRPr lang="en-US" sz="1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68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Autofit/>
          </a:bodyPr>
          <a:lstStyle/>
          <a:p>
            <a:r>
              <a:rPr lang="en-US" b="1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CC329-869A-654B-4190-269BE320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6270"/>
            <a:ext cx="8229600" cy="3037364"/>
          </a:xfrm>
        </p:spPr>
        <p:txBody>
          <a:bodyPr numCol="2" spcCol="457200">
            <a:noAutofit/>
          </a:bodyPr>
          <a:lstStyle/>
          <a:p>
            <a:pPr marL="0" indent="0">
              <a:buNone/>
            </a:pPr>
            <a:r>
              <a:rPr lang="en-US" b="1" dirty="0"/>
              <a:t>3 </a:t>
            </a:r>
            <a:r>
              <a:rPr lang="en-US" dirty="0"/>
              <a:t>| Housekeeping</a:t>
            </a:r>
          </a:p>
          <a:p>
            <a:pPr marL="0" indent="0">
              <a:buNone/>
            </a:pPr>
            <a:r>
              <a:rPr lang="en-US" b="1" dirty="0"/>
              <a:t>4 </a:t>
            </a:r>
            <a:r>
              <a:rPr lang="en-US" dirty="0"/>
              <a:t>| Ground Rules</a:t>
            </a:r>
          </a:p>
          <a:p>
            <a:pPr marL="0" indent="0">
              <a:buNone/>
            </a:pPr>
            <a:r>
              <a:rPr lang="en-US" b="1" dirty="0"/>
              <a:t>5 </a:t>
            </a:r>
            <a:r>
              <a:rPr lang="en-US" dirty="0"/>
              <a:t>| Project Overview</a:t>
            </a:r>
          </a:p>
          <a:p>
            <a:pPr marL="0" indent="0">
              <a:buNone/>
            </a:pPr>
            <a:r>
              <a:rPr lang="en-US" b="1" dirty="0"/>
              <a:t>6 </a:t>
            </a:r>
            <a:r>
              <a:rPr lang="en-US" dirty="0"/>
              <a:t>| GEC Proposal Information</a:t>
            </a:r>
          </a:p>
          <a:p>
            <a:pPr marL="0" lvl="0" indent="0">
              <a:buClr>
                <a:srgbClr val="0056A9"/>
              </a:buClr>
              <a:buNone/>
            </a:pPr>
            <a:r>
              <a:rPr lang="en-US" b="1" dirty="0"/>
              <a:t>15 </a:t>
            </a:r>
            <a:r>
              <a:rPr lang="en-US" dirty="0"/>
              <a:t>| Submittal Reminders</a:t>
            </a:r>
          </a:p>
          <a:p>
            <a:pPr marL="0" lvl="0" indent="0">
              <a:buClr>
                <a:srgbClr val="0056A9"/>
              </a:buClr>
              <a:buNone/>
            </a:pPr>
            <a:r>
              <a:rPr lang="en-US" b="1" dirty="0"/>
              <a:t>17 </a:t>
            </a:r>
            <a:r>
              <a:rPr lang="en-US" dirty="0"/>
              <a:t>| Q&amp;A Contact </a:t>
            </a:r>
          </a:p>
          <a:p>
            <a:pPr marL="0" lvl="0" indent="0">
              <a:buClr>
                <a:srgbClr val="0056A9"/>
              </a:buClr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206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CC329-869A-654B-4190-269BE320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2208"/>
            <a:ext cx="8229600" cy="3756991"/>
          </a:xfrm>
        </p:spPr>
        <p:txBody>
          <a:bodyPr/>
          <a:lstStyle/>
          <a:p>
            <a:pPr lvl="0" fontAlgn="base"/>
            <a:r>
              <a:rPr lang="en-US" b="1" dirty="0"/>
              <a:t>Please note that all correspondence with TxDOT will be muted throughout this presentation. </a:t>
            </a:r>
            <a:r>
              <a:rPr lang="en-US" dirty="0"/>
              <a:t>​</a:t>
            </a:r>
          </a:p>
          <a:p>
            <a:pPr lvl="0" fontAlgn="base"/>
            <a:r>
              <a:rPr lang="en-US" b="1" dirty="0"/>
              <a:t>Be sure to provide your contact information.  </a:t>
            </a:r>
            <a:r>
              <a:rPr lang="en-US" dirty="0"/>
              <a:t>​</a:t>
            </a:r>
          </a:p>
          <a:p>
            <a:pPr fontAlgn="base"/>
            <a:r>
              <a:rPr lang="en-US" b="1" dirty="0"/>
              <a:t>This meeting will not be recorded, and attendees may not use any form of audio or video recording, photography, automated transcription services, or artificial intelligence (AI) based analysis tools. </a:t>
            </a:r>
          </a:p>
          <a:p>
            <a:pPr lvl="0" fontAlgn="base"/>
            <a:r>
              <a:rPr lang="en-US" b="1" dirty="0"/>
              <a:t>We will answer questions posted in the chat </a:t>
            </a:r>
            <a:r>
              <a:rPr lang="en-US" b="1" dirty="0">
                <a:solidFill>
                  <a:srgbClr val="FF0000"/>
                </a:solidFill>
              </a:rPr>
              <a:t>at the end of the presentation.</a:t>
            </a:r>
            <a:r>
              <a:rPr lang="en-US" dirty="0">
                <a:solidFill>
                  <a:srgbClr val="FF0000"/>
                </a:solidFill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76367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DFF9F-B7F9-AB6F-C7F2-66FA9E8CC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E848-5302-D145-88AD-459243664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a typeface="+mn-lt"/>
                <a:cs typeface="+mn-lt"/>
              </a:rPr>
              <a:t>Do Not contact TxDOT Staff regarding procurement; Refer all questions to PEPS Procurement Engineer. 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a typeface="+mn-lt"/>
                <a:cs typeface="+mn-lt"/>
              </a:rPr>
              <a:t>This presentation is for INFORMATIONAL PURPOSES ONLY.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ea typeface="+mn-lt"/>
              <a:cs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a typeface="+mn-lt"/>
                <a:cs typeface="+mn-lt"/>
              </a:rPr>
              <a:t>The advertised RFP will dictate the final work categories. Read and comply with the RFP requirements.</a:t>
            </a:r>
            <a:endParaRPr lang="en-US" dirty="0">
              <a:ea typeface="Verdan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93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65092-A898-39EB-9321-A2B450FD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E21A8-F7B4-B3BD-EADE-792FADE16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97" y="712351"/>
            <a:ext cx="3638107" cy="218818"/>
          </a:xfrm>
        </p:spPr>
        <p:txBody>
          <a:bodyPr/>
          <a:lstStyle/>
          <a:p>
            <a:r>
              <a:rPr lang="en-US" dirty="0"/>
              <a:t>Project</a:t>
            </a:r>
            <a:r>
              <a:rPr lang="en-US" sz="2400" b="0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341723-599F-C5AC-F9B7-AF39ED24D568}"/>
              </a:ext>
            </a:extLst>
          </p:cNvPr>
          <p:cNvSpPr txBox="1"/>
          <p:nvPr/>
        </p:nvSpPr>
        <p:spPr>
          <a:xfrm>
            <a:off x="0" y="931169"/>
            <a:ext cx="383480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General Engineering Consulting (GEC) Services for the Houston District: SH288 Texas Transportation Finance Corporation (TTFC) Bond GEC.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SH288 from IH69 to Clear Creek within Harris County</a:t>
            </a:r>
          </a:p>
          <a:p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 Inside of TXDOT ROW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4 manage lanes &amp; 6 general purpose lane. 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Heavy directional traffic to and from the Texas Medical Center, especially during peak commute hours.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All toll collection is electronic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5" name="Content Placeholder 4" descr="location of the project limits. ">
            <a:extLst>
              <a:ext uri="{FF2B5EF4-FFF2-40B4-BE49-F238E27FC236}">
                <a16:creationId xmlns:a16="http://schemas.microsoft.com/office/drawing/2014/main" id="{F78445D5-698C-0001-250E-2586F8C304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8605" y="574159"/>
            <a:ext cx="4720855" cy="450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54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D2680-9EC5-0E4D-8BEE-6EE1D1191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4002F-EA58-3472-D718-37553BF16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483808"/>
            <a:ext cx="8028999" cy="2280118"/>
          </a:xfrm>
        </p:spPr>
        <p:txBody>
          <a:bodyPr>
            <a:noAutofit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GEC PROPOSAL INFO</a:t>
            </a:r>
            <a:r>
              <a:rPr lang="en-US" b="0" dirty="0"/>
              <a:t>​</a:t>
            </a:r>
            <a:br>
              <a:rPr lang="en-US" b="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4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2D529-4597-80F4-DFC0-002DF326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E4E8-D73F-D9B1-CF26-EC3B9406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9473"/>
            <a:ext cx="8229600" cy="294885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Project Manager (PM) &amp; Deputy Project Manager (DPM) Requirements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A3922-B96E-44D2-E70C-DD5E77DC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2053"/>
            <a:ext cx="8229600" cy="3190063"/>
          </a:xfrm>
        </p:spPr>
        <p:txBody>
          <a:bodyPr/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en-US" dirty="0"/>
              <a:t>The PM and DPM are required to be a Texas registered or licensed Professional Engineer by proposal deadline specified in the Solicitation.​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en-US" dirty="0"/>
              <a:t>The PM and DPM must be an employee of the prime provider. ​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en-US" dirty="0"/>
              <a:t>The PM must be the task leader of </a:t>
            </a:r>
            <a:r>
              <a:rPr lang="en-US" u="sng" dirty="0"/>
              <a:t>24.1.1 O&amp;M Project Manager (PM)</a:t>
            </a:r>
            <a:r>
              <a:rPr lang="en-US" dirty="0"/>
              <a:t> and be pre-certified in that category by the closing date to be considered responsive.​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en-US" dirty="0"/>
              <a:t>The DPM may also serve as a task leader.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92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7C6DB-8BB8-0BD4-63E8-FAFCF1DA9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D90875A-69DD-8A1C-9D7F-70F056E8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8725"/>
            <a:ext cx="8229600" cy="294885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 dirty="0"/>
              <a:t>Work Categories 1 of 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6BB4FE-F9DE-4B3C-5295-04AB8E876E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2794665"/>
              </p:ext>
            </p:extLst>
          </p:nvPr>
        </p:nvGraphicFramePr>
        <p:xfrm>
          <a:off x="457200" y="598726"/>
          <a:ext cx="8066566" cy="4177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916">
                  <a:extLst>
                    <a:ext uri="{9D8B030D-6E8A-4147-A177-3AD203B41FA5}">
                      <a16:colId xmlns:a16="http://schemas.microsoft.com/office/drawing/2014/main" val="674226972"/>
                    </a:ext>
                  </a:extLst>
                </a:gridCol>
                <a:gridCol w="7070650">
                  <a:extLst>
                    <a:ext uri="{9D8B030D-6E8A-4147-A177-3AD203B41FA5}">
                      <a16:colId xmlns:a16="http://schemas.microsoft.com/office/drawing/2014/main" val="1520047650"/>
                    </a:ext>
                  </a:extLst>
                </a:gridCol>
              </a:tblGrid>
              <a:tr h="314275">
                <a:tc>
                  <a:txBody>
                    <a:bodyPr/>
                    <a:lstStyle/>
                    <a:p>
                      <a:r>
                        <a:rPr lang="en-US" dirty="0"/>
                        <a:t>Cat.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 Work Categories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377862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Geographic Information System (GIS) and Data Analysis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344196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2.14.1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 Document Preparation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047308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Route Studies &amp; Schematic Design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297004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Roadway Design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1743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4.5.1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Constructability Review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44138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Structural Engineering for Overhead Sign Supports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03911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Assessment and Preservation of Common Bridge Types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303106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Intelligent Transportation System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928851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Signing, Pavement Marking &amp; Channelization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808811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12.4.1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Pavement Design Services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38987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12.5.1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Pavement Evaluation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06999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Soil Exploration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913960"/>
                  </a:ext>
                </a:extLst>
              </a:tr>
              <a:tr h="290186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Geotechnical Testing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5899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3E58EAB-22F3-167B-E6AE-FDAF885B0EE5}"/>
              </a:ext>
            </a:extLst>
          </p:cNvPr>
          <p:cNvSpPr txBox="1"/>
          <p:nvPr/>
        </p:nvSpPr>
        <p:spPr>
          <a:xfrm>
            <a:off x="457200" y="4717376"/>
            <a:ext cx="8105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Become Pre-certified: 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  <a:hlinkClick r:id="rId3"/>
              </a:rPr>
              <a:t>https://www.txdot.gov/business/consultants/architectural-engineering-surveying/getting-started/precertification.html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FD0D98-75A6-011A-370F-41EC48019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rot="19517573">
            <a:off x="5533058" y="3208891"/>
            <a:ext cx="324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30000"/>
                  </a:srgbClr>
                </a:solidFill>
                <a:effectLst>
                  <a:glow rad="127000">
                    <a:schemeClr val="accent1">
                      <a:alpha val="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172651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25AED-DEED-8FB6-FE32-73C3425C9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7A7DF-DC70-41D3-7682-3AAACAE6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5282"/>
            <a:ext cx="8229600" cy="294885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Work</a:t>
            </a:r>
            <a:r>
              <a:rPr lang="en-US" sz="2400" baseline="0" dirty="0">
                <a:solidFill>
                  <a:srgbClr val="FF0000"/>
                </a:solidFill>
              </a:rPr>
              <a:t> Categories Continued 2 of 3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1F453A-2BFF-0638-70C6-81C6054698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735558"/>
              </p:ext>
            </p:extLst>
          </p:nvPr>
        </p:nvGraphicFramePr>
        <p:xfrm>
          <a:off x="457200" y="605282"/>
          <a:ext cx="8229600" cy="386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716">
                  <a:extLst>
                    <a:ext uri="{9D8B030D-6E8A-4147-A177-3AD203B41FA5}">
                      <a16:colId xmlns:a16="http://schemas.microsoft.com/office/drawing/2014/main" val="674226972"/>
                    </a:ext>
                  </a:extLst>
                </a:gridCol>
                <a:gridCol w="7173884">
                  <a:extLst>
                    <a:ext uri="{9D8B030D-6E8A-4147-A177-3AD203B41FA5}">
                      <a16:colId xmlns:a16="http://schemas.microsoft.com/office/drawing/2014/main" val="1520047650"/>
                    </a:ext>
                  </a:extLst>
                </a:gridCol>
              </a:tblGrid>
              <a:tr h="285362">
                <a:tc>
                  <a:txBody>
                    <a:bodyPr/>
                    <a:lstStyle/>
                    <a:p>
                      <a:r>
                        <a:rPr lang="en-US" dirty="0"/>
                        <a:t>Cat.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 Work Categories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377862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14.3.1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Transportation Foundation Studies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344196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14.5.1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Evaluation &amp; Design of Geotechnical Related Structures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047308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15.3.1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Aerial Photogrammetry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1743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15.3.3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Terrestrial LiDAR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44138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Utility Management &amp; Coordination Oversight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0391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Debt-based &amp; Equity-based T&amp;R Studies (Modeling &amp; Forecast.)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303106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Traffic Projections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92885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Doc. Control Using the Electronic Content Mgmt Syst. (ECMS)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808811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23.7.1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Finance Support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38987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Claims Analysis and Management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706999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23.10.1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 Involvement for Alternative Delivery Projects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913960"/>
                  </a:ext>
                </a:extLst>
              </a:tr>
              <a:tr h="285362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23.11.1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 Review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5899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7EF6F48-0B46-FD2A-74D8-52839CE1B0D5}"/>
              </a:ext>
            </a:extLst>
          </p:cNvPr>
          <p:cNvSpPr txBox="1"/>
          <p:nvPr/>
        </p:nvSpPr>
        <p:spPr>
          <a:xfrm>
            <a:off x="457200" y="4542981"/>
            <a:ext cx="8105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Become Pre-certified: 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  <a:hlinkClick r:id="rId2"/>
              </a:rPr>
              <a:t>https://www.txdot.gov/business/consultants/architectural-engineering-surveying/getting-started/precertification.html</a:t>
            </a:r>
            <a:r>
              <a:rPr lang="en-US" sz="11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8EE20-1990-1C03-8BB8-807385815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9517573">
            <a:off x="5769546" y="3025547"/>
            <a:ext cx="324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>
                    <a:alpha val="30000"/>
                  </a:srgbClr>
                </a:solidFill>
                <a:effectLst>
                  <a:glow rad="127000">
                    <a:schemeClr val="accent1">
                      <a:alpha val="0"/>
                    </a:schemeClr>
                  </a:glow>
                </a:effectLst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2439624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xdot-presentation-template.pptx" id="{938848B8-646C-43B4-87FB-E5CE4F5AA713}" vid="{81AFAFDC-571E-4497-A772-99D776B47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txdot-presentation-template (2) (1)</Template>
  <TotalTime>824</TotalTime>
  <Words>980</Words>
  <Application>Microsoft Office PowerPoint</Application>
  <PresentationFormat>Custom</PresentationFormat>
  <Paragraphs>172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Verdana Bold</vt:lpstr>
      <vt:lpstr>Wingdings</vt:lpstr>
      <vt:lpstr>Barlow Condensed Medium</vt:lpstr>
      <vt:lpstr>Aptos</vt:lpstr>
      <vt:lpstr>Verdana</vt:lpstr>
      <vt:lpstr>Arial</vt:lpstr>
      <vt:lpstr>Office Theme</vt:lpstr>
      <vt:lpstr>PRE-RFP MEETING:​ Houston District  (HOU) ​ Bond GEC Services for the  SH 288 System ​ </vt:lpstr>
      <vt:lpstr>Table of Contents</vt:lpstr>
      <vt:lpstr>Housekeeping</vt:lpstr>
      <vt:lpstr>Ground Rules</vt:lpstr>
      <vt:lpstr>Project Overview</vt:lpstr>
      <vt:lpstr>  GEC PROPOSAL INFO​ </vt:lpstr>
      <vt:lpstr>   Project Manager (PM) &amp; Deputy Project Manager (DPM) Requirements </vt:lpstr>
      <vt:lpstr>Work Categories 1 of 3</vt:lpstr>
      <vt:lpstr>Work Categories Continued 2 of 3</vt:lpstr>
      <vt:lpstr>Work Categories Continued 3 of 3</vt:lpstr>
      <vt:lpstr>Evaluation Criteria</vt:lpstr>
      <vt:lpstr>Procurement Process</vt:lpstr>
      <vt:lpstr>Tentative Timeline</vt:lpstr>
      <vt:lpstr>Submittal Reminders</vt:lpstr>
      <vt:lpstr>Drive like a  Texan English</vt:lpstr>
      <vt:lpstr>"HOU / GEC-BOND / Pre-RFP Meeting / Questions"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Pre-RFP meeting – General engineering consulting, SH288, Houston – Houston District</dc:title>
  <dc:subject>Pre-RFP Meeting Presentation</dc:subject>
  <dc:creator>TxDOT</dc:creator>
  <cp:keywords>pre-rfp;meeting;presentation</cp:keywords>
  <cp:lastModifiedBy>Idelice Haack</cp:lastModifiedBy>
  <cp:revision>53</cp:revision>
  <dcterms:created xsi:type="dcterms:W3CDTF">2026-08-17T13:50:31Z</dcterms:created>
  <dcterms:modified xsi:type="dcterms:W3CDTF">2026-09-01T13:48:47Z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Publication Date">
    <vt:lpwstr>2026-06-01</vt:lpwstr>
  </property>
</Properties>
</file>