
<file path=[Content_Types].xml><?xml version="1.0" encoding="utf-8"?>
<Types xmlns="http://schemas.openxmlformats.org/package/2006/content-types">
  <Default Extension="emf" ContentType="image/x-emf"/>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84" r:id="rId4"/>
  </p:sldMasterIdLst>
  <p:notesMasterIdLst>
    <p:notesMasterId r:id="rId24"/>
  </p:notesMasterIdLst>
  <p:handoutMasterIdLst>
    <p:handoutMasterId r:id="rId25"/>
  </p:handoutMasterIdLst>
  <p:sldIdLst>
    <p:sldId id="269" r:id="rId5"/>
    <p:sldId id="287" r:id="rId6"/>
    <p:sldId id="266" r:id="rId7"/>
    <p:sldId id="282" r:id="rId8"/>
    <p:sldId id="288" r:id="rId9"/>
    <p:sldId id="482" r:id="rId10"/>
    <p:sldId id="498" r:id="rId11"/>
    <p:sldId id="290" r:id="rId12"/>
    <p:sldId id="487" r:id="rId13"/>
    <p:sldId id="293" r:id="rId14"/>
    <p:sldId id="295" r:id="rId15"/>
    <p:sldId id="294" r:id="rId16"/>
    <p:sldId id="478" r:id="rId17"/>
    <p:sldId id="471" r:id="rId18"/>
    <p:sldId id="472" r:id="rId19"/>
    <p:sldId id="477" r:id="rId20"/>
    <p:sldId id="473" r:id="rId21"/>
    <p:sldId id="474" r:id="rId22"/>
    <p:sldId id="475" r:id="rId23"/>
  </p:sldIdLst>
  <p:sldSz cx="9144000" cy="5148263"/>
  <p:notesSz cx="9144000" cy="6858000"/>
  <p:embeddedFontLst>
    <p:embeddedFont>
      <p:font typeface="Franklin Gothic Book" panose="020B0503020102020204" pitchFamily="34" charset="0"/>
      <p:regular r:id="rId26"/>
      <p:italic r:id="rId27"/>
    </p:embeddedFont>
    <p:embeddedFont>
      <p:font typeface="Verdana" panose="020B0604030504040204" pitchFamily="34" charset="0"/>
      <p:regular r:id="rId28"/>
      <p:bold r:id="rId29"/>
      <p:italic r:id="rId30"/>
      <p:boldItalic r:id="rId31"/>
    </p:embeddedFont>
    <p:embeddedFont>
      <p:font typeface="Verdana Bold" panose="020B0804030504040204" pitchFamily="34" charset="0"/>
      <p:bold r:id="rId32"/>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77C5D5E-5E1B-30AB-8C00-5D2D8E8FCF9E}" name="Carl Nix" initials="CN" userId="S::carl.nix@txdot.gov::18a4a601-530b-4efa-99fa-0b045995c4b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CC"/>
    <a:srgbClr val="004B96"/>
    <a:srgbClr val="003882"/>
    <a:srgbClr val="00264C"/>
    <a:srgbClr val="001732"/>
    <a:srgbClr val="000F22"/>
    <a:srgbClr val="0058B0"/>
    <a:srgbClr val="002E69"/>
    <a:srgbClr val="0056A9"/>
    <a:srgbClr val="D90D0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87C645E-327F-4A7E-8120-977277FF2767}" v="9" dt="2026-08-18T14:10:50.53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583" autoAdjust="0"/>
    <p:restoredTop sz="94638" autoAdjust="0"/>
  </p:normalViewPr>
  <p:slideViewPr>
    <p:cSldViewPr snapToGrid="0">
      <p:cViewPr varScale="1">
        <p:scale>
          <a:sx n="116" d="100"/>
          <a:sy n="116" d="100"/>
        </p:scale>
        <p:origin x="90" y="390"/>
      </p:cViewPr>
      <p:guideLst/>
    </p:cSldViewPr>
  </p:slideViewPr>
  <p:outlineViewPr>
    <p:cViewPr>
      <p:scale>
        <a:sx n="33" d="100"/>
        <a:sy n="33" d="100"/>
      </p:scale>
      <p:origin x="0" y="-4050"/>
    </p:cViewPr>
  </p:outlineViewPr>
  <p:notesTextViewPr>
    <p:cViewPr>
      <p:scale>
        <a:sx n="1" d="1"/>
        <a:sy n="1" d="1"/>
      </p:scale>
      <p:origin x="0" y="0"/>
    </p:cViewPr>
  </p:notesTextViewPr>
  <p:notesViewPr>
    <p:cSldViewPr snapToGrid="0">
      <p:cViewPr varScale="1">
        <p:scale>
          <a:sx n="64" d="100"/>
          <a:sy n="64" d="100"/>
        </p:scale>
        <p:origin x="1948" y="3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1.fntdata"/><Relationship Id="rId39" Type="http://schemas.microsoft.com/office/2018/10/relationships/authors" Target="author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4.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32" Type="http://schemas.openxmlformats.org/officeDocument/2006/relationships/font" Target="fonts/font7.fntdata"/><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3.fntdata"/><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6.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ssica Landry" userId="8834d680-bb9c-4428-919d-9bf821e17088" providerId="ADAL" clId="{D7A263F8-9146-40E6-99DB-FB294F87CF8F}"/>
    <pc:docChg chg="undo custSel addSld delSld modSld sldOrd modMainMaster">
      <pc:chgData name="Jessica Landry" userId="8834d680-bb9c-4428-919d-9bf821e17088" providerId="ADAL" clId="{D7A263F8-9146-40E6-99DB-FB294F87CF8F}" dt="2026-08-18T14:39:13.336" v="8120" actId="20577"/>
      <pc:docMkLst>
        <pc:docMk/>
      </pc:docMkLst>
      <pc:sldChg chg="addSp delSp modSp mod">
        <pc:chgData name="Jessica Landry" userId="8834d680-bb9c-4428-919d-9bf821e17088" providerId="ADAL" clId="{D7A263F8-9146-40E6-99DB-FB294F87CF8F}" dt="2026-08-18T14:11:32.748" v="7490" actId="20577"/>
        <pc:sldMkLst>
          <pc:docMk/>
          <pc:sldMk cId="799684716" sldId="269"/>
        </pc:sldMkLst>
        <pc:spChg chg="mod">
          <ac:chgData name="Jessica Landry" userId="8834d680-bb9c-4428-919d-9bf821e17088" providerId="ADAL" clId="{D7A263F8-9146-40E6-99DB-FB294F87CF8F}" dt="2026-08-18T14:11:32.748" v="7490" actId="20577"/>
          <ac:spMkLst>
            <pc:docMk/>
            <pc:sldMk cId="799684716" sldId="269"/>
            <ac:spMk id="2" creationId="{23A13CB2-1304-88FB-9044-4774D9D3B3DC}"/>
          </ac:spMkLst>
        </pc:spChg>
        <pc:spChg chg="mod">
          <ac:chgData name="Jessica Landry" userId="8834d680-bb9c-4428-919d-9bf821e17088" providerId="ADAL" clId="{D7A263F8-9146-40E6-99DB-FB294F87CF8F}" dt="2026-08-13T13:25:33.993" v="5618" actId="20577"/>
          <ac:spMkLst>
            <pc:docMk/>
            <pc:sldMk cId="799684716" sldId="269"/>
            <ac:spMk id="3" creationId="{5BE37F18-99CA-8F2E-B588-7EE58DF02509}"/>
          </ac:spMkLst>
        </pc:spChg>
      </pc:sldChg>
      <pc:sldChg chg="modSp mod">
        <pc:chgData name="Jessica Landry" userId="8834d680-bb9c-4428-919d-9bf821e17088" providerId="ADAL" clId="{D7A263F8-9146-40E6-99DB-FB294F87CF8F}" dt="2026-08-13T13:27:30.864" v="5640" actId="20577"/>
        <pc:sldMkLst>
          <pc:docMk/>
          <pc:sldMk cId="91021415" sldId="282"/>
        </pc:sldMkLst>
        <pc:spChg chg="mod">
          <ac:chgData name="Jessica Landry" userId="8834d680-bb9c-4428-919d-9bf821e17088" providerId="ADAL" clId="{D7A263F8-9146-40E6-99DB-FB294F87CF8F}" dt="2026-08-13T13:27:30.864" v="5640" actId="20577"/>
          <ac:spMkLst>
            <pc:docMk/>
            <pc:sldMk cId="91021415" sldId="282"/>
            <ac:spMk id="11" creationId="{10B70D9C-F4CA-6A63-AF82-4DA3AD4B779F}"/>
          </ac:spMkLst>
        </pc:spChg>
      </pc:sldChg>
      <pc:sldChg chg="modSp add del mod">
        <pc:chgData name="Jessica Landry" userId="8834d680-bb9c-4428-919d-9bf821e17088" providerId="ADAL" clId="{D7A263F8-9146-40E6-99DB-FB294F87CF8F}" dt="2026-08-17T22:20:01.938" v="6680" actId="20577"/>
        <pc:sldMkLst>
          <pc:docMk/>
          <pc:sldMk cId="429693883" sldId="288"/>
        </pc:sldMkLst>
        <pc:graphicFrameChg chg="mod modGraphic">
          <ac:chgData name="Jessica Landry" userId="8834d680-bb9c-4428-919d-9bf821e17088" providerId="ADAL" clId="{D7A263F8-9146-40E6-99DB-FB294F87CF8F}" dt="2026-08-17T22:20:01.938" v="6680" actId="20577"/>
          <ac:graphicFrameMkLst>
            <pc:docMk/>
            <pc:sldMk cId="429693883" sldId="288"/>
            <ac:graphicFrameMk id="5" creationId="{6F778D6A-4383-A6CD-6ACD-989940BF1857}"/>
          </ac:graphicFrameMkLst>
        </pc:graphicFrameChg>
      </pc:sldChg>
      <pc:sldChg chg="modSp mod">
        <pc:chgData name="Jessica Landry" userId="8834d680-bb9c-4428-919d-9bf821e17088" providerId="ADAL" clId="{D7A263F8-9146-40E6-99DB-FB294F87CF8F}" dt="2026-08-18T14:37:52.092" v="8109" actId="20577"/>
        <pc:sldMkLst>
          <pc:docMk/>
          <pc:sldMk cId="1531543758" sldId="290"/>
        </pc:sldMkLst>
        <pc:spChg chg="mod">
          <ac:chgData name="Jessica Landry" userId="8834d680-bb9c-4428-919d-9bf821e17088" providerId="ADAL" clId="{D7A263F8-9146-40E6-99DB-FB294F87CF8F}" dt="2026-08-18T14:37:52.092" v="8109" actId="20577"/>
          <ac:spMkLst>
            <pc:docMk/>
            <pc:sldMk cId="1531543758" sldId="290"/>
            <ac:spMk id="6" creationId="{255C35EB-CA6D-569D-93D3-2566F68C32F7}"/>
          </ac:spMkLst>
        </pc:spChg>
        <pc:graphicFrameChg chg="mod modGraphic">
          <ac:chgData name="Jessica Landry" userId="8834d680-bb9c-4428-919d-9bf821e17088" providerId="ADAL" clId="{D7A263F8-9146-40E6-99DB-FB294F87CF8F}" dt="2026-08-13T14:09:02.340" v="5820" actId="207"/>
          <ac:graphicFrameMkLst>
            <pc:docMk/>
            <pc:sldMk cId="1531543758" sldId="290"/>
            <ac:graphicFrameMk id="2" creationId="{01D3D3F2-4FFC-4A81-64B6-F5A68A14E60C}"/>
          </ac:graphicFrameMkLst>
        </pc:graphicFrameChg>
      </pc:sldChg>
      <pc:sldChg chg="modSp mod">
        <pc:chgData name="Jessica Landry" userId="8834d680-bb9c-4428-919d-9bf821e17088" providerId="ADAL" clId="{D7A263F8-9146-40E6-99DB-FB294F87CF8F}" dt="2026-08-17T20:01:52.915" v="6506" actId="20577"/>
        <pc:sldMkLst>
          <pc:docMk/>
          <pc:sldMk cId="2332849578" sldId="293"/>
        </pc:sldMkLst>
        <pc:graphicFrameChg chg="mod modGraphic">
          <ac:chgData name="Jessica Landry" userId="8834d680-bb9c-4428-919d-9bf821e17088" providerId="ADAL" clId="{D7A263F8-9146-40E6-99DB-FB294F87CF8F}" dt="2026-08-17T20:01:52.915" v="6506" actId="20577"/>
          <ac:graphicFrameMkLst>
            <pc:docMk/>
            <pc:sldMk cId="2332849578" sldId="293"/>
            <ac:graphicFrameMk id="2" creationId="{943F3EF1-65DE-28A9-9742-D0537427FBA4}"/>
          </ac:graphicFrameMkLst>
        </pc:graphicFrameChg>
      </pc:sldChg>
      <pc:sldChg chg="modSp mod">
        <pc:chgData name="Jessica Landry" userId="8834d680-bb9c-4428-919d-9bf821e17088" providerId="ADAL" clId="{D7A263F8-9146-40E6-99DB-FB294F87CF8F}" dt="2026-08-18T14:22:15.277" v="7557" actId="14100"/>
        <pc:sldMkLst>
          <pc:docMk/>
          <pc:sldMk cId="2082212083" sldId="294"/>
        </pc:sldMkLst>
        <pc:spChg chg="mod">
          <ac:chgData name="Jessica Landry" userId="8834d680-bb9c-4428-919d-9bf821e17088" providerId="ADAL" clId="{D7A263F8-9146-40E6-99DB-FB294F87CF8F}" dt="2026-08-18T14:20:39.788" v="7518" actId="313"/>
          <ac:spMkLst>
            <pc:docMk/>
            <pc:sldMk cId="2082212083" sldId="294"/>
            <ac:spMk id="4" creationId="{E36970C4-846A-A396-D14B-319258DC7220}"/>
          </ac:spMkLst>
        </pc:spChg>
        <pc:spChg chg="mod">
          <ac:chgData name="Jessica Landry" userId="8834d680-bb9c-4428-919d-9bf821e17088" providerId="ADAL" clId="{D7A263F8-9146-40E6-99DB-FB294F87CF8F}" dt="2026-08-18T14:22:15.277" v="7557" actId="14100"/>
          <ac:spMkLst>
            <pc:docMk/>
            <pc:sldMk cId="2082212083" sldId="294"/>
            <ac:spMk id="7" creationId="{8A2353FF-2277-73C7-91B5-174346BDC0CF}"/>
          </ac:spMkLst>
        </pc:spChg>
        <pc:spChg chg="mod">
          <ac:chgData name="Jessica Landry" userId="8834d680-bb9c-4428-919d-9bf821e17088" providerId="ADAL" clId="{D7A263F8-9146-40E6-99DB-FB294F87CF8F}" dt="2026-08-17T22:58:11.113" v="7460" actId="1038"/>
          <ac:spMkLst>
            <pc:docMk/>
            <pc:sldMk cId="2082212083" sldId="294"/>
            <ac:spMk id="9" creationId="{9C94EE31-2C9C-51F4-358B-DF8EAF5273D4}"/>
          </ac:spMkLst>
        </pc:spChg>
        <pc:spChg chg="mod">
          <ac:chgData name="Jessica Landry" userId="8834d680-bb9c-4428-919d-9bf821e17088" providerId="ADAL" clId="{D7A263F8-9146-40E6-99DB-FB294F87CF8F}" dt="2026-08-17T22:52:48.789" v="7394" actId="1076"/>
          <ac:spMkLst>
            <pc:docMk/>
            <pc:sldMk cId="2082212083" sldId="294"/>
            <ac:spMk id="10" creationId="{8092EFEE-3F8F-0656-60AF-BB075081E359}"/>
          </ac:spMkLst>
        </pc:spChg>
        <pc:grpChg chg="mod">
          <ac:chgData name="Jessica Landry" userId="8834d680-bb9c-4428-919d-9bf821e17088" providerId="ADAL" clId="{D7A263F8-9146-40E6-99DB-FB294F87CF8F}" dt="2026-08-17T22:58:06.810" v="7455" actId="1076"/>
          <ac:grpSpMkLst>
            <pc:docMk/>
            <pc:sldMk cId="2082212083" sldId="294"/>
            <ac:grpSpMk id="3" creationId="{DC3952A9-7DF1-8208-70C7-7D26CE3CDA83}"/>
          </ac:grpSpMkLst>
        </pc:grpChg>
      </pc:sldChg>
      <pc:sldChg chg="modSp mod ord">
        <pc:chgData name="Jessica Landry" userId="8834d680-bb9c-4428-919d-9bf821e17088" providerId="ADAL" clId="{D7A263F8-9146-40E6-99DB-FB294F87CF8F}" dt="2026-08-18T14:19:47.574" v="7517" actId="20577"/>
        <pc:sldMkLst>
          <pc:docMk/>
          <pc:sldMk cId="3042962481" sldId="295"/>
        </pc:sldMkLst>
        <pc:spChg chg="mod">
          <ac:chgData name="Jessica Landry" userId="8834d680-bb9c-4428-919d-9bf821e17088" providerId="ADAL" clId="{D7A263F8-9146-40E6-99DB-FB294F87CF8F}" dt="2026-08-13T16:33:44.465" v="5849" actId="20577"/>
          <ac:spMkLst>
            <pc:docMk/>
            <pc:sldMk cId="3042962481" sldId="295"/>
            <ac:spMk id="4" creationId="{9823D093-CE1E-CEF3-A376-6B55CE56AA18}"/>
          </ac:spMkLst>
        </pc:spChg>
        <pc:spChg chg="mod">
          <ac:chgData name="Jessica Landry" userId="8834d680-bb9c-4428-919d-9bf821e17088" providerId="ADAL" clId="{D7A263F8-9146-40E6-99DB-FB294F87CF8F}" dt="2026-08-18T14:19:47.574" v="7517" actId="20577"/>
          <ac:spMkLst>
            <pc:docMk/>
            <pc:sldMk cId="3042962481" sldId="295"/>
            <ac:spMk id="6" creationId="{875781BF-B81E-CB27-2623-0CF6D25C0BEB}"/>
          </ac:spMkLst>
        </pc:spChg>
      </pc:sldChg>
      <pc:sldChg chg="addSp modSp mod">
        <pc:chgData name="Jessica Landry" userId="8834d680-bb9c-4428-919d-9bf821e17088" providerId="ADAL" clId="{D7A263F8-9146-40E6-99DB-FB294F87CF8F}" dt="2026-08-17T22:47:59.275" v="7309" actId="20577"/>
        <pc:sldMkLst>
          <pc:docMk/>
          <pc:sldMk cId="4174228963" sldId="471"/>
        </pc:sldMkLst>
        <pc:spChg chg="mod">
          <ac:chgData name="Jessica Landry" userId="8834d680-bb9c-4428-919d-9bf821e17088" providerId="ADAL" clId="{D7A263F8-9146-40E6-99DB-FB294F87CF8F}" dt="2026-08-17T22:40:48.484" v="7007" actId="1076"/>
          <ac:spMkLst>
            <pc:docMk/>
            <pc:sldMk cId="4174228963" sldId="471"/>
            <ac:spMk id="2" creationId="{0E66977F-5372-0DC8-BF16-B90FC1147A23}"/>
          </ac:spMkLst>
        </pc:spChg>
        <pc:spChg chg="mod">
          <ac:chgData name="Jessica Landry" userId="8834d680-bb9c-4428-919d-9bf821e17088" providerId="ADAL" clId="{D7A263F8-9146-40E6-99DB-FB294F87CF8F}" dt="2026-08-17T22:46:53.521" v="7235" actId="14100"/>
          <ac:spMkLst>
            <pc:docMk/>
            <pc:sldMk cId="4174228963" sldId="471"/>
            <ac:spMk id="4" creationId="{7F2FD4C4-AB3C-A535-9368-C71C5F8A7170}"/>
          </ac:spMkLst>
        </pc:spChg>
        <pc:spChg chg="mod">
          <ac:chgData name="Jessica Landry" userId="8834d680-bb9c-4428-919d-9bf821e17088" providerId="ADAL" clId="{D7A263F8-9146-40E6-99DB-FB294F87CF8F}" dt="2026-08-17T22:46:17.253" v="7224" actId="14100"/>
          <ac:spMkLst>
            <pc:docMk/>
            <pc:sldMk cId="4174228963" sldId="471"/>
            <ac:spMk id="5" creationId="{B8E8973C-4DA5-A68B-129E-B645113C1847}"/>
          </ac:spMkLst>
        </pc:spChg>
        <pc:spChg chg="mod">
          <ac:chgData name="Jessica Landry" userId="8834d680-bb9c-4428-919d-9bf821e17088" providerId="ADAL" clId="{D7A263F8-9146-40E6-99DB-FB294F87CF8F}" dt="2026-08-17T22:47:59.275" v="7309" actId="20577"/>
          <ac:spMkLst>
            <pc:docMk/>
            <pc:sldMk cId="4174228963" sldId="471"/>
            <ac:spMk id="7" creationId="{FEC63342-7957-F6BE-FF84-3D69BA3A37BF}"/>
          </ac:spMkLst>
        </pc:spChg>
        <pc:spChg chg="mod">
          <ac:chgData name="Jessica Landry" userId="8834d680-bb9c-4428-919d-9bf821e17088" providerId="ADAL" clId="{D7A263F8-9146-40E6-99DB-FB294F87CF8F}" dt="2026-08-17T22:46:13.586" v="7223" actId="14100"/>
          <ac:spMkLst>
            <pc:docMk/>
            <pc:sldMk cId="4174228963" sldId="471"/>
            <ac:spMk id="8" creationId="{6223D04E-C6FF-BC19-F001-4E18F7C96F0E}"/>
          </ac:spMkLst>
        </pc:spChg>
        <pc:spChg chg="mod">
          <ac:chgData name="Jessica Landry" userId="8834d680-bb9c-4428-919d-9bf821e17088" providerId="ADAL" clId="{D7A263F8-9146-40E6-99DB-FB294F87CF8F}" dt="2026-08-17T22:47:36.863" v="7298" actId="20577"/>
          <ac:spMkLst>
            <pc:docMk/>
            <pc:sldMk cId="4174228963" sldId="471"/>
            <ac:spMk id="9" creationId="{E83D6056-ECB0-3BB0-E97B-A316C2AEE1B4}"/>
          </ac:spMkLst>
        </pc:spChg>
        <pc:spChg chg="mod">
          <ac:chgData name="Jessica Landry" userId="8834d680-bb9c-4428-919d-9bf821e17088" providerId="ADAL" clId="{D7A263F8-9146-40E6-99DB-FB294F87CF8F}" dt="2026-08-17T22:46:19.540" v="7225" actId="14100"/>
          <ac:spMkLst>
            <pc:docMk/>
            <pc:sldMk cId="4174228963" sldId="471"/>
            <ac:spMk id="10" creationId="{079E9B1C-41BA-4D34-ECCB-368A1E928ACC}"/>
          </ac:spMkLst>
        </pc:spChg>
        <pc:spChg chg="mod">
          <ac:chgData name="Jessica Landry" userId="8834d680-bb9c-4428-919d-9bf821e17088" providerId="ADAL" clId="{D7A263F8-9146-40E6-99DB-FB294F87CF8F}" dt="2026-08-17T22:46:37.318" v="7231" actId="14100"/>
          <ac:spMkLst>
            <pc:docMk/>
            <pc:sldMk cId="4174228963" sldId="471"/>
            <ac:spMk id="11" creationId="{A862541B-4015-C7D2-47E2-54A77FA0DD1F}"/>
          </ac:spMkLst>
        </pc:spChg>
        <pc:spChg chg="mod">
          <ac:chgData name="Jessica Landry" userId="8834d680-bb9c-4428-919d-9bf821e17088" providerId="ADAL" clId="{D7A263F8-9146-40E6-99DB-FB294F87CF8F}" dt="2026-08-17T22:46:21.484" v="7226" actId="14100"/>
          <ac:spMkLst>
            <pc:docMk/>
            <pc:sldMk cId="4174228963" sldId="471"/>
            <ac:spMk id="12" creationId="{E1EFC697-7A81-3611-17C9-E05F8966718C}"/>
          </ac:spMkLst>
        </pc:spChg>
        <pc:spChg chg="mod">
          <ac:chgData name="Jessica Landry" userId="8834d680-bb9c-4428-919d-9bf821e17088" providerId="ADAL" clId="{D7A263F8-9146-40E6-99DB-FB294F87CF8F}" dt="2026-08-17T22:46:34.717" v="7230" actId="14100"/>
          <ac:spMkLst>
            <pc:docMk/>
            <pc:sldMk cId="4174228963" sldId="471"/>
            <ac:spMk id="13" creationId="{21E05B2B-F065-A3A2-0F5A-C8DCD7F78BA6}"/>
          </ac:spMkLst>
        </pc:spChg>
        <pc:spChg chg="mod">
          <ac:chgData name="Jessica Landry" userId="8834d680-bb9c-4428-919d-9bf821e17088" providerId="ADAL" clId="{D7A263F8-9146-40E6-99DB-FB294F87CF8F}" dt="2026-08-17T22:46:24.304" v="7227" actId="14100"/>
          <ac:spMkLst>
            <pc:docMk/>
            <pc:sldMk cId="4174228963" sldId="471"/>
            <ac:spMk id="14" creationId="{F72D7D50-8FD2-62D9-6C5B-C2361F41F1CE}"/>
          </ac:spMkLst>
        </pc:spChg>
        <pc:spChg chg="mod">
          <ac:chgData name="Jessica Landry" userId="8834d680-bb9c-4428-919d-9bf821e17088" providerId="ADAL" clId="{D7A263F8-9146-40E6-99DB-FB294F87CF8F}" dt="2026-08-17T22:46:31.055" v="7229" actId="14100"/>
          <ac:spMkLst>
            <pc:docMk/>
            <pc:sldMk cId="4174228963" sldId="471"/>
            <ac:spMk id="15" creationId="{A05A949D-1E45-651E-ED4D-05C54DD4C422}"/>
          </ac:spMkLst>
        </pc:spChg>
        <pc:spChg chg="mod">
          <ac:chgData name="Jessica Landry" userId="8834d680-bb9c-4428-919d-9bf821e17088" providerId="ADAL" clId="{D7A263F8-9146-40E6-99DB-FB294F87CF8F}" dt="2026-08-17T22:46:26.642" v="7228" actId="14100"/>
          <ac:spMkLst>
            <pc:docMk/>
            <pc:sldMk cId="4174228963" sldId="471"/>
            <ac:spMk id="16" creationId="{5D510792-33ED-3B1D-E0F3-E70C11F976B7}"/>
          </ac:spMkLst>
        </pc:spChg>
        <pc:spChg chg="add mod">
          <ac:chgData name="Jessica Landry" userId="8834d680-bb9c-4428-919d-9bf821e17088" providerId="ADAL" clId="{D7A263F8-9146-40E6-99DB-FB294F87CF8F}" dt="2026-08-17T22:41:15.743" v="7069" actId="1038"/>
          <ac:spMkLst>
            <pc:docMk/>
            <pc:sldMk cId="4174228963" sldId="471"/>
            <ac:spMk id="18" creationId="{77367986-FDB8-1D09-1C5A-BA4B27F84108}"/>
          </ac:spMkLst>
        </pc:spChg>
        <pc:grpChg chg="mod">
          <ac:chgData name="Jessica Landry" userId="8834d680-bb9c-4428-919d-9bf821e17088" providerId="ADAL" clId="{D7A263F8-9146-40E6-99DB-FB294F87CF8F}" dt="2026-08-17T22:41:01.941" v="7021" actId="1038"/>
          <ac:grpSpMkLst>
            <pc:docMk/>
            <pc:sldMk cId="4174228963" sldId="471"/>
            <ac:grpSpMk id="3" creationId="{F72DE6CC-43BD-B573-51C0-4F88570FB741}"/>
          </ac:grpSpMkLst>
        </pc:grpChg>
      </pc:sldChg>
      <pc:sldChg chg="modSp mod">
        <pc:chgData name="Jessica Landry" userId="8834d680-bb9c-4428-919d-9bf821e17088" providerId="ADAL" clId="{D7A263F8-9146-40E6-99DB-FB294F87CF8F}" dt="2026-08-18T14:34:16.501" v="7964" actId="20577"/>
        <pc:sldMkLst>
          <pc:docMk/>
          <pc:sldMk cId="1987122186" sldId="472"/>
        </pc:sldMkLst>
        <pc:spChg chg="mod">
          <ac:chgData name="Jessica Landry" userId="8834d680-bb9c-4428-919d-9bf821e17088" providerId="ADAL" clId="{D7A263F8-9146-40E6-99DB-FB294F87CF8F}" dt="2026-08-18T14:29:50.475" v="7746" actId="20577"/>
          <ac:spMkLst>
            <pc:docMk/>
            <pc:sldMk cId="1987122186" sldId="472"/>
            <ac:spMk id="6" creationId="{ADE0C9A7-A090-A87C-7A6E-AEE89305B18B}"/>
          </ac:spMkLst>
        </pc:spChg>
        <pc:spChg chg="mod">
          <ac:chgData name="Jessica Landry" userId="8834d680-bb9c-4428-919d-9bf821e17088" providerId="ADAL" clId="{D7A263F8-9146-40E6-99DB-FB294F87CF8F}" dt="2026-08-18T14:34:16.501" v="7964" actId="20577"/>
          <ac:spMkLst>
            <pc:docMk/>
            <pc:sldMk cId="1987122186" sldId="472"/>
            <ac:spMk id="7" creationId="{68D25A97-EE40-99B3-C058-0B8F86BFBBB3}"/>
          </ac:spMkLst>
        </pc:spChg>
      </pc:sldChg>
      <pc:sldChg chg="addSp modSp mod">
        <pc:chgData name="Jessica Landry" userId="8834d680-bb9c-4428-919d-9bf821e17088" providerId="ADAL" clId="{D7A263F8-9146-40E6-99DB-FB294F87CF8F}" dt="2026-08-18T14:38:19.128" v="8114" actId="1076"/>
        <pc:sldMkLst>
          <pc:docMk/>
          <pc:sldMk cId="3112841048" sldId="473"/>
        </pc:sldMkLst>
        <pc:spChg chg="mod">
          <ac:chgData name="Jessica Landry" userId="8834d680-bb9c-4428-919d-9bf821e17088" providerId="ADAL" clId="{D7A263F8-9146-40E6-99DB-FB294F87CF8F}" dt="2026-08-18T14:38:19.128" v="8114" actId="1076"/>
          <ac:spMkLst>
            <pc:docMk/>
            <pc:sldMk cId="3112841048" sldId="473"/>
            <ac:spMk id="4" creationId="{4FB32978-9A7F-A9DC-927D-0275C4CE46D3}"/>
          </ac:spMkLst>
        </pc:spChg>
        <pc:spChg chg="add mod">
          <ac:chgData name="Jessica Landry" userId="8834d680-bb9c-4428-919d-9bf821e17088" providerId="ADAL" clId="{D7A263F8-9146-40E6-99DB-FB294F87CF8F}" dt="2026-08-17T22:11:45.503" v="6633" actId="20577"/>
          <ac:spMkLst>
            <pc:docMk/>
            <pc:sldMk cId="3112841048" sldId="473"/>
            <ac:spMk id="6" creationId="{6DAD0A3C-7286-0845-8352-9A66813A02F4}"/>
          </ac:spMkLst>
        </pc:spChg>
        <pc:graphicFrameChg chg="modGraphic">
          <ac:chgData name="Jessica Landry" userId="8834d680-bb9c-4428-919d-9bf821e17088" providerId="ADAL" clId="{D7A263F8-9146-40E6-99DB-FB294F87CF8F}" dt="2026-08-17T22:11:10.072" v="6593" actId="20577"/>
          <ac:graphicFrameMkLst>
            <pc:docMk/>
            <pc:sldMk cId="3112841048" sldId="473"/>
            <ac:graphicFrameMk id="2" creationId="{998AA75D-7D90-3A12-772F-29F62CFA9834}"/>
          </ac:graphicFrameMkLst>
        </pc:graphicFrameChg>
      </pc:sldChg>
      <pc:sldChg chg="modSp mod">
        <pc:chgData name="Jessica Landry" userId="8834d680-bb9c-4428-919d-9bf821e17088" providerId="ADAL" clId="{D7A263F8-9146-40E6-99DB-FB294F87CF8F}" dt="2026-08-18T14:39:13.336" v="8120" actId="20577"/>
        <pc:sldMkLst>
          <pc:docMk/>
          <pc:sldMk cId="4246147630" sldId="474"/>
        </pc:sldMkLst>
        <pc:spChg chg="mod">
          <ac:chgData name="Jessica Landry" userId="8834d680-bb9c-4428-919d-9bf821e17088" providerId="ADAL" clId="{D7A263F8-9146-40E6-99DB-FB294F87CF8F}" dt="2026-08-18T14:39:13.336" v="8120" actId="20577"/>
          <ac:spMkLst>
            <pc:docMk/>
            <pc:sldMk cId="4246147630" sldId="474"/>
            <ac:spMk id="4" creationId="{D15EFA59-1386-F07F-D499-9CC9028E5288}"/>
          </ac:spMkLst>
        </pc:spChg>
      </pc:sldChg>
      <pc:sldChg chg="modSp mod">
        <pc:chgData name="Jessica Landry" userId="8834d680-bb9c-4428-919d-9bf821e17088" providerId="ADAL" clId="{D7A263F8-9146-40E6-99DB-FB294F87CF8F}" dt="2026-08-17T20:06:04.937" v="6532" actId="5793"/>
        <pc:sldMkLst>
          <pc:docMk/>
          <pc:sldMk cId="3965490061" sldId="475"/>
        </pc:sldMkLst>
        <pc:spChg chg="mod">
          <ac:chgData name="Jessica Landry" userId="8834d680-bb9c-4428-919d-9bf821e17088" providerId="ADAL" clId="{D7A263F8-9146-40E6-99DB-FB294F87CF8F}" dt="2026-08-17T20:06:04.937" v="6532" actId="5793"/>
          <ac:spMkLst>
            <pc:docMk/>
            <pc:sldMk cId="3965490061" sldId="475"/>
            <ac:spMk id="5" creationId="{6B6664C0-A55A-3D6E-517D-6449CC10427B}"/>
          </ac:spMkLst>
        </pc:spChg>
        <pc:spChg chg="mod">
          <ac:chgData name="Jessica Landry" userId="8834d680-bb9c-4428-919d-9bf821e17088" providerId="ADAL" clId="{D7A263F8-9146-40E6-99DB-FB294F87CF8F}" dt="2026-08-13T17:17:04.661" v="6212" actId="20577"/>
          <ac:spMkLst>
            <pc:docMk/>
            <pc:sldMk cId="3965490061" sldId="475"/>
            <ac:spMk id="6" creationId="{12F4F4E3-F3F6-84BC-5D67-973D3064BCFA}"/>
          </ac:spMkLst>
        </pc:spChg>
        <pc:spChg chg="mod">
          <ac:chgData name="Jessica Landry" userId="8834d680-bb9c-4428-919d-9bf821e17088" providerId="ADAL" clId="{D7A263F8-9146-40E6-99DB-FB294F87CF8F}" dt="2026-08-13T17:17:32.619" v="6221" actId="20577"/>
          <ac:spMkLst>
            <pc:docMk/>
            <pc:sldMk cId="3965490061" sldId="475"/>
            <ac:spMk id="7" creationId="{2F7D44CF-0462-CF77-A99C-2D66B413E456}"/>
          </ac:spMkLst>
        </pc:spChg>
      </pc:sldChg>
      <pc:sldChg chg="modSp mod">
        <pc:chgData name="Jessica Landry" userId="8834d680-bb9c-4428-919d-9bf821e17088" providerId="ADAL" clId="{D7A263F8-9146-40E6-99DB-FB294F87CF8F}" dt="2026-08-18T14:37:16.650" v="8108" actId="20577"/>
        <pc:sldMkLst>
          <pc:docMk/>
          <pc:sldMk cId="1386008284" sldId="477"/>
        </pc:sldMkLst>
        <pc:spChg chg="mod">
          <ac:chgData name="Jessica Landry" userId="8834d680-bb9c-4428-919d-9bf821e17088" providerId="ADAL" clId="{D7A263F8-9146-40E6-99DB-FB294F87CF8F}" dt="2026-08-18T14:37:16.650" v="8108" actId="20577"/>
          <ac:spMkLst>
            <pc:docMk/>
            <pc:sldMk cId="1386008284" sldId="477"/>
            <ac:spMk id="8" creationId="{39FA0371-0B3D-5362-F1C7-2A3431613535}"/>
          </ac:spMkLst>
        </pc:spChg>
      </pc:sldChg>
      <pc:sldChg chg="modSp mod">
        <pc:chgData name="Jessica Landry" userId="8834d680-bb9c-4428-919d-9bf821e17088" providerId="ADAL" clId="{D7A263F8-9146-40E6-99DB-FB294F87CF8F}" dt="2026-08-18T14:38:03.872" v="8111" actId="20577"/>
        <pc:sldMkLst>
          <pc:docMk/>
          <pc:sldMk cId="3595150752" sldId="478"/>
        </pc:sldMkLst>
        <pc:spChg chg="mod">
          <ac:chgData name="Jessica Landry" userId="8834d680-bb9c-4428-919d-9bf821e17088" providerId="ADAL" clId="{D7A263F8-9146-40E6-99DB-FB294F87CF8F}" dt="2026-08-18T14:27:38.696" v="7731" actId="20577"/>
          <ac:spMkLst>
            <pc:docMk/>
            <pc:sldMk cId="3595150752" sldId="478"/>
            <ac:spMk id="11" creationId="{71CAE25A-A052-086E-8D56-100662ED52EC}"/>
          </ac:spMkLst>
        </pc:spChg>
        <pc:spChg chg="mod">
          <ac:chgData name="Jessica Landry" userId="8834d680-bb9c-4428-919d-9bf821e17088" providerId="ADAL" clId="{D7A263F8-9146-40E6-99DB-FB294F87CF8F}" dt="2026-08-18T14:38:03.872" v="8111" actId="20577"/>
          <ac:spMkLst>
            <pc:docMk/>
            <pc:sldMk cId="3595150752" sldId="478"/>
            <ac:spMk id="14" creationId="{8E9B8DB7-F33A-AC73-C83D-F829A4B68828}"/>
          </ac:spMkLst>
        </pc:spChg>
        <pc:graphicFrameChg chg="mod modGraphic">
          <ac:chgData name="Jessica Landry" userId="8834d680-bb9c-4428-919d-9bf821e17088" providerId="ADAL" clId="{D7A263F8-9146-40E6-99DB-FB294F87CF8F}" dt="2026-08-18T14:27:11.936" v="7725" actId="114"/>
          <ac:graphicFrameMkLst>
            <pc:docMk/>
            <pc:sldMk cId="3595150752" sldId="478"/>
            <ac:graphicFrameMk id="5" creationId="{8C70C88B-7833-BF76-3923-CB8A6A18FFCD}"/>
          </ac:graphicFrameMkLst>
        </pc:graphicFrameChg>
      </pc:sldChg>
      <pc:sldChg chg="modSp add del mod">
        <pc:chgData name="Jessica Landry" userId="8834d680-bb9c-4428-919d-9bf821e17088" providerId="ADAL" clId="{D7A263F8-9146-40E6-99DB-FB294F87CF8F}" dt="2026-08-17T20:00:04.733" v="6503" actId="20577"/>
        <pc:sldMkLst>
          <pc:docMk/>
          <pc:sldMk cId="3097261637" sldId="482"/>
        </pc:sldMkLst>
        <pc:spChg chg="mod">
          <ac:chgData name="Jessica Landry" userId="8834d680-bb9c-4428-919d-9bf821e17088" providerId="ADAL" clId="{D7A263F8-9146-40E6-99DB-FB294F87CF8F}" dt="2026-08-17T20:00:04.733" v="6503" actId="20577"/>
          <ac:spMkLst>
            <pc:docMk/>
            <pc:sldMk cId="3097261637" sldId="482"/>
            <ac:spMk id="3" creationId="{67C79F99-A875-9BE9-8B32-C5006CB372C3}"/>
          </ac:spMkLst>
        </pc:spChg>
      </pc:sldChg>
      <pc:sldChg chg="modSp mod">
        <pc:chgData name="Jessica Landry" userId="8834d680-bb9c-4428-919d-9bf821e17088" providerId="ADAL" clId="{D7A263F8-9146-40E6-99DB-FB294F87CF8F}" dt="2026-08-18T14:37:55.333" v="8110" actId="20577"/>
        <pc:sldMkLst>
          <pc:docMk/>
          <pc:sldMk cId="86968853" sldId="487"/>
        </pc:sldMkLst>
        <pc:spChg chg="mod">
          <ac:chgData name="Jessica Landry" userId="8834d680-bb9c-4428-919d-9bf821e17088" providerId="ADAL" clId="{D7A263F8-9146-40E6-99DB-FB294F87CF8F}" dt="2026-08-13T14:07:05.252" v="5812" actId="1076"/>
          <ac:spMkLst>
            <pc:docMk/>
            <pc:sldMk cId="86968853" sldId="487"/>
            <ac:spMk id="8" creationId="{10BC9713-34FD-2D7F-51CE-3AC5562DEEDB}"/>
          </ac:spMkLst>
        </pc:spChg>
        <pc:spChg chg="mod">
          <ac:chgData name="Jessica Landry" userId="8834d680-bb9c-4428-919d-9bf821e17088" providerId="ADAL" clId="{D7A263F8-9146-40E6-99DB-FB294F87CF8F}" dt="2026-08-18T14:37:55.333" v="8110" actId="20577"/>
          <ac:spMkLst>
            <pc:docMk/>
            <pc:sldMk cId="86968853" sldId="487"/>
            <ac:spMk id="9" creationId="{4890D374-4140-19B1-FF6A-978B786F9B9B}"/>
          </ac:spMkLst>
        </pc:spChg>
        <pc:graphicFrameChg chg="mod modGraphic">
          <ac:chgData name="Jessica Landry" userId="8834d680-bb9c-4428-919d-9bf821e17088" providerId="ADAL" clId="{D7A263F8-9146-40E6-99DB-FB294F87CF8F}" dt="2026-08-13T14:09:28.380" v="5822" actId="207"/>
          <ac:graphicFrameMkLst>
            <pc:docMk/>
            <pc:sldMk cId="86968853" sldId="487"/>
            <ac:graphicFrameMk id="2" creationId="{D7D9C8B5-856B-5C74-0160-0F07FBE742E4}"/>
          </ac:graphicFrameMkLst>
        </pc:graphicFrameChg>
      </pc:sldChg>
      <pc:sldChg chg="addSp delSp modSp add del mod">
        <pc:chgData name="Jessica Landry" userId="8834d680-bb9c-4428-919d-9bf821e17088" providerId="ADAL" clId="{D7A263F8-9146-40E6-99DB-FB294F87CF8F}" dt="2026-08-17T21:12:26.391" v="6533" actId="2696"/>
        <pc:sldMkLst>
          <pc:docMk/>
          <pc:sldMk cId="3221252595" sldId="497"/>
        </pc:sldMkLst>
        <pc:spChg chg="mod">
          <ac:chgData name="Jessica Landry" userId="8834d680-bb9c-4428-919d-9bf821e17088" providerId="ADAL" clId="{D7A263F8-9146-40E6-99DB-FB294F87CF8F}" dt="2026-08-17T20:01:16.648" v="6505" actId="20577"/>
          <ac:spMkLst>
            <pc:docMk/>
            <pc:sldMk cId="3221252595" sldId="497"/>
            <ac:spMk id="9" creationId="{894FADA9-F700-B8B2-763B-56FF98C3AE90}"/>
          </ac:spMkLst>
        </pc:spChg>
      </pc:sldChg>
      <pc:sldChg chg="modSp add del mod">
        <pc:chgData name="Jessica Landry" userId="8834d680-bb9c-4428-919d-9bf821e17088" providerId="ADAL" clId="{D7A263F8-9146-40E6-99DB-FB294F87CF8F}" dt="2026-08-17T22:05:50.348" v="6551" actId="20577"/>
        <pc:sldMkLst>
          <pc:docMk/>
          <pc:sldMk cId="1652440311" sldId="498"/>
        </pc:sldMkLst>
        <pc:spChg chg="mod">
          <ac:chgData name="Jessica Landry" userId="8834d680-bb9c-4428-919d-9bf821e17088" providerId="ADAL" clId="{D7A263F8-9146-40E6-99DB-FB294F87CF8F}" dt="2026-08-17T22:05:50.348" v="6551" actId="20577"/>
          <ac:spMkLst>
            <pc:docMk/>
            <pc:sldMk cId="1652440311" sldId="498"/>
            <ac:spMk id="2" creationId="{D0D4FAA6-6985-9001-881F-37B8DD096388}"/>
          </ac:spMkLst>
        </pc:spChg>
      </pc:sldChg>
      <pc:sldMasterChg chg="modSldLayout">
        <pc:chgData name="Jessica Landry" userId="8834d680-bb9c-4428-919d-9bf821e17088" providerId="ADAL" clId="{D7A263F8-9146-40E6-99DB-FB294F87CF8F}" dt="2026-08-14T13:09:20.723" v="6487" actId="20577"/>
        <pc:sldMasterMkLst>
          <pc:docMk/>
          <pc:sldMasterMk cId="3075711817" sldId="2147483684"/>
        </pc:sldMasterMkLst>
        <pc:sldLayoutChg chg="modSp mod">
          <pc:chgData name="Jessica Landry" userId="8834d680-bb9c-4428-919d-9bf821e17088" providerId="ADAL" clId="{D7A263F8-9146-40E6-99DB-FB294F87CF8F}" dt="2026-08-14T13:09:20.723" v="6487" actId="20577"/>
          <pc:sldLayoutMkLst>
            <pc:docMk/>
            <pc:sldMasterMk cId="3075711817" sldId="2147483684"/>
            <pc:sldLayoutMk cId="489399290" sldId="2147483697"/>
          </pc:sldLayoutMkLst>
          <pc:spChg chg="mod">
            <ac:chgData name="Jessica Landry" userId="8834d680-bb9c-4428-919d-9bf821e17088" providerId="ADAL" clId="{D7A263F8-9146-40E6-99DB-FB294F87CF8F}" dt="2026-08-14T13:09:20.723" v="6487" actId="20577"/>
            <ac:spMkLst>
              <pc:docMk/>
              <pc:sldMasterMk cId="3075711817" sldId="2147483684"/>
              <pc:sldLayoutMk cId="489399290" sldId="2147483697"/>
              <ac:spMk id="12" creationId="{DD5C73F3-3B2E-2FDA-8150-8AE80181A778}"/>
            </ac:spMkLst>
          </pc:spChg>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A8D2E2E-8E8B-4A38-89E7-CEA71EE8E913}"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16D3189F-2611-4521-8403-33FB171519A8}">
      <dgm:prSet phldrT="[Text]" custT="1"/>
      <dgm:spPr/>
      <dgm:t>
        <a:bodyPr/>
        <a:lstStyle/>
        <a:p>
          <a:r>
            <a:rPr lang="en-US" sz="2000" b="1" dirty="0"/>
            <a:t>Project Manager (PM) / Deputy Project Manager (DPM) Requirements:</a:t>
          </a:r>
          <a:endParaRPr lang="en-US" sz="2000" dirty="0"/>
        </a:p>
      </dgm:t>
    </dgm:pt>
    <dgm:pt modelId="{0AA0D337-9A90-4616-B1B4-FD1E5D58FC5B}" type="parTrans" cxnId="{4BF3D531-A38F-43C9-B4B0-4FBE2762BC3E}">
      <dgm:prSet/>
      <dgm:spPr/>
      <dgm:t>
        <a:bodyPr/>
        <a:lstStyle/>
        <a:p>
          <a:endParaRPr lang="en-US" sz="2800"/>
        </a:p>
      </dgm:t>
    </dgm:pt>
    <dgm:pt modelId="{80B48604-FCBA-48A8-B1B7-EC1E4F557953}" type="sibTrans" cxnId="{4BF3D531-A38F-43C9-B4B0-4FBE2762BC3E}">
      <dgm:prSet/>
      <dgm:spPr/>
      <dgm:t>
        <a:bodyPr/>
        <a:lstStyle/>
        <a:p>
          <a:endParaRPr lang="en-US" sz="2800"/>
        </a:p>
      </dgm:t>
    </dgm:pt>
    <dgm:pt modelId="{8CD7C56E-20CF-4AD2-B564-EE7B44DFE3A5}">
      <dgm:prSet phldrT="[Text]" custT="1"/>
      <dgm:spPr/>
      <dgm:t>
        <a:bodyPr/>
        <a:lstStyle/>
        <a:p>
          <a:pPr marL="0" indent="0">
            <a:buNone/>
          </a:pPr>
          <a:r>
            <a:rPr lang="en-US" sz="1800" dirty="0"/>
            <a:t>The prime provider’s </a:t>
          </a:r>
          <a:r>
            <a:rPr lang="en-US" sz="1800" b="1" dirty="0"/>
            <a:t>PM</a:t>
          </a:r>
          <a:r>
            <a:rPr lang="en-US" sz="1800" dirty="0"/>
            <a:t> </a:t>
          </a:r>
          <a:r>
            <a:rPr lang="en-US" sz="1800" b="0" u="sng" dirty="0">
              <a:solidFill>
                <a:schemeClr val="tx1"/>
              </a:solidFill>
            </a:rPr>
            <a:t>is not</a:t>
          </a:r>
          <a:r>
            <a:rPr lang="en-US" sz="1800" b="0" dirty="0">
              <a:solidFill>
                <a:srgbClr val="FF0000"/>
              </a:solidFill>
            </a:rPr>
            <a:t> </a:t>
          </a:r>
          <a:r>
            <a:rPr lang="en-US" sz="1800" b="0" u="sng" dirty="0">
              <a:solidFill>
                <a:schemeClr val="tx1"/>
              </a:solidFill>
            </a:rPr>
            <a:t>required</a:t>
          </a:r>
          <a:r>
            <a:rPr lang="en-US" sz="1800" b="0" dirty="0">
              <a:solidFill>
                <a:srgbClr val="FF0000"/>
              </a:solidFill>
            </a:rPr>
            <a:t> </a:t>
          </a:r>
          <a:r>
            <a:rPr lang="en-US" sz="1800" dirty="0"/>
            <a:t>to be a registered Professional Engineer (PE) in Texas. However…</a:t>
          </a:r>
        </a:p>
      </dgm:t>
      <dgm:extLst>
        <a:ext uri="{E40237B7-FDA0-4F09-8148-C483321AD2D9}">
          <dgm14:cNvPr xmlns:dgm14="http://schemas.microsoft.com/office/drawing/2010/diagram" id="0" name="" descr="The prime provider’s PM is not required to be a registered Professional Engineer (PE) in Texas. However…&#10;&#10;If the prime provider’s PM, as proposed in the RFP response, is not a PE registered or licensed in Texas, then the prime provider’s DPM, as proposed in the RFP response, is required to be a PE registered or licensed in Texas by the Proposal deadline specified in this Solicitation.&#10;&#10;"/>
        </a:ext>
      </dgm:extLst>
    </dgm:pt>
    <dgm:pt modelId="{4BC5CF96-3FD7-4512-AC80-C33EACD52CFF}" type="parTrans" cxnId="{D2B552E3-D60E-4092-935F-FD0A6FA8B250}">
      <dgm:prSet/>
      <dgm:spPr/>
      <dgm:t>
        <a:bodyPr/>
        <a:lstStyle/>
        <a:p>
          <a:endParaRPr lang="en-US" sz="2800"/>
        </a:p>
      </dgm:t>
    </dgm:pt>
    <dgm:pt modelId="{9BCF0C80-0ED3-4CB4-A959-1046D0A93F35}" type="sibTrans" cxnId="{D2B552E3-D60E-4092-935F-FD0A6FA8B250}">
      <dgm:prSet/>
      <dgm:spPr/>
      <dgm:t>
        <a:bodyPr/>
        <a:lstStyle/>
        <a:p>
          <a:endParaRPr lang="en-US" sz="2800"/>
        </a:p>
      </dgm:t>
    </dgm:pt>
    <dgm:pt modelId="{E4270139-B047-46B3-A9EB-28DF20FC0430}">
      <dgm:prSet phldrT="[Text]" custT="1"/>
      <dgm:spPr/>
      <dgm:t>
        <a:bodyPr/>
        <a:lstStyle/>
        <a:p>
          <a:pPr marL="0" indent="0">
            <a:buNone/>
          </a:pPr>
          <a:r>
            <a:rPr lang="en-US" sz="1800" dirty="0">
              <a:solidFill>
                <a:srgbClr val="FF0000"/>
              </a:solidFill>
            </a:rPr>
            <a:t>If the prime provider’s PM, as proposed in the RFP response, is not a PE registered or licensed in Texas, then the prime provider’s </a:t>
          </a:r>
          <a:r>
            <a:rPr lang="en-US" sz="1800" b="1" dirty="0">
              <a:solidFill>
                <a:srgbClr val="FF0000"/>
              </a:solidFill>
            </a:rPr>
            <a:t>DPM,</a:t>
          </a:r>
          <a:r>
            <a:rPr lang="en-US" sz="1800" dirty="0">
              <a:solidFill>
                <a:srgbClr val="FF0000"/>
              </a:solidFill>
            </a:rPr>
            <a:t> as proposed in the RFP response, is required to be a PE registered or licensed in Texas by the Proposal deadline specified in this Solicitation.</a:t>
          </a:r>
        </a:p>
      </dgm:t>
    </dgm:pt>
    <dgm:pt modelId="{44F599D3-3D6D-44F8-9D2A-971682F37709}" type="parTrans" cxnId="{C0386B7A-E8AF-4F9B-8886-5617F0F50044}">
      <dgm:prSet/>
      <dgm:spPr/>
      <dgm:t>
        <a:bodyPr/>
        <a:lstStyle/>
        <a:p>
          <a:endParaRPr lang="en-US"/>
        </a:p>
      </dgm:t>
    </dgm:pt>
    <dgm:pt modelId="{48EB781F-A79F-40CB-9F54-6A688B2EBA87}" type="sibTrans" cxnId="{C0386B7A-E8AF-4F9B-8886-5617F0F50044}">
      <dgm:prSet/>
      <dgm:spPr/>
      <dgm:t>
        <a:bodyPr/>
        <a:lstStyle/>
        <a:p>
          <a:endParaRPr lang="en-US"/>
        </a:p>
      </dgm:t>
    </dgm:pt>
    <dgm:pt modelId="{2B8AF76F-A4CC-4B96-8ABE-7F1BABE6C7DE}">
      <dgm:prSet phldrT="[Text]" custT="1"/>
      <dgm:spPr/>
      <dgm:t>
        <a:bodyPr/>
        <a:lstStyle/>
        <a:p>
          <a:pPr marL="0" indent="0">
            <a:buNone/>
          </a:pPr>
          <a:endParaRPr lang="en-US" sz="1800" dirty="0"/>
        </a:p>
      </dgm:t>
    </dgm:pt>
    <dgm:pt modelId="{657B70B0-D987-42A1-BB3E-A185DD251722}" type="parTrans" cxnId="{054A596C-F51E-43C1-8CA7-983D28D914AC}">
      <dgm:prSet/>
      <dgm:spPr/>
      <dgm:t>
        <a:bodyPr/>
        <a:lstStyle/>
        <a:p>
          <a:endParaRPr lang="en-US"/>
        </a:p>
      </dgm:t>
    </dgm:pt>
    <dgm:pt modelId="{F7E79D2F-8CB5-4080-8BCB-D800A5267F14}" type="sibTrans" cxnId="{054A596C-F51E-43C1-8CA7-983D28D914AC}">
      <dgm:prSet/>
      <dgm:spPr/>
      <dgm:t>
        <a:bodyPr/>
        <a:lstStyle/>
        <a:p>
          <a:endParaRPr lang="en-US"/>
        </a:p>
      </dgm:t>
    </dgm:pt>
    <dgm:pt modelId="{40A4CFDC-D656-4309-953A-C09D09EF4744}" type="pres">
      <dgm:prSet presAssocID="{5A8D2E2E-8E8B-4A38-89E7-CEA71EE8E913}" presName="linear" presStyleCnt="0">
        <dgm:presLayoutVars>
          <dgm:dir/>
          <dgm:animLvl val="lvl"/>
          <dgm:resizeHandles val="exact"/>
        </dgm:presLayoutVars>
      </dgm:prSet>
      <dgm:spPr/>
    </dgm:pt>
    <dgm:pt modelId="{3F6E4BCD-FC68-48CB-8D9C-E930B14E1B2A}" type="pres">
      <dgm:prSet presAssocID="{16D3189F-2611-4521-8403-33FB171519A8}" presName="parentLin" presStyleCnt="0"/>
      <dgm:spPr/>
    </dgm:pt>
    <dgm:pt modelId="{7E98A5C1-635C-409D-A102-5868AC03685C}" type="pres">
      <dgm:prSet presAssocID="{16D3189F-2611-4521-8403-33FB171519A8}" presName="parentLeftMargin" presStyleLbl="node1" presStyleIdx="0" presStyleCnt="1"/>
      <dgm:spPr/>
    </dgm:pt>
    <dgm:pt modelId="{8C6DB392-E1D0-4610-B596-0E6FD8310C46}" type="pres">
      <dgm:prSet presAssocID="{16D3189F-2611-4521-8403-33FB171519A8}" presName="parentText" presStyleLbl="node1" presStyleIdx="0" presStyleCnt="1" custScaleX="129188" custScaleY="50921" custLinFactNeighborX="13314" custLinFactNeighborY="-13586">
        <dgm:presLayoutVars>
          <dgm:chMax val="0"/>
          <dgm:bulletEnabled val="1"/>
        </dgm:presLayoutVars>
      </dgm:prSet>
      <dgm:spPr/>
    </dgm:pt>
    <dgm:pt modelId="{42777221-CA69-4E21-BA9A-7823F5AC8704}" type="pres">
      <dgm:prSet presAssocID="{16D3189F-2611-4521-8403-33FB171519A8}" presName="negativeSpace" presStyleCnt="0"/>
      <dgm:spPr/>
    </dgm:pt>
    <dgm:pt modelId="{5DDF1178-8033-407A-A60A-389A38733B52}" type="pres">
      <dgm:prSet presAssocID="{16D3189F-2611-4521-8403-33FB171519A8}" presName="childText" presStyleLbl="conFgAcc1" presStyleIdx="0" presStyleCnt="1" custScaleY="79123" custLinFactNeighborY="48829">
        <dgm:presLayoutVars>
          <dgm:bulletEnabled val="1"/>
        </dgm:presLayoutVars>
      </dgm:prSet>
      <dgm:spPr/>
    </dgm:pt>
  </dgm:ptLst>
  <dgm:cxnLst>
    <dgm:cxn modelId="{9E0E1E01-15A9-4B11-B471-1CBED98B37EC}" type="presOf" srcId="{8CD7C56E-20CF-4AD2-B564-EE7B44DFE3A5}" destId="{5DDF1178-8033-407A-A60A-389A38733B52}" srcOrd="0" destOrd="0" presId="urn:microsoft.com/office/officeart/2005/8/layout/list1"/>
    <dgm:cxn modelId="{C09F522A-F712-4339-AA37-719CA187C5D9}" type="presOf" srcId="{5A8D2E2E-8E8B-4A38-89E7-CEA71EE8E913}" destId="{40A4CFDC-D656-4309-953A-C09D09EF4744}" srcOrd="0" destOrd="0" presId="urn:microsoft.com/office/officeart/2005/8/layout/list1"/>
    <dgm:cxn modelId="{7393AB2C-3612-4272-B149-8EF349A8D1A3}" type="presOf" srcId="{2B8AF76F-A4CC-4B96-8ABE-7F1BABE6C7DE}" destId="{5DDF1178-8033-407A-A60A-389A38733B52}" srcOrd="0" destOrd="1" presId="urn:microsoft.com/office/officeart/2005/8/layout/list1"/>
    <dgm:cxn modelId="{3C9DC12E-B029-4BC1-A8A5-FC3F73432A96}" type="presOf" srcId="{E4270139-B047-46B3-A9EB-28DF20FC0430}" destId="{5DDF1178-8033-407A-A60A-389A38733B52}" srcOrd="0" destOrd="2" presId="urn:microsoft.com/office/officeart/2005/8/layout/list1"/>
    <dgm:cxn modelId="{80472E31-D887-4486-8BC5-A7A67BE6D7B0}" type="presOf" srcId="{16D3189F-2611-4521-8403-33FB171519A8}" destId="{7E98A5C1-635C-409D-A102-5868AC03685C}" srcOrd="0" destOrd="0" presId="urn:microsoft.com/office/officeart/2005/8/layout/list1"/>
    <dgm:cxn modelId="{4BF3D531-A38F-43C9-B4B0-4FBE2762BC3E}" srcId="{5A8D2E2E-8E8B-4A38-89E7-CEA71EE8E913}" destId="{16D3189F-2611-4521-8403-33FB171519A8}" srcOrd="0" destOrd="0" parTransId="{0AA0D337-9A90-4616-B1B4-FD1E5D58FC5B}" sibTransId="{80B48604-FCBA-48A8-B1B7-EC1E4F557953}"/>
    <dgm:cxn modelId="{054A596C-F51E-43C1-8CA7-983D28D914AC}" srcId="{16D3189F-2611-4521-8403-33FB171519A8}" destId="{2B8AF76F-A4CC-4B96-8ABE-7F1BABE6C7DE}" srcOrd="1" destOrd="0" parTransId="{657B70B0-D987-42A1-BB3E-A185DD251722}" sibTransId="{F7E79D2F-8CB5-4080-8BCB-D800A5267F14}"/>
    <dgm:cxn modelId="{C0386B7A-E8AF-4F9B-8886-5617F0F50044}" srcId="{16D3189F-2611-4521-8403-33FB171519A8}" destId="{E4270139-B047-46B3-A9EB-28DF20FC0430}" srcOrd="2" destOrd="0" parTransId="{44F599D3-3D6D-44F8-9D2A-971682F37709}" sibTransId="{48EB781F-A79F-40CB-9F54-6A688B2EBA87}"/>
    <dgm:cxn modelId="{18A995BE-D635-4159-8BE1-6C997A00D8E9}" type="presOf" srcId="{16D3189F-2611-4521-8403-33FB171519A8}" destId="{8C6DB392-E1D0-4610-B596-0E6FD8310C46}" srcOrd="1" destOrd="0" presId="urn:microsoft.com/office/officeart/2005/8/layout/list1"/>
    <dgm:cxn modelId="{D2B552E3-D60E-4092-935F-FD0A6FA8B250}" srcId="{16D3189F-2611-4521-8403-33FB171519A8}" destId="{8CD7C56E-20CF-4AD2-B564-EE7B44DFE3A5}" srcOrd="0" destOrd="0" parTransId="{4BC5CF96-3FD7-4512-AC80-C33EACD52CFF}" sibTransId="{9BCF0C80-0ED3-4CB4-A959-1046D0A93F35}"/>
    <dgm:cxn modelId="{D176CA31-12DA-4637-A8F6-209AF9F5D55B}" type="presParOf" srcId="{40A4CFDC-D656-4309-953A-C09D09EF4744}" destId="{3F6E4BCD-FC68-48CB-8D9C-E930B14E1B2A}" srcOrd="0" destOrd="0" presId="urn:microsoft.com/office/officeart/2005/8/layout/list1"/>
    <dgm:cxn modelId="{FC40CE79-6464-48CE-AA3E-305C6BBE85B9}" type="presParOf" srcId="{3F6E4BCD-FC68-48CB-8D9C-E930B14E1B2A}" destId="{7E98A5C1-635C-409D-A102-5868AC03685C}" srcOrd="0" destOrd="0" presId="urn:microsoft.com/office/officeart/2005/8/layout/list1"/>
    <dgm:cxn modelId="{EF35C6C5-4CEC-4540-A621-21F8442D3231}" type="presParOf" srcId="{3F6E4BCD-FC68-48CB-8D9C-E930B14E1B2A}" destId="{8C6DB392-E1D0-4610-B596-0E6FD8310C46}" srcOrd="1" destOrd="0" presId="urn:microsoft.com/office/officeart/2005/8/layout/list1"/>
    <dgm:cxn modelId="{B377B24D-8661-448C-A125-CCEBDD059E96}" type="presParOf" srcId="{40A4CFDC-D656-4309-953A-C09D09EF4744}" destId="{42777221-CA69-4E21-BA9A-7823F5AC8704}" srcOrd="1" destOrd="0" presId="urn:microsoft.com/office/officeart/2005/8/layout/list1"/>
    <dgm:cxn modelId="{1A04E195-5554-4E18-8DF6-19557A37B8BA}" type="presParOf" srcId="{40A4CFDC-D656-4309-953A-C09D09EF4744}" destId="{5DDF1178-8033-407A-A60A-389A38733B52}" srcOrd="2"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DF1178-8033-407A-A60A-389A38733B52}">
      <dsp:nvSpPr>
        <dsp:cNvPr id="0" name=""/>
        <dsp:cNvSpPr/>
      </dsp:nvSpPr>
      <dsp:spPr>
        <a:xfrm>
          <a:off x="0" y="1075893"/>
          <a:ext cx="8261969" cy="2871215"/>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1221" tIns="645668" rIns="641221" bIns="128016" numCol="1" spcCol="1270" anchor="t" anchorCtr="0">
          <a:noAutofit/>
        </a:bodyPr>
        <a:lstStyle/>
        <a:p>
          <a:pPr marL="0" lvl="1" indent="0" algn="l" defTabSz="800100">
            <a:lnSpc>
              <a:spcPct val="90000"/>
            </a:lnSpc>
            <a:spcBef>
              <a:spcPct val="0"/>
            </a:spcBef>
            <a:spcAft>
              <a:spcPct val="15000"/>
            </a:spcAft>
            <a:buNone/>
          </a:pPr>
          <a:r>
            <a:rPr lang="en-US" sz="1800" kern="1200" dirty="0"/>
            <a:t>The prime provider’s </a:t>
          </a:r>
          <a:r>
            <a:rPr lang="en-US" sz="1800" b="1" kern="1200" dirty="0"/>
            <a:t>PM</a:t>
          </a:r>
          <a:r>
            <a:rPr lang="en-US" sz="1800" kern="1200" dirty="0"/>
            <a:t> </a:t>
          </a:r>
          <a:r>
            <a:rPr lang="en-US" sz="1800" b="0" u="sng" kern="1200" dirty="0">
              <a:solidFill>
                <a:schemeClr val="tx1"/>
              </a:solidFill>
            </a:rPr>
            <a:t>is not</a:t>
          </a:r>
          <a:r>
            <a:rPr lang="en-US" sz="1800" b="0" kern="1200" dirty="0">
              <a:solidFill>
                <a:srgbClr val="FF0000"/>
              </a:solidFill>
            </a:rPr>
            <a:t> </a:t>
          </a:r>
          <a:r>
            <a:rPr lang="en-US" sz="1800" b="0" u="sng" kern="1200" dirty="0">
              <a:solidFill>
                <a:schemeClr val="tx1"/>
              </a:solidFill>
            </a:rPr>
            <a:t>required</a:t>
          </a:r>
          <a:r>
            <a:rPr lang="en-US" sz="1800" b="0" kern="1200" dirty="0">
              <a:solidFill>
                <a:srgbClr val="FF0000"/>
              </a:solidFill>
            </a:rPr>
            <a:t> </a:t>
          </a:r>
          <a:r>
            <a:rPr lang="en-US" sz="1800" kern="1200" dirty="0"/>
            <a:t>to be a registered Professional Engineer (PE) in Texas. However…</a:t>
          </a:r>
        </a:p>
        <a:p>
          <a:pPr marL="0" lvl="1" indent="0" algn="l" defTabSz="800100">
            <a:lnSpc>
              <a:spcPct val="90000"/>
            </a:lnSpc>
            <a:spcBef>
              <a:spcPct val="0"/>
            </a:spcBef>
            <a:spcAft>
              <a:spcPct val="15000"/>
            </a:spcAft>
            <a:buNone/>
          </a:pPr>
          <a:endParaRPr lang="en-US" sz="1800" kern="1200" dirty="0"/>
        </a:p>
        <a:p>
          <a:pPr marL="0" lvl="1" indent="0" algn="l" defTabSz="800100">
            <a:lnSpc>
              <a:spcPct val="90000"/>
            </a:lnSpc>
            <a:spcBef>
              <a:spcPct val="0"/>
            </a:spcBef>
            <a:spcAft>
              <a:spcPct val="15000"/>
            </a:spcAft>
            <a:buNone/>
          </a:pPr>
          <a:r>
            <a:rPr lang="en-US" sz="1800" kern="1200" dirty="0">
              <a:solidFill>
                <a:srgbClr val="FF0000"/>
              </a:solidFill>
            </a:rPr>
            <a:t>If the prime provider’s PM, as proposed in the RFP response, is not a PE registered or licensed in Texas, then the prime provider’s </a:t>
          </a:r>
          <a:r>
            <a:rPr lang="en-US" sz="1800" b="1" kern="1200" dirty="0">
              <a:solidFill>
                <a:srgbClr val="FF0000"/>
              </a:solidFill>
            </a:rPr>
            <a:t>DPM,</a:t>
          </a:r>
          <a:r>
            <a:rPr lang="en-US" sz="1800" kern="1200" dirty="0">
              <a:solidFill>
                <a:srgbClr val="FF0000"/>
              </a:solidFill>
            </a:rPr>
            <a:t> as proposed in the RFP response, is required to be a PE registered or licensed in Texas by the Proposal deadline specified in this Solicitation.</a:t>
          </a:r>
        </a:p>
      </dsp:txBody>
      <dsp:txXfrm>
        <a:off x="0" y="1075893"/>
        <a:ext cx="8261969" cy="2871215"/>
      </dsp:txXfrm>
    </dsp:sp>
    <dsp:sp modelId="{8C6DB392-E1D0-4610-B596-0E6FD8310C46}">
      <dsp:nvSpPr>
        <dsp:cNvPr id="0" name=""/>
        <dsp:cNvSpPr/>
      </dsp:nvSpPr>
      <dsp:spPr>
        <a:xfrm>
          <a:off x="468098" y="340557"/>
          <a:ext cx="7471430" cy="96204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8598" tIns="0" rIns="218598" bIns="0" numCol="1" spcCol="1270" anchor="ctr" anchorCtr="0">
          <a:noAutofit/>
        </a:bodyPr>
        <a:lstStyle/>
        <a:p>
          <a:pPr marL="0" lvl="0" indent="0" algn="l" defTabSz="889000">
            <a:lnSpc>
              <a:spcPct val="90000"/>
            </a:lnSpc>
            <a:spcBef>
              <a:spcPct val="0"/>
            </a:spcBef>
            <a:spcAft>
              <a:spcPct val="35000"/>
            </a:spcAft>
            <a:buNone/>
          </a:pPr>
          <a:r>
            <a:rPr lang="en-US" sz="2000" b="1" kern="1200" dirty="0"/>
            <a:t>Project Manager (PM) / Deputy Project Manager (DPM) Requirements:</a:t>
          </a:r>
          <a:endParaRPr lang="en-US" sz="2000" kern="1200" dirty="0"/>
        </a:p>
      </dsp:txBody>
      <dsp:txXfrm>
        <a:off x="515061" y="387520"/>
        <a:ext cx="7377504" cy="868114"/>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E70553D-03AE-2466-394B-5ED8D60CBE8C}"/>
              </a:ext>
            </a:extLst>
          </p:cNvPr>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B46EA98-ABF1-D63A-360F-A6CA3FA53946}"/>
              </a:ext>
            </a:extLst>
          </p:cNvPr>
          <p:cNvSpPr>
            <a:spLocks noGrp="1"/>
          </p:cNvSpPr>
          <p:nvPr>
            <p:ph type="dt" sz="quarter" idx="1"/>
          </p:nvPr>
        </p:nvSpPr>
        <p:spPr>
          <a:xfrm>
            <a:off x="5180013" y="0"/>
            <a:ext cx="3962400" cy="344488"/>
          </a:xfrm>
          <a:prstGeom prst="rect">
            <a:avLst/>
          </a:prstGeom>
        </p:spPr>
        <p:txBody>
          <a:bodyPr vert="horz" lIns="91440" tIns="45720" rIns="91440" bIns="45720" rtlCol="0"/>
          <a:lstStyle>
            <a:lvl1pPr algn="r">
              <a:defRPr sz="1200"/>
            </a:lvl1pPr>
          </a:lstStyle>
          <a:p>
            <a:fld id="{865AF469-3F7A-46DF-BB69-4FA7F0AC6168}" type="datetimeFigureOut">
              <a:rPr lang="en-US" smtClean="0"/>
              <a:t>8/20/2026</a:t>
            </a:fld>
            <a:endParaRPr lang="en-US"/>
          </a:p>
        </p:txBody>
      </p:sp>
      <p:sp>
        <p:nvSpPr>
          <p:cNvPr id="4" name="Footer Placeholder 3">
            <a:extLst>
              <a:ext uri="{FF2B5EF4-FFF2-40B4-BE49-F238E27FC236}">
                <a16:creationId xmlns:a16="http://schemas.microsoft.com/office/drawing/2014/main" id="{5BC5C8FF-9374-2909-F02D-D8B6E3FE026B}"/>
              </a:ext>
            </a:extLst>
          </p:cNvPr>
          <p:cNvSpPr>
            <a:spLocks noGrp="1"/>
          </p:cNvSpPr>
          <p:nvPr>
            <p:ph type="ftr" sz="quarter" idx="2"/>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9997EFF-087E-057B-FF70-3D468A9173F6}"/>
              </a:ext>
            </a:extLst>
          </p:cNvPr>
          <p:cNvSpPr>
            <a:spLocks noGrp="1"/>
          </p:cNvSpPr>
          <p:nvPr>
            <p:ph type="sldNum" sz="quarter" idx="3"/>
          </p:nvPr>
        </p:nvSpPr>
        <p:spPr>
          <a:xfrm>
            <a:off x="5180013" y="6513513"/>
            <a:ext cx="3962400" cy="344487"/>
          </a:xfrm>
          <a:prstGeom prst="rect">
            <a:avLst/>
          </a:prstGeom>
        </p:spPr>
        <p:txBody>
          <a:bodyPr vert="horz" lIns="91440" tIns="45720" rIns="91440" bIns="45720" rtlCol="0" anchor="b"/>
          <a:lstStyle>
            <a:lvl1pPr algn="r">
              <a:defRPr sz="1200"/>
            </a:lvl1pPr>
          </a:lstStyle>
          <a:p>
            <a:fld id="{69A58B59-C2DF-44A1-A873-5D0FEE0C23B0}" type="slidenum">
              <a:rPr lang="en-US" smtClean="0"/>
              <a:t>‹#›</a:t>
            </a:fld>
            <a:endParaRPr lang="en-US"/>
          </a:p>
        </p:txBody>
      </p:sp>
    </p:spTree>
    <p:extLst>
      <p:ext uri="{BB962C8B-B14F-4D97-AF65-F5344CB8AC3E}">
        <p14:creationId xmlns:p14="http://schemas.microsoft.com/office/powerpoint/2010/main" val="375346233"/>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CBF53D49-0DDC-344E-AB77-B58226DB14FC}" type="datetimeFigureOut">
              <a:rPr lang="en-US" smtClean="0"/>
              <a:t>8/20/2026</a:t>
            </a:fld>
            <a:endParaRPr lang="en-US"/>
          </a:p>
        </p:txBody>
      </p:sp>
      <p:sp>
        <p:nvSpPr>
          <p:cNvPr id="4" name="Slide Image Placeholder 3"/>
          <p:cNvSpPr>
            <a:spLocks noGrp="1" noRot="1" noChangeAspect="1"/>
          </p:cNvSpPr>
          <p:nvPr>
            <p:ph type="sldImg" idx="2"/>
          </p:nvPr>
        </p:nvSpPr>
        <p:spPr>
          <a:xfrm>
            <a:off x="2516188" y="857250"/>
            <a:ext cx="4111625"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731C783B-4AC7-F543-9503-53DDD025DBBC}" type="slidenum">
              <a:rPr lang="en-US" smtClean="0"/>
              <a:t>‹#›</a:t>
            </a:fld>
            <a:endParaRPr lang="en-US"/>
          </a:p>
        </p:txBody>
      </p:sp>
    </p:spTree>
    <p:extLst>
      <p:ext uri="{BB962C8B-B14F-4D97-AF65-F5344CB8AC3E}">
        <p14:creationId xmlns:p14="http://schemas.microsoft.com/office/powerpoint/2010/main" val="1721958823"/>
      </p:ext>
    </p:extLst>
  </p:cSld>
  <p:clrMap bg1="lt1" tx1="dk1" bg2="lt2" tx2="dk2" accent1="accent1" accent2="accent2" accent3="accent3" accent4="accent4" accent5="accent5" accent6="accent6" hlink="hlink" folHlink="folHlink"/>
  <p:hf sldNum="0" hdr="0" ftr="0" dt="0"/>
  <p:notesStyle>
    <a:lvl1pPr marL="0" algn="l" defTabSz="685983" rtl="0" eaLnBrk="1" latinLnBrk="0" hangingPunct="1">
      <a:defRPr sz="900" kern="1200">
        <a:solidFill>
          <a:schemeClr val="tx1"/>
        </a:solidFill>
        <a:latin typeface="+mn-lt"/>
        <a:ea typeface="+mn-ea"/>
        <a:cs typeface="+mn-cs"/>
      </a:defRPr>
    </a:lvl1pPr>
    <a:lvl2pPr marL="342991" algn="l" defTabSz="685983" rtl="0" eaLnBrk="1" latinLnBrk="0" hangingPunct="1">
      <a:defRPr sz="900" kern="1200">
        <a:solidFill>
          <a:schemeClr val="tx1"/>
        </a:solidFill>
        <a:latin typeface="+mn-lt"/>
        <a:ea typeface="+mn-ea"/>
        <a:cs typeface="+mn-cs"/>
      </a:defRPr>
    </a:lvl2pPr>
    <a:lvl3pPr marL="685983" algn="l" defTabSz="685983" rtl="0" eaLnBrk="1" latinLnBrk="0" hangingPunct="1">
      <a:defRPr sz="900" kern="1200">
        <a:solidFill>
          <a:schemeClr val="tx1"/>
        </a:solidFill>
        <a:latin typeface="+mn-lt"/>
        <a:ea typeface="+mn-ea"/>
        <a:cs typeface="+mn-cs"/>
      </a:defRPr>
    </a:lvl3pPr>
    <a:lvl4pPr marL="1028974" algn="l" defTabSz="685983" rtl="0" eaLnBrk="1" latinLnBrk="0" hangingPunct="1">
      <a:defRPr sz="900" kern="1200">
        <a:solidFill>
          <a:schemeClr val="tx1"/>
        </a:solidFill>
        <a:latin typeface="+mn-lt"/>
        <a:ea typeface="+mn-ea"/>
        <a:cs typeface="+mn-cs"/>
      </a:defRPr>
    </a:lvl4pPr>
    <a:lvl5pPr marL="1371966" algn="l" defTabSz="685983" rtl="0" eaLnBrk="1" latinLnBrk="0" hangingPunct="1">
      <a:defRPr sz="900" kern="1200">
        <a:solidFill>
          <a:schemeClr val="tx1"/>
        </a:solidFill>
        <a:latin typeface="+mn-lt"/>
        <a:ea typeface="+mn-ea"/>
        <a:cs typeface="+mn-cs"/>
      </a:defRPr>
    </a:lvl5pPr>
    <a:lvl6pPr marL="1714957" algn="l" defTabSz="685983" rtl="0" eaLnBrk="1" latinLnBrk="0" hangingPunct="1">
      <a:defRPr sz="900" kern="1200">
        <a:solidFill>
          <a:schemeClr val="tx1"/>
        </a:solidFill>
        <a:latin typeface="+mn-lt"/>
        <a:ea typeface="+mn-ea"/>
        <a:cs typeface="+mn-cs"/>
      </a:defRPr>
    </a:lvl6pPr>
    <a:lvl7pPr marL="2057949" algn="l" defTabSz="685983" rtl="0" eaLnBrk="1" latinLnBrk="0" hangingPunct="1">
      <a:defRPr sz="900" kern="1200">
        <a:solidFill>
          <a:schemeClr val="tx1"/>
        </a:solidFill>
        <a:latin typeface="+mn-lt"/>
        <a:ea typeface="+mn-ea"/>
        <a:cs typeface="+mn-cs"/>
      </a:defRPr>
    </a:lvl7pPr>
    <a:lvl8pPr marL="2400940" algn="l" defTabSz="685983" rtl="0" eaLnBrk="1" latinLnBrk="0" hangingPunct="1">
      <a:defRPr sz="900" kern="1200">
        <a:solidFill>
          <a:schemeClr val="tx1"/>
        </a:solidFill>
        <a:latin typeface="+mn-lt"/>
        <a:ea typeface="+mn-ea"/>
        <a:cs typeface="+mn-cs"/>
      </a:defRPr>
    </a:lvl8pPr>
    <a:lvl9pPr marL="2743932" algn="l" defTabSz="685983"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9648709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2554868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7691B-4BAE-4ED4-9A29-E461204D05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206FCA-D880-AC79-B34F-B4F9665002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9DF15F-66BD-E6E7-EA79-3DAAFA3CC2F8}"/>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6050692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273918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351914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9772782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658871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2827277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933637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098689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5592859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2223423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ACF859-49ED-36ED-C685-0AF55E7986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913A00-4374-3260-FF39-A24F5A16F99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C5FF6E2-925A-6567-C27D-6AAA6A80A0F9}"/>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1888484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8461506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CDD5FA-7F73-05EB-A45C-AC24C2205C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53D627-59A1-E37E-A27C-03DD73C365F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74097C-BD63-D4DA-BF80-4BAA8E0BFD40}"/>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8290380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5321624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6836054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WITH Image and Subtitl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AF14AA4-436D-6C64-B544-ADC317BC64F4}"/>
              </a:ext>
            </a:extLst>
          </p:cNvPr>
          <p:cNvSpPr>
            <a:spLocks/>
          </p:cNvSpPr>
          <p:nvPr userDrawn="1"/>
        </p:nvSpPr>
        <p:spPr>
          <a:xfrm>
            <a:off x="-9145" y="3719938"/>
            <a:ext cx="9162288" cy="1436049"/>
          </a:xfrm>
          <a:prstGeom prst="rect">
            <a:avLst/>
          </a:prstGeom>
          <a:gradFill flip="none" rotWithShape="1">
            <a:gsLst>
              <a:gs pos="0">
                <a:srgbClr val="0057A8">
                  <a:lumMod val="61100"/>
                </a:srgbClr>
              </a:gs>
              <a:gs pos="100000">
                <a:srgbClr val="0057A8"/>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atin typeface="Arial" pitchFamily="34" charset="0"/>
              <a:cs typeface="Arial" pitchFamily="34" charset="0"/>
            </a:endParaRPr>
          </a:p>
        </p:txBody>
      </p:sp>
      <p:sp>
        <p:nvSpPr>
          <p:cNvPr id="2" name="Title 1"/>
          <p:cNvSpPr>
            <a:spLocks noGrp="1"/>
          </p:cNvSpPr>
          <p:nvPr>
            <p:ph type="ctrTitle"/>
          </p:nvPr>
        </p:nvSpPr>
        <p:spPr>
          <a:xfrm>
            <a:off x="457200" y="4039737"/>
            <a:ext cx="6665976" cy="475701"/>
          </a:xfrm>
          <a:prstGeom prst="rect">
            <a:avLst/>
          </a:prstGeom>
        </p:spPr>
        <p:txBody>
          <a:bodyPr wrap="none" lIns="0" tIns="0" rIns="0" bIns="0" anchor="b">
            <a:noAutofit/>
          </a:bodyPr>
          <a:lstStyle>
            <a:lvl1pPr algn="l">
              <a:lnSpc>
                <a:spcPct val="100000"/>
              </a:lnSpc>
              <a:defRPr sz="2400">
                <a:solidFill>
                  <a:schemeClr val="bg1"/>
                </a:solidFill>
              </a:defRPr>
            </a:lvl1pPr>
          </a:lstStyle>
          <a:p>
            <a:r>
              <a:rPr lang="en-US"/>
              <a:t>Click to edit Master title style</a:t>
            </a:r>
          </a:p>
        </p:txBody>
      </p:sp>
      <p:sp>
        <p:nvSpPr>
          <p:cNvPr id="3" name="Subtitle 2"/>
          <p:cNvSpPr>
            <a:spLocks noGrp="1"/>
          </p:cNvSpPr>
          <p:nvPr>
            <p:ph type="subTitle" idx="1"/>
          </p:nvPr>
        </p:nvSpPr>
        <p:spPr>
          <a:xfrm>
            <a:off x="457200" y="4537122"/>
            <a:ext cx="6665976" cy="228600"/>
          </a:xfrm>
          <a:prstGeom prst="rect">
            <a:avLst/>
          </a:prstGeom>
        </p:spPr>
        <p:txBody>
          <a:bodyPr wrap="none" lIns="0" tIns="0" rIns="0" bIns="0">
            <a:noAutofit/>
          </a:bodyPr>
          <a:lstStyle>
            <a:lvl1pPr marL="0" indent="0" algn="l">
              <a:lnSpc>
                <a:spcPct val="100000"/>
              </a:lnSpc>
              <a:buNone/>
              <a:defRPr sz="14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pic>
        <p:nvPicPr>
          <p:cNvPr id="8" name="Picture 7">
            <a:extLst>
              <a:ext uri="{FF2B5EF4-FFF2-40B4-BE49-F238E27FC236}">
                <a16:creationId xmlns:a16="http://schemas.microsoft.com/office/drawing/2014/main" id="{4BA7821B-A887-DC06-2115-588BAB4C78A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55842" y="3977239"/>
            <a:ext cx="968319" cy="625984"/>
          </a:xfrm>
          <a:prstGeom prst="rect">
            <a:avLst/>
          </a:prstGeom>
        </p:spPr>
      </p:pic>
      <p:sp>
        <p:nvSpPr>
          <p:cNvPr id="9" name="Subtitle 2">
            <a:extLst>
              <a:ext uri="{FF2B5EF4-FFF2-40B4-BE49-F238E27FC236}">
                <a16:creationId xmlns:a16="http://schemas.microsoft.com/office/drawing/2014/main" id="{0ADA73D4-6F66-7F18-E5F2-004660395239}"/>
              </a:ext>
            </a:extLst>
          </p:cNvPr>
          <p:cNvSpPr txBox="1">
            <a:spLocks/>
          </p:cNvSpPr>
          <p:nvPr userDrawn="1"/>
        </p:nvSpPr>
        <p:spPr>
          <a:xfrm>
            <a:off x="7250176" y="4728170"/>
            <a:ext cx="1436624" cy="170516"/>
          </a:xfrm>
          <a:prstGeom prst="rect">
            <a:avLst/>
          </a:prstGeom>
          <a:noFill/>
        </p:spPr>
        <p:txBody>
          <a:bodyPr vert="horz" wrap="none" lIns="0" tIns="0" rIns="0" bIns="0" rtlCol="0" anchor="b" anchorCtr="0">
            <a:noAutofit/>
          </a:bodyPr>
          <a:lstStyle>
            <a:lvl1pPr marL="0" indent="0" algn="l" defTabSz="914400" rtl="0" eaLnBrk="1" latinLnBrk="0" hangingPunct="1">
              <a:spcBef>
                <a:spcPts val="0"/>
              </a:spcBef>
              <a:spcAft>
                <a:spcPts val="600"/>
              </a:spcAft>
              <a:buClr>
                <a:srgbClr val="205588"/>
              </a:buClr>
              <a:buFont typeface="Wingdings" pitchFamily="2" charset="2"/>
              <a:buNone/>
              <a:defRPr kumimoji="0" lang="en-US" sz="2000" b="0" i="0" u="none" strike="noStrike" kern="1200" cap="none" spc="0" normalizeH="0" baseline="0" noProof="0" dirty="0" smtClean="0">
                <a:ln>
                  <a:noFill/>
                </a:ln>
                <a:solidFill>
                  <a:schemeClr val="tx1">
                    <a:lumMod val="75000"/>
                    <a:lumOff val="25000"/>
                  </a:schemeClr>
                </a:solidFill>
                <a:effectLst/>
                <a:uLnTx/>
                <a:uFillTx/>
                <a:latin typeface="Franklin Gothic Medium Cond" panose="020B0606030402020204" pitchFamily="34" charset="0"/>
                <a:ea typeface="+mn-ea"/>
                <a:cs typeface="Arial" pitchFamily="34" charset="0"/>
              </a:defRPr>
            </a:lvl1pPr>
            <a:lvl2pPr marL="457200" indent="0" algn="ctr" defTabSz="914400" rtl="0" eaLnBrk="1" latinLnBrk="0" hangingPunct="1">
              <a:spcBef>
                <a:spcPts val="0"/>
              </a:spcBef>
              <a:spcAft>
                <a:spcPts val="600"/>
              </a:spcAft>
              <a:buClr>
                <a:srgbClr val="205588"/>
              </a:buClr>
              <a:buFont typeface="Franklin Gothic Book" panose="020B0503020102020204" pitchFamily="34" charset="0"/>
              <a:buNone/>
              <a:defRPr sz="2000" kern="1200">
                <a:solidFill>
                  <a:schemeClr val="tx1">
                    <a:tint val="75000"/>
                  </a:schemeClr>
                </a:solidFill>
                <a:latin typeface="Franklin Gothic Book" pitchFamily="34" charset="0"/>
                <a:ea typeface="+mn-ea"/>
                <a:cs typeface="+mn-cs"/>
              </a:defRPr>
            </a:lvl2pPr>
            <a:lvl3pPr marL="914400" indent="0" algn="ctr" defTabSz="914400" rtl="0" eaLnBrk="1" latinLnBrk="0" hangingPunct="1">
              <a:spcBef>
                <a:spcPts val="0"/>
              </a:spcBef>
              <a:spcAft>
                <a:spcPts val="600"/>
              </a:spcAft>
              <a:buClr>
                <a:srgbClr val="205588"/>
              </a:buClr>
              <a:buFont typeface="Arial" pitchFamily="34" charset="0"/>
              <a:buNone/>
              <a:defRPr sz="2000" kern="1200">
                <a:solidFill>
                  <a:schemeClr val="tx1">
                    <a:tint val="75000"/>
                  </a:schemeClr>
                </a:solidFill>
                <a:latin typeface="Franklin Gothic Book" pitchFamily="34" charset="0"/>
                <a:ea typeface="+mn-ea"/>
                <a:cs typeface="+mn-cs"/>
              </a:defRPr>
            </a:lvl3pPr>
            <a:lvl4pPr marL="1371600" indent="0" algn="ctr" defTabSz="914400" rtl="0" eaLnBrk="1" latinLnBrk="0" hangingPunct="1">
              <a:spcBef>
                <a:spcPts val="0"/>
              </a:spcBef>
              <a:spcAft>
                <a:spcPts val="600"/>
              </a:spcAft>
              <a:buClr>
                <a:srgbClr val="205588"/>
              </a:buClr>
              <a:buFont typeface="Franklin Gothic Book" panose="020B0503020102020204" pitchFamily="34" charset="0"/>
              <a:buNone/>
              <a:defRPr sz="2000" kern="1200">
                <a:solidFill>
                  <a:schemeClr val="tx1">
                    <a:tint val="75000"/>
                  </a:schemeClr>
                </a:solidFill>
                <a:latin typeface="Franklin Gothic Book" pitchFamily="34" charset="0"/>
                <a:ea typeface="+mn-ea"/>
                <a:cs typeface="+mn-cs"/>
              </a:defRPr>
            </a:lvl4pPr>
            <a:lvl5pPr marL="1828800" indent="0" algn="ctr" defTabSz="914400" rtl="0" eaLnBrk="1" latinLnBrk="0" hangingPunct="1">
              <a:spcBef>
                <a:spcPts val="0"/>
              </a:spcBef>
              <a:spcAft>
                <a:spcPts val="600"/>
              </a:spcAft>
              <a:buClr>
                <a:srgbClr val="205588"/>
              </a:buClr>
              <a:buFont typeface="Arial" pitchFamily="34" charset="0"/>
              <a:buNone/>
              <a:defRPr sz="2000" kern="1200">
                <a:solidFill>
                  <a:schemeClr val="tx1">
                    <a:tint val="75000"/>
                  </a:schemeClr>
                </a:solidFill>
                <a:latin typeface="Franklin Gothic Book" pitchFamily="34" charset="0"/>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r"/>
            <a:r>
              <a:rPr lang="en-US" sz="1000">
                <a:solidFill>
                  <a:schemeClr val="bg1"/>
                </a:solidFill>
                <a:latin typeface="+mn-lt"/>
                <a:ea typeface="Verdana" panose="020B0604030504040204" pitchFamily="34" charset="0"/>
                <a:cs typeface="Verdana" panose="020B0604030504040204" pitchFamily="34" charset="0"/>
              </a:rPr>
              <a:t>March 4, 2026</a:t>
            </a:r>
            <a:endParaRPr lang="en-US" sz="1000">
              <a:solidFill>
                <a:srgbClr val="BCE7FD"/>
              </a:solidFill>
              <a:latin typeface="+mn-lt"/>
            </a:endParaRPr>
          </a:p>
        </p:txBody>
      </p:sp>
      <p:cxnSp>
        <p:nvCxnSpPr>
          <p:cNvPr id="10" name="Straight Connector 9">
            <a:extLst>
              <a:ext uri="{FF2B5EF4-FFF2-40B4-BE49-F238E27FC236}">
                <a16:creationId xmlns:a16="http://schemas.microsoft.com/office/drawing/2014/main" id="{7ECAF199-AE96-F9A3-21D5-1A4B51244BDC}"/>
              </a:ext>
            </a:extLst>
          </p:cNvPr>
          <p:cNvCxnSpPr>
            <a:cxnSpLocks/>
          </p:cNvCxnSpPr>
          <p:nvPr userDrawn="1"/>
        </p:nvCxnSpPr>
        <p:spPr>
          <a:xfrm>
            <a:off x="-9144" y="3719938"/>
            <a:ext cx="9162288" cy="0"/>
          </a:xfrm>
          <a:prstGeom prst="line">
            <a:avLst/>
          </a:prstGeom>
          <a:ln w="38100">
            <a:solidFill>
              <a:srgbClr val="D90D0D"/>
            </a:solidFill>
          </a:ln>
        </p:spPr>
        <p:style>
          <a:lnRef idx="2">
            <a:schemeClr val="accent1"/>
          </a:lnRef>
          <a:fillRef idx="0">
            <a:schemeClr val="accent1"/>
          </a:fillRef>
          <a:effectRef idx="1">
            <a:schemeClr val="accent1"/>
          </a:effectRef>
          <a:fontRef idx="minor">
            <a:schemeClr val="tx1"/>
          </a:fontRef>
        </p:style>
      </p:cxnSp>
      <p:sp>
        <p:nvSpPr>
          <p:cNvPr id="6" name="Picture Placeholder 5">
            <a:extLst>
              <a:ext uri="{FF2B5EF4-FFF2-40B4-BE49-F238E27FC236}">
                <a16:creationId xmlns:a16="http://schemas.microsoft.com/office/drawing/2014/main" id="{9297D681-6979-610D-1988-DD7437905422}"/>
              </a:ext>
            </a:extLst>
          </p:cNvPr>
          <p:cNvSpPr>
            <a:spLocks noGrp="1"/>
          </p:cNvSpPr>
          <p:nvPr>
            <p:ph type="pic" sz="quarter" idx="10"/>
          </p:nvPr>
        </p:nvSpPr>
        <p:spPr>
          <a:xfrm>
            <a:off x="-9525" y="-9144"/>
            <a:ext cx="9163050" cy="3712464"/>
          </a:xfrm>
        </p:spPr>
        <p:txBody>
          <a:bodyPr/>
          <a:lstStyle/>
          <a:p>
            <a:r>
              <a:rPr lang="en-US"/>
              <a:t>Click icon to add picture</a:t>
            </a:r>
          </a:p>
        </p:txBody>
      </p:sp>
    </p:spTree>
    <p:extLst>
      <p:ext uri="{BB962C8B-B14F-4D97-AF65-F5344CB8AC3E}">
        <p14:creationId xmlns:p14="http://schemas.microsoft.com/office/powerpoint/2010/main" val="5895478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WITH Image and Longer Titl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AF14AA4-436D-6C64-B544-ADC317BC64F4}"/>
              </a:ext>
            </a:extLst>
          </p:cNvPr>
          <p:cNvSpPr>
            <a:spLocks/>
          </p:cNvSpPr>
          <p:nvPr userDrawn="1"/>
        </p:nvSpPr>
        <p:spPr>
          <a:xfrm>
            <a:off x="-9145" y="3719938"/>
            <a:ext cx="9162288" cy="1436049"/>
          </a:xfrm>
          <a:prstGeom prst="rect">
            <a:avLst/>
          </a:prstGeom>
          <a:gradFill flip="none" rotWithShape="1">
            <a:gsLst>
              <a:gs pos="0">
                <a:srgbClr val="0057A8">
                  <a:lumMod val="61100"/>
                </a:srgbClr>
              </a:gs>
              <a:gs pos="100000">
                <a:srgbClr val="0057A8"/>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a:bodyPr>
          <a:lstStyle/>
          <a:p>
            <a:pPr algn="ctr"/>
            <a:endParaRPr lang="en-US" sz="1200">
              <a:latin typeface="Arial" pitchFamily="34" charset="0"/>
              <a:cs typeface="Arial" pitchFamily="34" charset="0"/>
            </a:endParaRPr>
          </a:p>
        </p:txBody>
      </p:sp>
      <p:cxnSp>
        <p:nvCxnSpPr>
          <p:cNvPr id="10" name="Straight Connector 9">
            <a:extLst>
              <a:ext uri="{FF2B5EF4-FFF2-40B4-BE49-F238E27FC236}">
                <a16:creationId xmlns:a16="http://schemas.microsoft.com/office/drawing/2014/main" id="{7ECAF199-AE96-F9A3-21D5-1A4B51244BDC}"/>
              </a:ext>
            </a:extLst>
          </p:cNvPr>
          <p:cNvCxnSpPr>
            <a:cxnSpLocks/>
          </p:cNvCxnSpPr>
          <p:nvPr userDrawn="1"/>
        </p:nvCxnSpPr>
        <p:spPr>
          <a:xfrm>
            <a:off x="-9144" y="3719938"/>
            <a:ext cx="9162288" cy="0"/>
          </a:xfrm>
          <a:prstGeom prst="line">
            <a:avLst/>
          </a:prstGeom>
          <a:ln w="38100">
            <a:solidFill>
              <a:srgbClr val="D90D0D"/>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ctrTitle"/>
          </p:nvPr>
        </p:nvSpPr>
        <p:spPr>
          <a:xfrm>
            <a:off x="457200" y="4014216"/>
            <a:ext cx="6665976" cy="841248"/>
          </a:xfrm>
          <a:prstGeom prst="rect">
            <a:avLst/>
          </a:prstGeom>
        </p:spPr>
        <p:txBody>
          <a:bodyPr wrap="square" lIns="0" tIns="0" rIns="0" bIns="0" anchor="ctr" anchorCtr="0">
            <a:noAutofit/>
          </a:bodyPr>
          <a:lstStyle>
            <a:lvl1pPr algn="l">
              <a:defRPr sz="2400">
                <a:solidFill>
                  <a:schemeClr val="bg1"/>
                </a:solidFill>
              </a:defRPr>
            </a:lvl1pPr>
          </a:lstStyle>
          <a:p>
            <a:r>
              <a:rPr lang="en-US"/>
              <a:t>Click to edit Master title style</a:t>
            </a:r>
          </a:p>
        </p:txBody>
      </p:sp>
      <p:pic>
        <p:nvPicPr>
          <p:cNvPr id="8" name="Picture 7">
            <a:extLst>
              <a:ext uri="{FF2B5EF4-FFF2-40B4-BE49-F238E27FC236}">
                <a16:creationId xmlns:a16="http://schemas.microsoft.com/office/drawing/2014/main" id="{4BA7821B-A887-DC06-2115-588BAB4C78A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55842" y="3977239"/>
            <a:ext cx="968319" cy="625984"/>
          </a:xfrm>
          <a:prstGeom prst="rect">
            <a:avLst/>
          </a:prstGeom>
        </p:spPr>
      </p:pic>
      <p:sp>
        <p:nvSpPr>
          <p:cNvPr id="9" name="Subtitle 2">
            <a:extLst>
              <a:ext uri="{FF2B5EF4-FFF2-40B4-BE49-F238E27FC236}">
                <a16:creationId xmlns:a16="http://schemas.microsoft.com/office/drawing/2014/main" id="{0ADA73D4-6F66-7F18-E5F2-004660395239}"/>
              </a:ext>
            </a:extLst>
          </p:cNvPr>
          <p:cNvSpPr txBox="1">
            <a:spLocks/>
          </p:cNvSpPr>
          <p:nvPr userDrawn="1"/>
        </p:nvSpPr>
        <p:spPr>
          <a:xfrm>
            <a:off x="7250176" y="4728170"/>
            <a:ext cx="1436624" cy="170516"/>
          </a:xfrm>
          <a:prstGeom prst="rect">
            <a:avLst/>
          </a:prstGeom>
          <a:noFill/>
        </p:spPr>
        <p:txBody>
          <a:bodyPr vert="horz" wrap="none" lIns="0" tIns="0" rIns="0" bIns="0" rtlCol="0" anchor="b" anchorCtr="0">
            <a:noAutofit/>
          </a:bodyPr>
          <a:lstStyle>
            <a:lvl1pPr marL="0" indent="0" algn="l" defTabSz="914400" rtl="0" eaLnBrk="1" latinLnBrk="0" hangingPunct="1">
              <a:spcBef>
                <a:spcPts val="0"/>
              </a:spcBef>
              <a:spcAft>
                <a:spcPts val="600"/>
              </a:spcAft>
              <a:buClr>
                <a:srgbClr val="205588"/>
              </a:buClr>
              <a:buFont typeface="Wingdings" pitchFamily="2" charset="2"/>
              <a:buNone/>
              <a:defRPr kumimoji="0" lang="en-US" sz="2000" b="0" i="0" u="none" strike="noStrike" kern="1200" cap="none" spc="0" normalizeH="0" baseline="0" noProof="0" dirty="0" smtClean="0">
                <a:ln>
                  <a:noFill/>
                </a:ln>
                <a:solidFill>
                  <a:schemeClr val="tx1">
                    <a:lumMod val="75000"/>
                    <a:lumOff val="25000"/>
                  </a:schemeClr>
                </a:solidFill>
                <a:effectLst/>
                <a:uLnTx/>
                <a:uFillTx/>
                <a:latin typeface="Franklin Gothic Medium Cond" panose="020B0606030402020204" pitchFamily="34" charset="0"/>
                <a:ea typeface="+mn-ea"/>
                <a:cs typeface="Arial" pitchFamily="34" charset="0"/>
              </a:defRPr>
            </a:lvl1pPr>
            <a:lvl2pPr marL="457200" indent="0" algn="ctr" defTabSz="914400" rtl="0" eaLnBrk="1" latinLnBrk="0" hangingPunct="1">
              <a:spcBef>
                <a:spcPts val="0"/>
              </a:spcBef>
              <a:spcAft>
                <a:spcPts val="600"/>
              </a:spcAft>
              <a:buClr>
                <a:srgbClr val="205588"/>
              </a:buClr>
              <a:buFont typeface="Franklin Gothic Book" panose="020B0503020102020204" pitchFamily="34" charset="0"/>
              <a:buNone/>
              <a:defRPr sz="2000" kern="1200">
                <a:solidFill>
                  <a:schemeClr val="tx1">
                    <a:tint val="75000"/>
                  </a:schemeClr>
                </a:solidFill>
                <a:latin typeface="Franklin Gothic Book" pitchFamily="34" charset="0"/>
                <a:ea typeface="+mn-ea"/>
                <a:cs typeface="+mn-cs"/>
              </a:defRPr>
            </a:lvl2pPr>
            <a:lvl3pPr marL="914400" indent="0" algn="ctr" defTabSz="914400" rtl="0" eaLnBrk="1" latinLnBrk="0" hangingPunct="1">
              <a:spcBef>
                <a:spcPts val="0"/>
              </a:spcBef>
              <a:spcAft>
                <a:spcPts val="600"/>
              </a:spcAft>
              <a:buClr>
                <a:srgbClr val="205588"/>
              </a:buClr>
              <a:buFont typeface="Arial" pitchFamily="34" charset="0"/>
              <a:buNone/>
              <a:defRPr sz="2000" kern="1200">
                <a:solidFill>
                  <a:schemeClr val="tx1">
                    <a:tint val="75000"/>
                  </a:schemeClr>
                </a:solidFill>
                <a:latin typeface="Franklin Gothic Book" pitchFamily="34" charset="0"/>
                <a:ea typeface="+mn-ea"/>
                <a:cs typeface="+mn-cs"/>
              </a:defRPr>
            </a:lvl3pPr>
            <a:lvl4pPr marL="1371600" indent="0" algn="ctr" defTabSz="914400" rtl="0" eaLnBrk="1" latinLnBrk="0" hangingPunct="1">
              <a:spcBef>
                <a:spcPts val="0"/>
              </a:spcBef>
              <a:spcAft>
                <a:spcPts val="600"/>
              </a:spcAft>
              <a:buClr>
                <a:srgbClr val="205588"/>
              </a:buClr>
              <a:buFont typeface="Franklin Gothic Book" panose="020B0503020102020204" pitchFamily="34" charset="0"/>
              <a:buNone/>
              <a:defRPr sz="2000" kern="1200">
                <a:solidFill>
                  <a:schemeClr val="tx1">
                    <a:tint val="75000"/>
                  </a:schemeClr>
                </a:solidFill>
                <a:latin typeface="Franklin Gothic Book" pitchFamily="34" charset="0"/>
                <a:ea typeface="+mn-ea"/>
                <a:cs typeface="+mn-cs"/>
              </a:defRPr>
            </a:lvl4pPr>
            <a:lvl5pPr marL="1828800" indent="0" algn="ctr" defTabSz="914400" rtl="0" eaLnBrk="1" latinLnBrk="0" hangingPunct="1">
              <a:spcBef>
                <a:spcPts val="0"/>
              </a:spcBef>
              <a:spcAft>
                <a:spcPts val="600"/>
              </a:spcAft>
              <a:buClr>
                <a:srgbClr val="205588"/>
              </a:buClr>
              <a:buFont typeface="Arial" pitchFamily="34" charset="0"/>
              <a:buNone/>
              <a:defRPr sz="2000" kern="1200">
                <a:solidFill>
                  <a:schemeClr val="tx1">
                    <a:tint val="75000"/>
                  </a:schemeClr>
                </a:solidFill>
                <a:latin typeface="Franklin Gothic Book" pitchFamily="34" charset="0"/>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r"/>
            <a:r>
              <a:rPr lang="en-US" sz="1000">
                <a:solidFill>
                  <a:schemeClr val="bg1"/>
                </a:solidFill>
                <a:latin typeface="+mn-lt"/>
                <a:ea typeface="Verdana" panose="020B0604030504040204" pitchFamily="34" charset="0"/>
                <a:cs typeface="Verdana" panose="020B0604030504040204" pitchFamily="34" charset="0"/>
              </a:rPr>
              <a:t>March 4, 2026</a:t>
            </a:r>
            <a:endParaRPr lang="en-US" sz="1000">
              <a:solidFill>
                <a:srgbClr val="BCE7FD"/>
              </a:solidFill>
              <a:latin typeface="+mn-lt"/>
            </a:endParaRPr>
          </a:p>
        </p:txBody>
      </p:sp>
      <p:sp>
        <p:nvSpPr>
          <p:cNvPr id="3" name="Picture Placeholder 5">
            <a:extLst>
              <a:ext uri="{FF2B5EF4-FFF2-40B4-BE49-F238E27FC236}">
                <a16:creationId xmlns:a16="http://schemas.microsoft.com/office/drawing/2014/main" id="{7593ED4F-ECDC-36E8-7E33-54BD57010E27}"/>
              </a:ext>
            </a:extLst>
          </p:cNvPr>
          <p:cNvSpPr>
            <a:spLocks noGrp="1"/>
          </p:cNvSpPr>
          <p:nvPr>
            <p:ph type="pic" sz="quarter" idx="10"/>
          </p:nvPr>
        </p:nvSpPr>
        <p:spPr>
          <a:xfrm>
            <a:off x="-9525" y="-9144"/>
            <a:ext cx="9163050" cy="3712464"/>
          </a:xfrm>
        </p:spPr>
        <p:txBody>
          <a:bodyPr/>
          <a:lstStyle/>
          <a:p>
            <a:r>
              <a:rPr lang="en-US"/>
              <a:t>Click icon to add picture</a:t>
            </a:r>
          </a:p>
        </p:txBody>
      </p:sp>
    </p:spTree>
    <p:extLst>
      <p:ext uri="{BB962C8B-B14F-4D97-AF65-F5344CB8AC3E}">
        <p14:creationId xmlns:p14="http://schemas.microsoft.com/office/powerpoint/2010/main" val="16281020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WITHOUT Imag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4B9F2E4-EBAA-496A-3A84-89E9137EF31E}"/>
              </a:ext>
            </a:extLst>
          </p:cNvPr>
          <p:cNvSpPr>
            <a:spLocks/>
          </p:cNvSpPr>
          <p:nvPr userDrawn="1"/>
        </p:nvSpPr>
        <p:spPr>
          <a:xfrm>
            <a:off x="-9145" y="-9144"/>
            <a:ext cx="9162288" cy="5166360"/>
          </a:xfrm>
          <a:prstGeom prst="rect">
            <a:avLst/>
          </a:prstGeom>
          <a:gradFill flip="none" rotWithShape="1">
            <a:gsLst>
              <a:gs pos="0">
                <a:srgbClr val="0057A8">
                  <a:lumMod val="61100"/>
                </a:srgbClr>
              </a:gs>
              <a:gs pos="100000">
                <a:srgbClr val="0057A8"/>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atin typeface="Arial" pitchFamily="34" charset="0"/>
              <a:cs typeface="Arial" pitchFamily="34" charset="0"/>
            </a:endParaRPr>
          </a:p>
        </p:txBody>
      </p:sp>
      <p:pic>
        <p:nvPicPr>
          <p:cNvPr id="5" name="Picture 4">
            <a:extLst>
              <a:ext uri="{FF2B5EF4-FFF2-40B4-BE49-F238E27FC236}">
                <a16:creationId xmlns:a16="http://schemas.microsoft.com/office/drawing/2014/main" id="{FD8C8299-F83F-D714-FFDE-A89D5626D3F5}"/>
              </a:ext>
            </a:extLst>
          </p:cNvPr>
          <p:cNvPicPr>
            <a:picLocks noChangeAspect="1"/>
          </p:cNvPicPr>
          <p:nvPr userDrawn="1"/>
        </p:nvPicPr>
        <p:blipFill>
          <a:blip r:embed="rId2"/>
          <a:srcRect/>
          <a:stretch/>
        </p:blipFill>
        <p:spPr>
          <a:xfrm>
            <a:off x="-9144" y="0"/>
            <a:ext cx="9162288" cy="5159347"/>
          </a:xfrm>
          <a:prstGeom prst="rect">
            <a:avLst/>
          </a:prstGeom>
        </p:spPr>
      </p:pic>
      <p:cxnSp>
        <p:nvCxnSpPr>
          <p:cNvPr id="6" name="Straight Connector 5">
            <a:extLst>
              <a:ext uri="{FF2B5EF4-FFF2-40B4-BE49-F238E27FC236}">
                <a16:creationId xmlns:a16="http://schemas.microsoft.com/office/drawing/2014/main" id="{D2C91761-A700-7455-06A4-7D583C75D31C}"/>
              </a:ext>
            </a:extLst>
          </p:cNvPr>
          <p:cNvCxnSpPr>
            <a:cxnSpLocks/>
          </p:cNvCxnSpPr>
          <p:nvPr userDrawn="1"/>
        </p:nvCxnSpPr>
        <p:spPr>
          <a:xfrm>
            <a:off x="-9145" y="14988"/>
            <a:ext cx="9162288" cy="0"/>
          </a:xfrm>
          <a:prstGeom prst="line">
            <a:avLst/>
          </a:prstGeom>
          <a:ln w="38100">
            <a:solidFill>
              <a:srgbClr val="D90D0D"/>
            </a:solidFill>
          </a:ln>
        </p:spPr>
        <p:style>
          <a:lnRef idx="2">
            <a:schemeClr val="accent1"/>
          </a:lnRef>
          <a:fillRef idx="0">
            <a:schemeClr val="accent1"/>
          </a:fillRef>
          <a:effectRef idx="1">
            <a:schemeClr val="accent1"/>
          </a:effectRef>
          <a:fontRef idx="minor">
            <a:schemeClr val="tx1"/>
          </a:fontRef>
        </p:style>
      </p:cxnSp>
      <p:pic>
        <p:nvPicPr>
          <p:cNvPr id="11" name="Picture 10">
            <a:extLst>
              <a:ext uri="{FF2B5EF4-FFF2-40B4-BE49-F238E27FC236}">
                <a16:creationId xmlns:a16="http://schemas.microsoft.com/office/drawing/2014/main" id="{704EF006-A913-6084-A2A7-66E199F44F7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38354" y="628703"/>
            <a:ext cx="968319" cy="625984"/>
          </a:xfrm>
          <a:prstGeom prst="rect">
            <a:avLst/>
          </a:prstGeom>
        </p:spPr>
      </p:pic>
      <p:sp>
        <p:nvSpPr>
          <p:cNvPr id="12" name="Subtitle 2">
            <a:extLst>
              <a:ext uri="{FF2B5EF4-FFF2-40B4-BE49-F238E27FC236}">
                <a16:creationId xmlns:a16="http://schemas.microsoft.com/office/drawing/2014/main" id="{DD5C73F3-3B2E-2FDA-8150-8AE80181A778}"/>
              </a:ext>
            </a:extLst>
          </p:cNvPr>
          <p:cNvSpPr txBox="1">
            <a:spLocks/>
          </p:cNvSpPr>
          <p:nvPr userDrawn="1"/>
        </p:nvSpPr>
        <p:spPr>
          <a:xfrm>
            <a:off x="6565392" y="721153"/>
            <a:ext cx="1942064" cy="170516"/>
          </a:xfrm>
          <a:prstGeom prst="rect">
            <a:avLst/>
          </a:prstGeom>
          <a:noFill/>
        </p:spPr>
        <p:txBody>
          <a:bodyPr vert="horz" wrap="none" lIns="0" tIns="0" rIns="0" bIns="0" rtlCol="0" anchor="t" anchorCtr="0">
            <a:noAutofit/>
          </a:bodyPr>
          <a:lstStyle>
            <a:lvl1pPr marL="0" indent="0" algn="l" defTabSz="914400" rtl="0" eaLnBrk="1" latinLnBrk="0" hangingPunct="1">
              <a:spcBef>
                <a:spcPts val="0"/>
              </a:spcBef>
              <a:spcAft>
                <a:spcPts val="600"/>
              </a:spcAft>
              <a:buClr>
                <a:srgbClr val="205588"/>
              </a:buClr>
              <a:buFont typeface="Wingdings" pitchFamily="2" charset="2"/>
              <a:buNone/>
              <a:defRPr kumimoji="0" lang="en-US" sz="2000" b="0" i="0" u="none" strike="noStrike" kern="1200" cap="none" spc="0" normalizeH="0" baseline="0" noProof="0" dirty="0" smtClean="0">
                <a:ln>
                  <a:noFill/>
                </a:ln>
                <a:solidFill>
                  <a:schemeClr val="tx1">
                    <a:lumMod val="75000"/>
                    <a:lumOff val="25000"/>
                  </a:schemeClr>
                </a:solidFill>
                <a:effectLst/>
                <a:uLnTx/>
                <a:uFillTx/>
                <a:latin typeface="Franklin Gothic Medium Cond" panose="020B0606030402020204" pitchFamily="34" charset="0"/>
                <a:ea typeface="+mn-ea"/>
                <a:cs typeface="Arial" pitchFamily="34" charset="0"/>
              </a:defRPr>
            </a:lvl1pPr>
            <a:lvl2pPr marL="457200" indent="0" algn="ctr" defTabSz="914400" rtl="0" eaLnBrk="1" latinLnBrk="0" hangingPunct="1">
              <a:spcBef>
                <a:spcPts val="0"/>
              </a:spcBef>
              <a:spcAft>
                <a:spcPts val="600"/>
              </a:spcAft>
              <a:buClr>
                <a:srgbClr val="205588"/>
              </a:buClr>
              <a:buFont typeface="Franklin Gothic Book" panose="020B0503020102020204" pitchFamily="34" charset="0"/>
              <a:buNone/>
              <a:defRPr sz="2000" kern="1200">
                <a:solidFill>
                  <a:schemeClr val="tx1">
                    <a:tint val="75000"/>
                  </a:schemeClr>
                </a:solidFill>
                <a:latin typeface="Franklin Gothic Book" pitchFamily="34" charset="0"/>
                <a:ea typeface="+mn-ea"/>
                <a:cs typeface="+mn-cs"/>
              </a:defRPr>
            </a:lvl2pPr>
            <a:lvl3pPr marL="914400" indent="0" algn="ctr" defTabSz="914400" rtl="0" eaLnBrk="1" latinLnBrk="0" hangingPunct="1">
              <a:spcBef>
                <a:spcPts val="0"/>
              </a:spcBef>
              <a:spcAft>
                <a:spcPts val="600"/>
              </a:spcAft>
              <a:buClr>
                <a:srgbClr val="205588"/>
              </a:buClr>
              <a:buFont typeface="Arial" pitchFamily="34" charset="0"/>
              <a:buNone/>
              <a:defRPr sz="2000" kern="1200">
                <a:solidFill>
                  <a:schemeClr val="tx1">
                    <a:tint val="75000"/>
                  </a:schemeClr>
                </a:solidFill>
                <a:latin typeface="Franklin Gothic Book" pitchFamily="34" charset="0"/>
                <a:ea typeface="+mn-ea"/>
                <a:cs typeface="+mn-cs"/>
              </a:defRPr>
            </a:lvl3pPr>
            <a:lvl4pPr marL="1371600" indent="0" algn="ctr" defTabSz="914400" rtl="0" eaLnBrk="1" latinLnBrk="0" hangingPunct="1">
              <a:spcBef>
                <a:spcPts val="0"/>
              </a:spcBef>
              <a:spcAft>
                <a:spcPts val="600"/>
              </a:spcAft>
              <a:buClr>
                <a:srgbClr val="205588"/>
              </a:buClr>
              <a:buFont typeface="Franklin Gothic Book" panose="020B0503020102020204" pitchFamily="34" charset="0"/>
              <a:buNone/>
              <a:defRPr sz="2000" kern="1200">
                <a:solidFill>
                  <a:schemeClr val="tx1">
                    <a:tint val="75000"/>
                  </a:schemeClr>
                </a:solidFill>
                <a:latin typeface="Franklin Gothic Book" pitchFamily="34" charset="0"/>
                <a:ea typeface="+mn-ea"/>
                <a:cs typeface="+mn-cs"/>
              </a:defRPr>
            </a:lvl4pPr>
            <a:lvl5pPr marL="1828800" indent="0" algn="ctr" defTabSz="914400" rtl="0" eaLnBrk="1" latinLnBrk="0" hangingPunct="1">
              <a:spcBef>
                <a:spcPts val="0"/>
              </a:spcBef>
              <a:spcAft>
                <a:spcPts val="600"/>
              </a:spcAft>
              <a:buClr>
                <a:srgbClr val="205588"/>
              </a:buClr>
              <a:buFont typeface="Arial" pitchFamily="34" charset="0"/>
              <a:buNone/>
              <a:defRPr sz="2000" kern="1200">
                <a:solidFill>
                  <a:schemeClr val="tx1">
                    <a:tint val="75000"/>
                  </a:schemeClr>
                </a:solidFill>
                <a:latin typeface="Franklin Gothic Book" pitchFamily="34" charset="0"/>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r"/>
            <a:r>
              <a:rPr lang="en-US" sz="1100" dirty="0">
                <a:solidFill>
                  <a:srgbClr val="BCE7FD"/>
                </a:solidFill>
                <a:latin typeface="Arial" panose="020B0604020202020204" pitchFamily="34" charset="0"/>
                <a:cs typeface="Arial" panose="020B0604020202020204" pitchFamily="34" charset="0"/>
              </a:rPr>
              <a:t>August 18, 2026</a:t>
            </a:r>
          </a:p>
        </p:txBody>
      </p:sp>
      <p:sp>
        <p:nvSpPr>
          <p:cNvPr id="2" name="Title 1"/>
          <p:cNvSpPr>
            <a:spLocks noGrp="1"/>
          </p:cNvSpPr>
          <p:nvPr>
            <p:ph type="ctrTitle"/>
          </p:nvPr>
        </p:nvSpPr>
        <p:spPr>
          <a:xfrm>
            <a:off x="640080" y="1618487"/>
            <a:ext cx="7863840" cy="1716576"/>
          </a:xfrm>
          <a:prstGeom prst="rect">
            <a:avLst/>
          </a:prstGeom>
        </p:spPr>
        <p:txBody>
          <a:bodyPr lIns="0" tIns="0" rIns="0" bIns="0" anchor="t" anchorCtr="0">
            <a:normAutofit/>
          </a:bodyPr>
          <a:lstStyle>
            <a:lvl1pPr algn="l">
              <a:lnSpc>
                <a:spcPct val="100000"/>
              </a:lnSpc>
              <a:defRPr sz="3600">
                <a:solidFill>
                  <a:schemeClr val="bg1"/>
                </a:solidFill>
              </a:defRPr>
            </a:lvl1pPr>
          </a:lstStyle>
          <a:p>
            <a:r>
              <a:rPr lang="en-US"/>
              <a:t>Click to edit Master title style</a:t>
            </a:r>
          </a:p>
        </p:txBody>
      </p:sp>
      <p:sp>
        <p:nvSpPr>
          <p:cNvPr id="3" name="Subtitle 2"/>
          <p:cNvSpPr>
            <a:spLocks noGrp="1"/>
          </p:cNvSpPr>
          <p:nvPr>
            <p:ph type="subTitle" idx="1"/>
          </p:nvPr>
        </p:nvSpPr>
        <p:spPr>
          <a:xfrm>
            <a:off x="640080" y="3405433"/>
            <a:ext cx="7863840" cy="685800"/>
          </a:xfrm>
          <a:prstGeom prst="rect">
            <a:avLst/>
          </a:prstGeom>
        </p:spPr>
        <p:txBody>
          <a:bodyPr lIns="0" tIns="0" rIns="0" bIns="0">
            <a:normAutofit/>
          </a:bodyPr>
          <a:lstStyle>
            <a:lvl1pPr marL="0" indent="0" algn="l">
              <a:lnSpc>
                <a:spcPct val="100000"/>
              </a:lnSpc>
              <a:buNone/>
              <a:defRPr sz="14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Tree>
    <p:extLst>
      <p:ext uri="{BB962C8B-B14F-4D97-AF65-F5344CB8AC3E}">
        <p14:creationId xmlns:p14="http://schemas.microsoft.com/office/powerpoint/2010/main" val="4893992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886968"/>
            <a:ext cx="8229600" cy="294885"/>
          </a:xfrm>
          <a:prstGeom prst="rect">
            <a:avLst/>
          </a:prstGeom>
        </p:spPr>
        <p:txBody>
          <a:bodyPr wrap="none" lIns="0" tIns="0" rIns="0" bIns="0" anchor="b" anchorCtr="0">
            <a:normAutofit/>
          </a:bodyPr>
          <a:lstStyle>
            <a:lvl1pPr>
              <a:lnSpc>
                <a:spcPct val="100000"/>
              </a:lnSpc>
              <a:defRPr sz="2200">
                <a:solidFill>
                  <a:schemeClr val="accent1"/>
                </a:solidFill>
              </a:defRPr>
            </a:lvl1pPr>
          </a:lstStyle>
          <a:p>
            <a:r>
              <a:rPr lang="en-US"/>
              <a:t>Click to edit Master title style</a:t>
            </a:r>
          </a:p>
        </p:txBody>
      </p:sp>
      <p:sp>
        <p:nvSpPr>
          <p:cNvPr id="3" name="Content Placeholder 2"/>
          <p:cNvSpPr>
            <a:spLocks noGrp="1"/>
          </p:cNvSpPr>
          <p:nvPr>
            <p:ph idx="1"/>
          </p:nvPr>
        </p:nvSpPr>
        <p:spPr>
          <a:xfrm>
            <a:off x="457200" y="1272209"/>
            <a:ext cx="8229600" cy="3190063"/>
          </a:xfrm>
          <a:prstGeom prst="rect">
            <a:avLst/>
          </a:prstGeom>
        </p:spPr>
        <p:txBody>
          <a:bodyPr lIns="0" tIns="0" rIns="0" bIns="0">
            <a:normAutofit/>
          </a:bodyPr>
          <a:lstStyle>
            <a:lvl1pPr marL="228600" indent="-228600">
              <a:lnSpc>
                <a:spcPct val="120000"/>
              </a:lnSpc>
              <a:spcAft>
                <a:spcPts val="600"/>
              </a:spcAft>
              <a:buClr>
                <a:schemeClr val="accent1"/>
              </a:buClr>
              <a:buSzPct val="120000"/>
              <a:defRPr sz="1500"/>
            </a:lvl1pPr>
            <a:lvl2pPr marL="566928" indent="-228600">
              <a:lnSpc>
                <a:spcPct val="120000"/>
              </a:lnSpc>
              <a:spcAft>
                <a:spcPts val="600"/>
              </a:spcAft>
              <a:buClr>
                <a:schemeClr val="accent1"/>
              </a:buClr>
              <a:buFont typeface="Verdana" panose="020B0604030504040204" pitchFamily="34" charset="0"/>
              <a:buChar char="-"/>
              <a:defRPr sz="1500"/>
            </a:lvl2pPr>
            <a:lvl3pPr marL="857250" indent="-228600">
              <a:lnSpc>
                <a:spcPct val="120000"/>
              </a:lnSpc>
              <a:spcAft>
                <a:spcPts val="600"/>
              </a:spcAft>
              <a:buClr>
                <a:schemeClr val="accent1"/>
              </a:buClr>
              <a:buFont typeface="Wingdings" panose="05000000000000000000" pitchFamily="2" charset="2"/>
              <a:buChar char="§"/>
              <a:defRPr sz="1500"/>
            </a:lvl3pPr>
            <a:lvl4pPr marL="1200150" indent="-228600">
              <a:lnSpc>
                <a:spcPct val="120000"/>
              </a:lnSpc>
              <a:spcAft>
                <a:spcPts val="600"/>
              </a:spcAft>
              <a:buClr>
                <a:schemeClr val="accent1"/>
              </a:buClr>
              <a:buFont typeface="Verdana" panose="020B0604030504040204" pitchFamily="34" charset="0"/>
              <a:buChar char="-"/>
              <a:defRPr sz="1500"/>
            </a:lvl4pPr>
            <a:lvl5pPr marL="1543050" indent="-228600">
              <a:lnSpc>
                <a:spcPct val="120000"/>
              </a:lnSpc>
              <a:spcAft>
                <a:spcPts val="600"/>
              </a:spcAft>
              <a:buClr>
                <a:schemeClr val="accent1"/>
              </a:buClr>
              <a:buSzPct val="80000"/>
              <a:buFont typeface="Verdana" panose="020B0604030504040204" pitchFamily="34" charset="0"/>
              <a:buChar char="°"/>
              <a:defRPr sz="15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B931FDFD-1E7F-4D38-B5E5-FEC4D4109758}"/>
              </a:ext>
            </a:extLst>
          </p:cNvPr>
          <p:cNvSpPr>
            <a:spLocks/>
          </p:cNvSpPr>
          <p:nvPr userDrawn="1"/>
        </p:nvSpPr>
        <p:spPr>
          <a:xfrm rot="10800000">
            <a:off x="-9145" y="-23667"/>
            <a:ext cx="9162288" cy="568708"/>
          </a:xfrm>
          <a:prstGeom prst="rect">
            <a:avLst/>
          </a:prstGeom>
          <a:gradFill flip="none" rotWithShape="1">
            <a:gsLst>
              <a:gs pos="0">
                <a:srgbClr val="0057A8">
                  <a:lumMod val="61100"/>
                </a:srgbClr>
              </a:gs>
              <a:gs pos="100000">
                <a:srgbClr val="0057A8"/>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atin typeface="Arial" pitchFamily="34" charset="0"/>
              <a:cs typeface="Arial" pitchFamily="34" charset="0"/>
            </a:endParaRPr>
          </a:p>
        </p:txBody>
      </p:sp>
      <p:cxnSp>
        <p:nvCxnSpPr>
          <p:cNvPr id="8" name="Straight Connector 7">
            <a:extLst>
              <a:ext uri="{FF2B5EF4-FFF2-40B4-BE49-F238E27FC236}">
                <a16:creationId xmlns:a16="http://schemas.microsoft.com/office/drawing/2014/main" id="{C68BFD85-22DB-E8C0-02E8-B0E843AA503D}"/>
              </a:ext>
            </a:extLst>
          </p:cNvPr>
          <p:cNvCxnSpPr>
            <a:cxnSpLocks/>
          </p:cNvCxnSpPr>
          <p:nvPr userDrawn="1"/>
        </p:nvCxnSpPr>
        <p:spPr>
          <a:xfrm>
            <a:off x="-9144" y="546994"/>
            <a:ext cx="9162288" cy="0"/>
          </a:xfrm>
          <a:prstGeom prst="line">
            <a:avLst/>
          </a:prstGeom>
          <a:ln w="12700">
            <a:solidFill>
              <a:srgbClr val="D90D0D"/>
            </a:solidFill>
          </a:ln>
        </p:spPr>
        <p:style>
          <a:lnRef idx="2">
            <a:schemeClr val="accent1"/>
          </a:lnRef>
          <a:fillRef idx="0">
            <a:schemeClr val="accent1"/>
          </a:fillRef>
          <a:effectRef idx="1">
            <a:schemeClr val="accent1"/>
          </a:effectRef>
          <a:fontRef idx="minor">
            <a:schemeClr val="tx1"/>
          </a:fontRef>
        </p:style>
      </p:cxnSp>
      <p:pic>
        <p:nvPicPr>
          <p:cNvPr id="10" name="Graphic 9">
            <a:extLst>
              <a:ext uri="{FF2B5EF4-FFF2-40B4-BE49-F238E27FC236}">
                <a16:creationId xmlns:a16="http://schemas.microsoft.com/office/drawing/2014/main" id="{DEFBA2DB-5453-FA7B-1121-348B59C86FD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457200" y="102984"/>
            <a:ext cx="1854200" cy="315405"/>
          </a:xfrm>
          <a:prstGeom prst="rect">
            <a:avLst/>
          </a:prstGeom>
        </p:spPr>
      </p:pic>
      <p:sp>
        <p:nvSpPr>
          <p:cNvPr id="11" name="Title 1">
            <a:extLst>
              <a:ext uri="{FF2B5EF4-FFF2-40B4-BE49-F238E27FC236}">
                <a16:creationId xmlns:a16="http://schemas.microsoft.com/office/drawing/2014/main" id="{C5082226-0855-77B2-A0D3-EDF61E9FCC89}"/>
              </a:ext>
            </a:extLst>
          </p:cNvPr>
          <p:cNvSpPr txBox="1">
            <a:spLocks/>
          </p:cNvSpPr>
          <p:nvPr userDrawn="1"/>
        </p:nvSpPr>
        <p:spPr bwMode="gray">
          <a:xfrm>
            <a:off x="6556248" y="0"/>
            <a:ext cx="2133600" cy="545039"/>
          </a:xfrm>
          <a:prstGeom prst="rect">
            <a:avLst/>
          </a:prstGeom>
          <a:noFill/>
        </p:spPr>
        <p:txBody>
          <a:bodyPr wrap="none" lIns="0" tIns="0" rIns="0" bIns="0" rtlCol="0" anchor="ctr" anchorCtr="0">
            <a:noAutofit/>
          </a:bodyPr>
          <a:lstStyle>
            <a:lvl1pPr marL="0" algn="l" defTabSz="914400" rtl="0" eaLnBrk="1" latinLnBrk="0" hangingPunct="1">
              <a:lnSpc>
                <a:spcPct val="90000"/>
              </a:lnSpc>
              <a:spcBef>
                <a:spcPct val="0"/>
              </a:spcBef>
              <a:buNone/>
              <a:defRPr kumimoji="0" lang="en-US" sz="4400" b="0" i="0" u="none" strike="noStrike" kern="1200" cap="none" spc="0" normalizeH="0" baseline="0" noProof="0" dirty="0" smtClean="0">
                <a:ln>
                  <a:noFill/>
                </a:ln>
                <a:solidFill>
                  <a:srgbClr val="205588"/>
                </a:solidFill>
                <a:effectLst/>
                <a:uLnTx/>
                <a:uFill>
                  <a:solidFill>
                    <a:schemeClr val="accent2"/>
                  </a:solidFill>
                </a:uFill>
                <a:latin typeface="Franklin Gothic Medium Cond" panose="020B0606030402020204" pitchFamily="34" charset="0"/>
                <a:ea typeface="+mn-ea"/>
                <a:cs typeface="Arial" pitchFamily="34" charset="0"/>
              </a:defRPr>
            </a:lvl1pPr>
          </a:lstStyle>
          <a:p>
            <a:pPr algn="r"/>
            <a:r>
              <a:rPr lang="en-US" sz="1000" i="1">
                <a:solidFill>
                  <a:schemeClr val="bg1"/>
                </a:solidFill>
                <a:latin typeface="Verdana" panose="020B0604030504040204" pitchFamily="34" charset="0"/>
                <a:ea typeface="Verdana" panose="020B0604030504040204" pitchFamily="34" charset="0"/>
                <a:cs typeface="Verdana" panose="020B0604030504040204" pitchFamily="34" charset="0"/>
              </a:rPr>
              <a:t>Connecting you with Texas.</a:t>
            </a:r>
          </a:p>
        </p:txBody>
      </p:sp>
      <p:sp>
        <p:nvSpPr>
          <p:cNvPr id="9" name="Text Placeholder 8">
            <a:extLst>
              <a:ext uri="{FF2B5EF4-FFF2-40B4-BE49-F238E27FC236}">
                <a16:creationId xmlns:a16="http://schemas.microsoft.com/office/drawing/2014/main" id="{C87EDCAD-B371-EAEE-A0B0-D27A4C57EBEE}"/>
              </a:ext>
            </a:extLst>
          </p:cNvPr>
          <p:cNvSpPr>
            <a:spLocks noGrp="1"/>
          </p:cNvSpPr>
          <p:nvPr>
            <p:ph type="body" sz="quarter" idx="10" hasCustomPrompt="1"/>
          </p:nvPr>
        </p:nvSpPr>
        <p:spPr>
          <a:xfrm>
            <a:off x="8059003" y="4738830"/>
            <a:ext cx="756858" cy="294880"/>
          </a:xfrm>
        </p:spPr>
        <p:txBody>
          <a:bodyPr/>
          <a:lstStyle>
            <a:lvl1pPr>
              <a:buNone/>
              <a:defRPr/>
            </a:lvl1pPr>
          </a:lstStyle>
          <a:p>
            <a:pPr lvl="0"/>
            <a:fld id="{47F244F0-BC81-486E-AB53-0DBB515BB5DE}" type="slidenum">
              <a:rPr lang="en-US" smtClean="0"/>
              <a:t>‹#›</a:t>
            </a:fld>
            <a:endParaRPr lang="en-US" dirty="0"/>
          </a:p>
        </p:txBody>
      </p:sp>
    </p:spTree>
    <p:extLst>
      <p:ext uri="{BB962C8B-B14F-4D97-AF65-F5344CB8AC3E}">
        <p14:creationId xmlns:p14="http://schemas.microsoft.com/office/powerpoint/2010/main" val="37508084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24DAA-1D20-915C-6552-05B76CFE4F9D}"/>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22334009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886968"/>
            <a:ext cx="8229600" cy="292608"/>
          </a:xfrm>
          <a:prstGeom prst="rect">
            <a:avLst/>
          </a:prstGeom>
        </p:spPr>
        <p:txBody>
          <a:bodyPr vert="horz" lIns="91440" tIns="45720" rIns="91440" bIns="45720" rtlCol="0" anchor="b" anchorCtr="0">
            <a:noAutofit/>
          </a:bodyPr>
          <a:lstStyle/>
          <a:p>
            <a:r>
              <a:rPr lang="en-US"/>
              <a:t>Click to edit Master title style</a:t>
            </a:r>
          </a:p>
        </p:txBody>
      </p:sp>
      <p:sp>
        <p:nvSpPr>
          <p:cNvPr id="3" name="Text Placeholder 2"/>
          <p:cNvSpPr>
            <a:spLocks noGrp="1"/>
          </p:cNvSpPr>
          <p:nvPr>
            <p:ph type="body" idx="1"/>
          </p:nvPr>
        </p:nvSpPr>
        <p:spPr>
          <a:xfrm>
            <a:off x="457200" y="1271016"/>
            <a:ext cx="8229600" cy="319125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75711817"/>
      </p:ext>
    </p:extLst>
  </p:cSld>
  <p:clrMap bg1="lt1" tx1="dk1" bg2="lt2" tx2="dk2" accent1="accent1" accent2="accent2" accent3="accent3" accent4="accent4" accent5="accent5" accent6="accent6" hlink="hlink" folHlink="folHlink"/>
  <p:sldLayoutIdLst>
    <p:sldLayoutId id="2147483685" r:id="rId1"/>
    <p:sldLayoutId id="2147483696" r:id="rId2"/>
    <p:sldLayoutId id="2147483697" r:id="rId3"/>
    <p:sldLayoutId id="2147483686" r:id="rId4"/>
    <p:sldLayoutId id="2147483698" r:id="rId5"/>
  </p:sldLayoutIdLst>
  <p:hf hdr="0" dt="0"/>
  <p:txStyles>
    <p:titleStyle>
      <a:lvl1pPr algn="l" defTabSz="685800" rtl="0" eaLnBrk="1" latinLnBrk="0" hangingPunct="1">
        <a:lnSpc>
          <a:spcPct val="90000"/>
        </a:lnSpc>
        <a:spcBef>
          <a:spcPct val="0"/>
        </a:spcBef>
        <a:buNone/>
        <a:defRPr sz="2200" kern="1200">
          <a:solidFill>
            <a:schemeClr val="accent1"/>
          </a:solidFill>
          <a:latin typeface="+mj-lt"/>
          <a:ea typeface="+mj-ea"/>
          <a:cs typeface="+mj-cs"/>
        </a:defRPr>
      </a:lvl1pPr>
    </p:titleStyle>
    <p:bodyStyle>
      <a:lvl1pPr marL="228600" indent="-228600" algn="l" defTabSz="685800" rtl="0" eaLnBrk="1" latinLnBrk="0" hangingPunct="1">
        <a:lnSpc>
          <a:spcPct val="120000"/>
        </a:lnSpc>
        <a:spcBef>
          <a:spcPts val="750"/>
        </a:spcBef>
        <a:spcAft>
          <a:spcPts val="600"/>
        </a:spcAft>
        <a:buClr>
          <a:schemeClr val="accent1"/>
        </a:buClr>
        <a:buSzPct val="120000"/>
        <a:buFont typeface="Arial" panose="020B0604020202020204" pitchFamily="34" charset="0"/>
        <a:buChar char="•"/>
        <a:defRPr sz="1500" kern="1200">
          <a:solidFill>
            <a:schemeClr val="tx1"/>
          </a:solidFill>
          <a:latin typeface="+mn-lt"/>
          <a:ea typeface="+mn-ea"/>
          <a:cs typeface="+mn-cs"/>
        </a:defRPr>
      </a:lvl1pPr>
      <a:lvl2pPr marL="514350" indent="-228600" algn="l" defTabSz="685800" rtl="0" eaLnBrk="1" latinLnBrk="0" hangingPunct="1">
        <a:lnSpc>
          <a:spcPct val="120000"/>
        </a:lnSpc>
        <a:spcBef>
          <a:spcPts val="375"/>
        </a:spcBef>
        <a:spcAft>
          <a:spcPts val="600"/>
        </a:spcAft>
        <a:buClr>
          <a:schemeClr val="accent1"/>
        </a:buClr>
        <a:buFont typeface="Verdana" panose="020B0604030504040204" pitchFamily="34" charset="0"/>
        <a:buChar char="-"/>
        <a:defRPr sz="1500" kern="1200">
          <a:solidFill>
            <a:schemeClr val="tx1"/>
          </a:solidFill>
          <a:latin typeface="+mn-lt"/>
          <a:ea typeface="+mn-ea"/>
          <a:cs typeface="+mn-cs"/>
        </a:defRPr>
      </a:lvl2pPr>
      <a:lvl3pPr marL="857250" indent="-228600" algn="l" defTabSz="685800" rtl="0" eaLnBrk="1" latinLnBrk="0" hangingPunct="1">
        <a:lnSpc>
          <a:spcPct val="120000"/>
        </a:lnSpc>
        <a:spcBef>
          <a:spcPts val="375"/>
        </a:spcBef>
        <a:spcAft>
          <a:spcPts val="600"/>
        </a:spcAft>
        <a:buClr>
          <a:schemeClr val="accent1"/>
        </a:buClr>
        <a:buFont typeface="Wingdings" panose="05000000000000000000" pitchFamily="2" charset="2"/>
        <a:buChar char="§"/>
        <a:defRPr sz="1500" kern="1200">
          <a:solidFill>
            <a:schemeClr val="tx1"/>
          </a:solidFill>
          <a:latin typeface="+mn-lt"/>
          <a:ea typeface="+mn-ea"/>
          <a:cs typeface="+mn-cs"/>
        </a:defRPr>
      </a:lvl3pPr>
      <a:lvl4pPr marL="1200150" indent="-228600" algn="l" defTabSz="685800" rtl="0" eaLnBrk="1" latinLnBrk="0" hangingPunct="1">
        <a:lnSpc>
          <a:spcPct val="120000"/>
        </a:lnSpc>
        <a:spcBef>
          <a:spcPts val="375"/>
        </a:spcBef>
        <a:spcAft>
          <a:spcPts val="600"/>
        </a:spcAft>
        <a:buClr>
          <a:schemeClr val="accent1"/>
        </a:buClr>
        <a:buFont typeface="Verdana" panose="020B0604030504040204" pitchFamily="34" charset="0"/>
        <a:buChar char="-"/>
        <a:defRPr sz="1500" kern="1200">
          <a:solidFill>
            <a:schemeClr val="tx1"/>
          </a:solidFill>
          <a:latin typeface="+mn-lt"/>
          <a:ea typeface="+mn-ea"/>
          <a:cs typeface="+mn-cs"/>
        </a:defRPr>
      </a:lvl4pPr>
      <a:lvl5pPr marL="1543050" indent="-228600" algn="l" defTabSz="685800" rtl="0" eaLnBrk="1" latinLnBrk="0" hangingPunct="1">
        <a:lnSpc>
          <a:spcPct val="120000"/>
        </a:lnSpc>
        <a:spcBef>
          <a:spcPts val="375"/>
        </a:spcBef>
        <a:spcAft>
          <a:spcPts val="600"/>
        </a:spcAft>
        <a:buClr>
          <a:srgbClr val="0056A9"/>
        </a:buClr>
        <a:buSzPct val="80000"/>
        <a:buFont typeface="Verdana" panose="020B0604030504040204" pitchFamily="34" charset="0"/>
        <a:buChar char="°"/>
        <a:defRPr sz="15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hyperlink" Target="https://www.txdot.gov/business/peps/resources/firms-eligible-to-do-business-with-txdot.html." TargetMode="External"/><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hyperlink" Target="https://www.txdot.gov/business/peps/training-and-events.html"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hyperlink" Target="https://www.txdot.gov/about/contact-us/cybersecurity/cybersecurity-resources.html" TargetMode="External"/><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hyperlink" Target="https://www.txdot.gov/business/peps/resources.html" TargetMode="External"/><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hyperlink" Target="mailto:jessica.landry@txdot.gov" TargetMode="External"/><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hyperlink" Target="https://www.txdot.gov/content/dam/docs/division/mrd/89th-legislature-giww-report.pdf" TargetMode="Externa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hyperlink" Target="https://www.txdot.gov/content/dam/docs/division/mrd/port-profiles/maritime-pmp-book.pdf"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hyperlink" Target="https://www.txdot.gov/business/consultants/architectural-engineering-surveying/getting-started/precertification.html" TargetMode="External"/><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3A13CB2-1304-88FB-9044-4774D9D3B3DC}"/>
              </a:ext>
              <a:ext uri="{C183D7F6-B498-43B3-948B-1728B52AA6E4}">
                <adec:decorative xmlns:adec="http://schemas.microsoft.com/office/drawing/2017/decorative" val="0"/>
              </a:ext>
            </a:extLst>
          </p:cNvPr>
          <p:cNvSpPr>
            <a:spLocks noGrp="1"/>
          </p:cNvSpPr>
          <p:nvPr>
            <p:ph type="ctrTitle"/>
          </p:nvPr>
        </p:nvSpPr>
        <p:spPr>
          <a:xfrm>
            <a:off x="320040" y="1483242"/>
            <a:ext cx="8503920" cy="1716576"/>
          </a:xfrm>
        </p:spPr>
        <p:txBody>
          <a:bodyPr>
            <a:noAutofit/>
          </a:bodyPr>
          <a:lstStyle/>
          <a:p>
            <a:r>
              <a:rPr lang="en-US" sz="2800" cap="none" dirty="0"/>
              <a:t>Pre-Request for </a:t>
            </a:r>
            <a:r>
              <a:rPr lang="en-US" sz="2800" dirty="0"/>
              <a:t>Proposal (R</a:t>
            </a:r>
            <a:r>
              <a:rPr lang="en-US" sz="2800" cap="none" dirty="0"/>
              <a:t>FP) Meeting: Maritime (MRD) Division </a:t>
            </a:r>
            <a:br>
              <a:rPr lang="en-US" sz="2800" cap="none" dirty="0"/>
            </a:br>
            <a:br>
              <a:rPr lang="en-US" sz="2800" cap="none" dirty="0"/>
            </a:br>
            <a:r>
              <a:rPr lang="en-US" sz="2800" cap="none" dirty="0"/>
              <a:t>Port,</a:t>
            </a:r>
            <a:r>
              <a:rPr lang="en-US" sz="2800" dirty="0"/>
              <a:t> Waterway, and Intermodal Freight Planning</a:t>
            </a:r>
            <a:endParaRPr lang="en-US" sz="2800" dirty="0">
              <a:ea typeface="Verdana Bold"/>
            </a:endParaRPr>
          </a:p>
        </p:txBody>
      </p:sp>
      <p:sp>
        <p:nvSpPr>
          <p:cNvPr id="3" name="Subtitle">
            <a:extLst>
              <a:ext uri="{FF2B5EF4-FFF2-40B4-BE49-F238E27FC236}">
                <a16:creationId xmlns:a16="http://schemas.microsoft.com/office/drawing/2014/main" id="{5BE37F18-99CA-8F2E-B588-7EE58DF02509}"/>
              </a:ext>
              <a:ext uri="{C183D7F6-B498-43B3-948B-1728B52AA6E4}">
                <adec:decorative xmlns:adec="http://schemas.microsoft.com/office/drawing/2017/decorative" val="0"/>
              </a:ext>
            </a:extLst>
          </p:cNvPr>
          <p:cNvSpPr>
            <a:spLocks noGrp="1"/>
          </p:cNvSpPr>
          <p:nvPr>
            <p:ph type="subTitle" idx="1"/>
          </p:nvPr>
        </p:nvSpPr>
        <p:spPr>
          <a:xfrm>
            <a:off x="215731" y="3843684"/>
            <a:ext cx="7863840" cy="685800"/>
          </a:xfrm>
        </p:spPr>
        <p:txBody>
          <a:bodyPr vert="horz" lIns="0" tIns="0" rIns="0" bIns="0" rtlCol="0" anchor="t">
            <a:noAutofit/>
          </a:bodyPr>
          <a:lstStyle/>
          <a:p>
            <a:pPr>
              <a:lnSpc>
                <a:spcPct val="120000"/>
              </a:lnSpc>
              <a:spcBef>
                <a:spcPts val="0"/>
              </a:spcBef>
              <a:spcAft>
                <a:spcPts val="0"/>
              </a:spcAft>
            </a:pPr>
            <a:r>
              <a:rPr lang="en-US" sz="1600" dirty="0"/>
              <a:t>Solicitation Number 601CT0000006550</a:t>
            </a:r>
          </a:p>
          <a:p>
            <a:pPr>
              <a:lnSpc>
                <a:spcPct val="120000"/>
              </a:lnSpc>
              <a:spcBef>
                <a:spcPts val="0"/>
              </a:spcBef>
              <a:spcAft>
                <a:spcPts val="0"/>
              </a:spcAft>
            </a:pPr>
            <a:r>
              <a:rPr lang="en-US" sz="1600" dirty="0"/>
              <a:t>RFP 94-7RFP5001</a:t>
            </a:r>
            <a:endParaRPr lang="en-US" sz="1600" dirty="0">
              <a:ea typeface="Verdana"/>
            </a:endParaRPr>
          </a:p>
          <a:p>
            <a:pPr>
              <a:lnSpc>
                <a:spcPct val="120000"/>
              </a:lnSpc>
              <a:spcBef>
                <a:spcPts val="0"/>
              </a:spcBef>
              <a:spcAft>
                <a:spcPts val="0"/>
              </a:spcAft>
            </a:pPr>
            <a:r>
              <a:rPr lang="en-US" sz="1600" dirty="0"/>
              <a:t>FY 2027 - Wave 1</a:t>
            </a:r>
          </a:p>
          <a:p>
            <a:pPr>
              <a:lnSpc>
                <a:spcPct val="120000"/>
              </a:lnSpc>
              <a:spcBef>
                <a:spcPts val="0"/>
              </a:spcBef>
              <a:spcAft>
                <a:spcPts val="0"/>
              </a:spcAft>
            </a:pPr>
            <a:r>
              <a:rPr lang="en-US" sz="1600" dirty="0">
                <a:ea typeface="Verdana"/>
              </a:rPr>
              <a:t>Jessica Landry, P.E.</a:t>
            </a:r>
          </a:p>
        </p:txBody>
      </p:sp>
      <p:sp>
        <p:nvSpPr>
          <p:cNvPr id="5" name="TextBox" descr="Thank you for dialing in.&#10;Phones will be muted. &#10;We will begin shortly.&#10;">
            <a:extLst>
              <a:ext uri="{FF2B5EF4-FFF2-40B4-BE49-F238E27FC236}">
                <a16:creationId xmlns:a16="http://schemas.microsoft.com/office/drawing/2014/main" id="{58E28180-3456-E9A9-0877-30B267F92248}"/>
              </a:ext>
              <a:ext uri="{C183D7F6-B498-43B3-948B-1728B52AA6E4}">
                <adec:decorative xmlns:adec="http://schemas.microsoft.com/office/drawing/2017/decorative" val="0"/>
              </a:ext>
            </a:extLst>
          </p:cNvPr>
          <p:cNvSpPr txBox="1"/>
          <p:nvPr/>
        </p:nvSpPr>
        <p:spPr>
          <a:xfrm>
            <a:off x="2544793" y="408379"/>
            <a:ext cx="3750076" cy="830997"/>
          </a:xfrm>
          <a:prstGeom prst="rect">
            <a:avLst/>
          </a:prstGeom>
          <a:noFill/>
          <a:ln w="38100">
            <a:solidFill>
              <a:schemeClr val="bg1"/>
            </a:solidFill>
          </a:ln>
        </p:spPr>
        <p:txBody>
          <a:bodyPr wrap="square">
            <a:spAutoFit/>
          </a:bodyPr>
          <a:lstStyle/>
          <a:p>
            <a:pPr algn="ctr"/>
            <a:r>
              <a:rPr lang="en-US" sz="1600" b="1" dirty="0">
                <a:solidFill>
                  <a:schemeClr val="bg1"/>
                </a:solidFill>
              </a:rPr>
              <a:t>Thank you for dialing in.</a:t>
            </a:r>
          </a:p>
          <a:p>
            <a:pPr algn="ctr"/>
            <a:r>
              <a:rPr lang="en-US" sz="1600" b="1" dirty="0">
                <a:solidFill>
                  <a:schemeClr val="bg1"/>
                </a:solidFill>
              </a:rPr>
              <a:t>Phones will be muted. </a:t>
            </a:r>
          </a:p>
          <a:p>
            <a:pPr algn="ctr"/>
            <a:r>
              <a:rPr lang="en-US" sz="1600" b="1" dirty="0">
                <a:solidFill>
                  <a:schemeClr val="bg1"/>
                </a:solidFill>
              </a:rPr>
              <a:t>We will begin shortly.</a:t>
            </a:r>
          </a:p>
        </p:txBody>
      </p:sp>
    </p:spTree>
    <p:extLst>
      <p:ext uri="{BB962C8B-B14F-4D97-AF65-F5344CB8AC3E}">
        <p14:creationId xmlns:p14="http://schemas.microsoft.com/office/powerpoint/2010/main" val="7996847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a:extLst>
              <a:ext uri="{FF2B5EF4-FFF2-40B4-BE49-F238E27FC236}">
                <a16:creationId xmlns:a16="http://schemas.microsoft.com/office/drawing/2014/main" id="{04E73408-0B5C-5FE3-3081-13C940D20C04}"/>
              </a:ext>
            </a:extLst>
          </p:cNvPr>
          <p:cNvSpPr>
            <a:spLocks noGrp="1"/>
          </p:cNvSpPr>
          <p:nvPr>
            <p:ph type="title"/>
          </p:nvPr>
        </p:nvSpPr>
        <p:spPr>
          <a:xfrm>
            <a:off x="457200" y="-294885"/>
            <a:ext cx="8229600" cy="294885"/>
          </a:xfrm>
        </p:spPr>
        <p:txBody>
          <a:bodyPr vert="horz" wrap="none" lIns="0" tIns="0" rIns="0" bIns="0" rtlCol="0" anchor="b" anchorCtr="0">
            <a:normAutofit fontScale="90000"/>
          </a:bodyPr>
          <a:lstStyle/>
          <a:p>
            <a:r>
              <a:rPr lang="en-US" dirty="0"/>
              <a:t>Project Manager (PM) Requirements	</a:t>
            </a:r>
          </a:p>
        </p:txBody>
      </p:sp>
      <p:graphicFrame>
        <p:nvGraphicFramePr>
          <p:cNvPr id="2" name="Text Box" descr="The prime provider's project manager is required to be a registered professional engineer in Texas.">
            <a:extLst>
              <a:ext uri="{FF2B5EF4-FFF2-40B4-BE49-F238E27FC236}">
                <a16:creationId xmlns:a16="http://schemas.microsoft.com/office/drawing/2014/main" id="{943F3EF1-65DE-28A9-9742-D0537427FBA4}"/>
              </a:ext>
            </a:extLst>
          </p:cNvPr>
          <p:cNvGraphicFramePr/>
          <p:nvPr>
            <p:extLst>
              <p:ext uri="{D42A27DB-BD31-4B8C-83A1-F6EECF244321}">
                <p14:modId xmlns:p14="http://schemas.microsoft.com/office/powerpoint/2010/main" val="792123528"/>
              </p:ext>
            </p:extLst>
          </p:nvPr>
        </p:nvGraphicFramePr>
        <p:xfrm>
          <a:off x="368186" y="660364"/>
          <a:ext cx="8261969" cy="40830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328495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a:extLst>
              <a:ext uri="{FF2B5EF4-FFF2-40B4-BE49-F238E27FC236}">
                <a16:creationId xmlns:a16="http://schemas.microsoft.com/office/drawing/2014/main" id="{875781BF-B81E-CB27-2623-0CF6D25C0BEB}"/>
              </a:ext>
              <a:ext uri="{C183D7F6-B498-43B3-948B-1728B52AA6E4}">
                <adec:decorative xmlns:adec="http://schemas.microsoft.com/office/drawing/2017/decorative" val="0"/>
              </a:ext>
            </a:extLst>
          </p:cNvPr>
          <p:cNvSpPr txBox="1">
            <a:spLocks noGrp="1"/>
          </p:cNvSpPr>
          <p:nvPr>
            <p:ph type="title" idx="4294967295"/>
          </p:nvPr>
        </p:nvSpPr>
        <p:spPr>
          <a:xfrm>
            <a:off x="89607" y="680143"/>
            <a:ext cx="5879871" cy="3693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2E69"/>
                </a:solidFill>
                <a:effectLst/>
                <a:uLnTx/>
                <a:uFillTx/>
                <a:latin typeface="+mn-lt"/>
                <a:ea typeface="+mn-ea"/>
                <a:cs typeface="+mn-cs"/>
              </a:rPr>
              <a:t>Contract Type</a:t>
            </a:r>
            <a:endParaRPr kumimoji="0" lang="en-US" sz="1800" b="0" i="0" u="none" strike="noStrike" kern="1200" cap="none" spc="0" normalizeH="0" baseline="0" noProof="0" dirty="0">
              <a:ln>
                <a:noFill/>
              </a:ln>
              <a:solidFill>
                <a:srgbClr val="002E69"/>
              </a:solidFill>
              <a:effectLst/>
              <a:uLnTx/>
              <a:uFillTx/>
              <a:latin typeface="+mn-lt"/>
              <a:ea typeface="+mn-ea"/>
              <a:cs typeface="+mn-cs"/>
            </a:endParaRPr>
          </a:p>
        </p:txBody>
      </p:sp>
      <p:grpSp>
        <p:nvGrpSpPr>
          <p:cNvPr id="3" name="Group 2" descr="Indefinite deliverable contracts with work authorizations.  2 contracts&#10;$5 million each&#10;5 years maximum contract term with Work Authorizations being issued only in the first 4 years&#10;The remaining 1 year of the contracts will be utilized to complete work issued previously.&#10;Managed by Maritime (MRD) Division">
            <a:extLst>
              <a:ext uri="{FF2B5EF4-FFF2-40B4-BE49-F238E27FC236}">
                <a16:creationId xmlns:a16="http://schemas.microsoft.com/office/drawing/2014/main" id="{831F0888-D76E-83D2-8238-DF01D46A5898}"/>
              </a:ext>
              <a:ext uri="{C183D7F6-B498-43B3-948B-1728B52AA6E4}">
                <adec:decorative xmlns:adec="http://schemas.microsoft.com/office/drawing/2017/decorative" val="0"/>
              </a:ext>
            </a:extLst>
          </p:cNvPr>
          <p:cNvGrpSpPr/>
          <p:nvPr/>
        </p:nvGrpSpPr>
        <p:grpSpPr>
          <a:xfrm>
            <a:off x="641648" y="1110122"/>
            <a:ext cx="7831008" cy="3883190"/>
            <a:chOff x="641648" y="1110122"/>
            <a:chExt cx="7831008" cy="3883190"/>
          </a:xfrm>
        </p:grpSpPr>
        <p:sp>
          <p:nvSpPr>
            <p:cNvPr id="5" name="Text Box" descr="Indefinite deliverable (ID) contracts with work authorizations">
              <a:extLst>
                <a:ext uri="{FF2B5EF4-FFF2-40B4-BE49-F238E27FC236}">
                  <a16:creationId xmlns:a16="http://schemas.microsoft.com/office/drawing/2014/main" id="{290CDA7D-924C-97E9-A14A-E5B64358B176}"/>
                </a:ext>
              </a:extLst>
            </p:cNvPr>
            <p:cNvSpPr/>
            <p:nvPr/>
          </p:nvSpPr>
          <p:spPr>
            <a:xfrm>
              <a:off x="641648" y="1110122"/>
              <a:ext cx="3199463" cy="3883190"/>
            </a:xfrm>
            <a:custGeom>
              <a:avLst/>
              <a:gdLst>
                <a:gd name="connsiteX0" fmla="*/ 0 w 3199463"/>
                <a:gd name="connsiteY0" fmla="*/ 533254 h 3883190"/>
                <a:gd name="connsiteX1" fmla="*/ 533254 w 3199463"/>
                <a:gd name="connsiteY1" fmla="*/ 0 h 3883190"/>
                <a:gd name="connsiteX2" fmla="*/ 2666209 w 3199463"/>
                <a:gd name="connsiteY2" fmla="*/ 0 h 3883190"/>
                <a:gd name="connsiteX3" fmla="*/ 3199463 w 3199463"/>
                <a:gd name="connsiteY3" fmla="*/ 533254 h 3883190"/>
                <a:gd name="connsiteX4" fmla="*/ 3199463 w 3199463"/>
                <a:gd name="connsiteY4" fmla="*/ 3349936 h 3883190"/>
                <a:gd name="connsiteX5" fmla="*/ 2666209 w 3199463"/>
                <a:gd name="connsiteY5" fmla="*/ 3883190 h 3883190"/>
                <a:gd name="connsiteX6" fmla="*/ 533254 w 3199463"/>
                <a:gd name="connsiteY6" fmla="*/ 3883190 h 3883190"/>
                <a:gd name="connsiteX7" fmla="*/ 0 w 3199463"/>
                <a:gd name="connsiteY7" fmla="*/ 3349936 h 3883190"/>
                <a:gd name="connsiteX8" fmla="*/ 0 w 3199463"/>
                <a:gd name="connsiteY8" fmla="*/ 533254 h 3883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99463" h="3883190">
                  <a:moveTo>
                    <a:pt x="0" y="533254"/>
                  </a:moveTo>
                  <a:cubicBezTo>
                    <a:pt x="0" y="238746"/>
                    <a:pt x="238746" y="0"/>
                    <a:pt x="533254" y="0"/>
                  </a:cubicBezTo>
                  <a:lnTo>
                    <a:pt x="2666209" y="0"/>
                  </a:lnTo>
                  <a:cubicBezTo>
                    <a:pt x="2960717" y="0"/>
                    <a:pt x="3199463" y="238746"/>
                    <a:pt x="3199463" y="533254"/>
                  </a:cubicBezTo>
                  <a:lnTo>
                    <a:pt x="3199463" y="3349936"/>
                  </a:lnTo>
                  <a:cubicBezTo>
                    <a:pt x="3199463" y="3644444"/>
                    <a:pt x="2960717" y="3883190"/>
                    <a:pt x="2666209" y="3883190"/>
                  </a:cubicBezTo>
                  <a:lnTo>
                    <a:pt x="533254" y="3883190"/>
                  </a:lnTo>
                  <a:cubicBezTo>
                    <a:pt x="238746" y="3883190"/>
                    <a:pt x="0" y="3644444"/>
                    <a:pt x="0" y="3349936"/>
                  </a:cubicBezTo>
                  <a:lnTo>
                    <a:pt x="0" y="533254"/>
                  </a:lnTo>
                  <a:close/>
                </a:path>
              </a:pathLst>
            </a:custGeom>
          </p:spPr>
          <p:style>
            <a:lnRef idx="2">
              <a:schemeClr val="l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fontRef>
          </p:style>
          <p:txBody>
            <a:bodyPr spcFirstLastPara="0" vert="horz" wrap="square" lIns="247625" tIns="201905" rIns="247625" bIns="201905" numCol="1" spcCol="1270" anchor="ctr" anchorCtr="0">
              <a:noAutofit/>
            </a:bodyPr>
            <a:lstStyle/>
            <a:p>
              <a:pPr marL="0" lvl="0" indent="0" algn="ctr" defTabSz="1066800">
                <a:lnSpc>
                  <a:spcPct val="100000"/>
                </a:lnSpc>
                <a:spcBef>
                  <a:spcPct val="0"/>
                </a:spcBef>
                <a:spcAft>
                  <a:spcPts val="0"/>
                </a:spcAft>
                <a:buNone/>
              </a:pPr>
              <a:r>
                <a:rPr lang="en-US" sz="2400" kern="1200" dirty="0"/>
                <a:t>Indefinite </a:t>
              </a:r>
            </a:p>
            <a:p>
              <a:pPr marL="0" lvl="0" indent="0" algn="ctr" defTabSz="1066800">
                <a:lnSpc>
                  <a:spcPct val="100000"/>
                </a:lnSpc>
                <a:spcBef>
                  <a:spcPct val="0"/>
                </a:spcBef>
                <a:spcAft>
                  <a:spcPts val="0"/>
                </a:spcAft>
                <a:buNone/>
              </a:pPr>
              <a:r>
                <a:rPr lang="en-US" sz="2400" kern="1200" dirty="0"/>
                <a:t>Deliverable (ID) </a:t>
              </a:r>
            </a:p>
            <a:p>
              <a:pPr marL="0" lvl="0" indent="0" algn="ctr" defTabSz="1066800">
                <a:lnSpc>
                  <a:spcPct val="100000"/>
                </a:lnSpc>
                <a:spcBef>
                  <a:spcPct val="0"/>
                </a:spcBef>
                <a:spcAft>
                  <a:spcPts val="0"/>
                </a:spcAft>
                <a:buNone/>
              </a:pPr>
              <a:r>
                <a:rPr lang="en-US" sz="2400" kern="1200" dirty="0"/>
                <a:t>Contract with </a:t>
              </a:r>
            </a:p>
            <a:p>
              <a:pPr marL="0" lvl="0" indent="0" algn="ctr" defTabSz="1066800">
                <a:lnSpc>
                  <a:spcPct val="90000"/>
                </a:lnSpc>
                <a:spcBef>
                  <a:spcPct val="0"/>
                </a:spcBef>
                <a:spcAft>
                  <a:spcPts val="0"/>
                </a:spcAft>
                <a:buNone/>
              </a:pPr>
              <a:r>
                <a:rPr lang="en-US" sz="2400" kern="1200" dirty="0"/>
                <a:t>Work Authorizations</a:t>
              </a:r>
            </a:p>
          </p:txBody>
        </p:sp>
        <p:sp>
          <p:nvSpPr>
            <p:cNvPr id="4" name="Text Box" descr="2 contracts&#10;$5 million each&#10;5 years maximum contract term&#10;Work Authorizations issued only in the first 4 years&#10;Remaining 1 year of the contracts will be used to complete work issued previously&#10;Managed by Maritime Division&#10;&#10;">
              <a:extLst>
                <a:ext uri="{FF2B5EF4-FFF2-40B4-BE49-F238E27FC236}">
                  <a16:creationId xmlns:a16="http://schemas.microsoft.com/office/drawing/2014/main" id="{9823D093-CE1E-CEF3-A376-6B55CE56AA18}"/>
                </a:ext>
              </a:extLst>
            </p:cNvPr>
            <p:cNvSpPr/>
            <p:nvPr/>
          </p:nvSpPr>
          <p:spPr>
            <a:xfrm>
              <a:off x="3857138" y="1544205"/>
              <a:ext cx="4615518" cy="3005657"/>
            </a:xfrm>
            <a:custGeom>
              <a:avLst/>
              <a:gdLst>
                <a:gd name="connsiteX0" fmla="*/ 500953 w 3005656"/>
                <a:gd name="connsiteY0" fmla="*/ 0 h 4615517"/>
                <a:gd name="connsiteX1" fmla="*/ 2504703 w 3005656"/>
                <a:gd name="connsiteY1" fmla="*/ 0 h 4615517"/>
                <a:gd name="connsiteX2" fmla="*/ 3005656 w 3005656"/>
                <a:gd name="connsiteY2" fmla="*/ 500953 h 4615517"/>
                <a:gd name="connsiteX3" fmla="*/ 3005656 w 3005656"/>
                <a:gd name="connsiteY3" fmla="*/ 4615517 h 4615517"/>
                <a:gd name="connsiteX4" fmla="*/ 3005656 w 3005656"/>
                <a:gd name="connsiteY4" fmla="*/ 4615517 h 4615517"/>
                <a:gd name="connsiteX5" fmla="*/ 0 w 3005656"/>
                <a:gd name="connsiteY5" fmla="*/ 4615517 h 4615517"/>
                <a:gd name="connsiteX6" fmla="*/ 0 w 3005656"/>
                <a:gd name="connsiteY6" fmla="*/ 4615517 h 4615517"/>
                <a:gd name="connsiteX7" fmla="*/ 0 w 3005656"/>
                <a:gd name="connsiteY7" fmla="*/ 500953 h 4615517"/>
                <a:gd name="connsiteX8" fmla="*/ 500953 w 3005656"/>
                <a:gd name="connsiteY8" fmla="*/ 0 h 4615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5656" h="4615517">
                  <a:moveTo>
                    <a:pt x="3005656" y="769269"/>
                  </a:moveTo>
                  <a:lnTo>
                    <a:pt x="3005656" y="3846248"/>
                  </a:lnTo>
                  <a:cubicBezTo>
                    <a:pt x="3005656" y="4271103"/>
                    <a:pt x="2859600" y="4615516"/>
                    <a:pt x="2679432" y="4615516"/>
                  </a:cubicBezTo>
                  <a:lnTo>
                    <a:pt x="0" y="4615516"/>
                  </a:lnTo>
                  <a:lnTo>
                    <a:pt x="0" y="4615516"/>
                  </a:lnTo>
                  <a:lnTo>
                    <a:pt x="0" y="1"/>
                  </a:lnTo>
                  <a:lnTo>
                    <a:pt x="0" y="1"/>
                  </a:lnTo>
                  <a:lnTo>
                    <a:pt x="2679432" y="1"/>
                  </a:lnTo>
                  <a:cubicBezTo>
                    <a:pt x="2859600" y="1"/>
                    <a:pt x="3005656" y="344414"/>
                    <a:pt x="3005656" y="769269"/>
                  </a:cubicBezTo>
                  <a:close/>
                </a:path>
              </a:pathLst>
            </a:cu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91441" tIns="238164" rIns="329604" bIns="238165" numCol="1" spcCol="1270" anchor="ctr" anchorCtr="0">
              <a:noAutofit/>
            </a:bodyPr>
            <a:lstStyle/>
            <a:p>
              <a:pPr marL="457200" lvl="1" indent="-338138" algn="l" defTabSz="800100">
                <a:lnSpc>
                  <a:spcPct val="100000"/>
                </a:lnSpc>
                <a:spcBef>
                  <a:spcPct val="0"/>
                </a:spcBef>
                <a:spcAft>
                  <a:spcPts val="500"/>
                </a:spcAft>
                <a:buFont typeface="Arial" panose="020B0604020202020204" pitchFamily="34" charset="0"/>
                <a:buChar char="•"/>
              </a:pPr>
              <a:r>
                <a:rPr lang="en-US" sz="1600" dirty="0"/>
                <a:t>2</a:t>
              </a:r>
              <a:r>
                <a:rPr lang="en-US" sz="1600" kern="1200" dirty="0">
                  <a:ea typeface="+mn-ea"/>
                  <a:cs typeface="+mn-cs"/>
                </a:rPr>
                <a:t> contracts</a:t>
              </a:r>
            </a:p>
            <a:p>
              <a:pPr marL="457200" lvl="1" indent="-338138" algn="l" defTabSz="800100">
                <a:lnSpc>
                  <a:spcPct val="100000"/>
                </a:lnSpc>
                <a:spcBef>
                  <a:spcPct val="0"/>
                </a:spcBef>
                <a:spcAft>
                  <a:spcPts val="500"/>
                </a:spcAft>
                <a:buFont typeface="Arial" panose="020B0604020202020204" pitchFamily="34" charset="0"/>
                <a:buChar char="•"/>
              </a:pPr>
              <a:r>
                <a:rPr lang="en-US" sz="1600" kern="1200" dirty="0">
                  <a:ea typeface="+mn-ea"/>
                  <a:cs typeface="+mn-cs"/>
                </a:rPr>
                <a:t>$5 million each</a:t>
              </a:r>
            </a:p>
            <a:p>
              <a:pPr marL="457200" lvl="1" indent="-338138" algn="l" defTabSz="800100">
                <a:lnSpc>
                  <a:spcPct val="100000"/>
                </a:lnSpc>
                <a:spcBef>
                  <a:spcPct val="0"/>
                </a:spcBef>
                <a:spcAft>
                  <a:spcPts val="500"/>
                </a:spcAft>
                <a:buFont typeface="Arial" panose="020B0604020202020204" pitchFamily="34" charset="0"/>
                <a:buChar char="•"/>
              </a:pPr>
              <a:r>
                <a:rPr lang="en-US" sz="1600" kern="1200" dirty="0">
                  <a:ea typeface="+mn-ea"/>
                  <a:cs typeface="+mn-cs"/>
                </a:rPr>
                <a:t>5 years maximum contract </a:t>
              </a:r>
              <a:r>
                <a:rPr lang="en-US" sz="1600" dirty="0"/>
                <a:t>term</a:t>
              </a:r>
            </a:p>
            <a:p>
              <a:pPr marL="457200" lvl="1" indent="-338138" algn="l" defTabSz="800100">
                <a:lnSpc>
                  <a:spcPct val="100000"/>
                </a:lnSpc>
                <a:spcBef>
                  <a:spcPct val="0"/>
                </a:spcBef>
                <a:spcAft>
                  <a:spcPts val="500"/>
                </a:spcAft>
                <a:buFont typeface="Arial" panose="020B0604020202020204" pitchFamily="34" charset="0"/>
                <a:buChar char="•"/>
              </a:pPr>
              <a:r>
                <a:rPr lang="en-US" sz="1600" kern="1200" dirty="0">
                  <a:ea typeface="+mn-ea"/>
                  <a:cs typeface="+mn-cs"/>
                </a:rPr>
                <a:t>Work Authorizations issued only in the first 4 years</a:t>
              </a:r>
            </a:p>
            <a:p>
              <a:pPr marL="457200" lvl="2" indent="-338138" algn="l" defTabSz="800100">
                <a:lnSpc>
                  <a:spcPct val="100000"/>
                </a:lnSpc>
                <a:spcBef>
                  <a:spcPct val="0"/>
                </a:spcBef>
                <a:spcAft>
                  <a:spcPts val="500"/>
                </a:spcAft>
                <a:buFont typeface="Arial" panose="020B0604020202020204" pitchFamily="34" charset="0"/>
                <a:buChar char="•"/>
              </a:pPr>
              <a:r>
                <a:rPr lang="en-US" sz="1600" kern="1200" dirty="0">
                  <a:ea typeface="+mn-ea"/>
                  <a:cs typeface="+mn-cs"/>
                </a:rPr>
                <a:t>Remaining 1 year of the contracts will be used to complete work issued previously</a:t>
              </a:r>
            </a:p>
            <a:p>
              <a:pPr marL="457200" lvl="2" indent="-338138" algn="l" defTabSz="800100">
                <a:lnSpc>
                  <a:spcPct val="100000"/>
                </a:lnSpc>
                <a:spcBef>
                  <a:spcPct val="0"/>
                </a:spcBef>
                <a:spcAft>
                  <a:spcPts val="500"/>
                </a:spcAft>
                <a:buFont typeface="Arial" panose="020B0604020202020204" pitchFamily="34" charset="0"/>
                <a:buChar char="•"/>
              </a:pPr>
              <a:r>
                <a:rPr lang="en-US" sz="1600" kern="1200" dirty="0">
                  <a:ea typeface="+mn-ea"/>
                  <a:cs typeface="+mn-cs"/>
                </a:rPr>
                <a:t>Managed by Maritime Division</a:t>
              </a:r>
            </a:p>
          </p:txBody>
        </p:sp>
      </p:grpSp>
    </p:spTree>
    <p:extLst>
      <p:ext uri="{BB962C8B-B14F-4D97-AF65-F5344CB8AC3E}">
        <p14:creationId xmlns:p14="http://schemas.microsoft.com/office/powerpoint/2010/main" val="30429624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a:extLst>
              <a:ext uri="{FF2B5EF4-FFF2-40B4-BE49-F238E27FC236}">
                <a16:creationId xmlns:a16="http://schemas.microsoft.com/office/drawing/2014/main" id="{0B4B2667-190F-10B0-4BBB-E74D748DB942}"/>
              </a:ext>
            </a:extLst>
          </p:cNvPr>
          <p:cNvSpPr txBox="1">
            <a:spLocks noGrp="1"/>
          </p:cNvSpPr>
          <p:nvPr>
            <p:ph type="title" idx="4294967295"/>
          </p:nvPr>
        </p:nvSpPr>
        <p:spPr>
          <a:xfrm>
            <a:off x="89608" y="680143"/>
            <a:ext cx="4587902" cy="3693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2E69"/>
                </a:solidFill>
                <a:effectLst/>
                <a:uLnTx/>
                <a:uFillTx/>
                <a:latin typeface="+mn-lt"/>
                <a:ea typeface="+mn-ea"/>
                <a:cs typeface="+mn-cs"/>
              </a:rPr>
              <a:t>Contract Selection Process</a:t>
            </a:r>
            <a:endParaRPr kumimoji="0" lang="en-US" sz="1800" b="0" i="0" u="none" strike="noStrike" kern="1200" cap="none" spc="0" normalizeH="0" baseline="0" noProof="0" dirty="0">
              <a:ln>
                <a:noFill/>
              </a:ln>
              <a:solidFill>
                <a:srgbClr val="002E69"/>
              </a:solidFill>
              <a:effectLst/>
              <a:uLnTx/>
              <a:uFillTx/>
              <a:latin typeface="+mn-lt"/>
              <a:ea typeface="+mn-ea"/>
              <a:cs typeface="+mn-cs"/>
            </a:endParaRPr>
          </a:p>
        </p:txBody>
      </p:sp>
      <p:grpSp>
        <p:nvGrpSpPr>
          <p:cNvPr id="3" name="Group 2" descr="Federal without Interview with Historically Underutilized Business (HUB) goal (0%)  90 working days from kick-off to contract execution    Proposal Evaluation   Proposals are scored independently and used as a basis for selection   Selection   Top 2 providers are selected">
            <a:extLst>
              <a:ext uri="{FF2B5EF4-FFF2-40B4-BE49-F238E27FC236}">
                <a16:creationId xmlns:a16="http://schemas.microsoft.com/office/drawing/2014/main" id="{DC3952A9-7DF1-8208-70C7-7D26CE3CDA83}"/>
              </a:ext>
            </a:extLst>
          </p:cNvPr>
          <p:cNvGrpSpPr/>
          <p:nvPr/>
        </p:nvGrpSpPr>
        <p:grpSpPr>
          <a:xfrm>
            <a:off x="151601" y="1084088"/>
            <a:ext cx="8679139" cy="3807540"/>
            <a:chOff x="159728" y="1138332"/>
            <a:chExt cx="8590644" cy="3807540"/>
          </a:xfrm>
        </p:grpSpPr>
        <p:sp>
          <p:nvSpPr>
            <p:cNvPr id="4" name="Text Box" descr="Federal without Interview with Disadvantaged Business Enterprise (DBE) Goal (0%)&#10;80 working days from kick-off to contract execution&#10;&#10;">
              <a:extLst>
                <a:ext uri="{FF2B5EF4-FFF2-40B4-BE49-F238E27FC236}">
                  <a16:creationId xmlns:a16="http://schemas.microsoft.com/office/drawing/2014/main" id="{E36970C4-846A-A396-D14B-319258DC7220}"/>
                </a:ext>
              </a:extLst>
            </p:cNvPr>
            <p:cNvSpPr/>
            <p:nvPr/>
          </p:nvSpPr>
          <p:spPr>
            <a:xfrm>
              <a:off x="159728" y="1138332"/>
              <a:ext cx="7655554" cy="1159033"/>
            </a:xfrm>
            <a:custGeom>
              <a:avLst/>
              <a:gdLst>
                <a:gd name="connsiteX0" fmla="*/ 0 w 8312128"/>
                <a:gd name="connsiteY0" fmla="*/ 120686 h 1206857"/>
                <a:gd name="connsiteX1" fmla="*/ 120686 w 8312128"/>
                <a:gd name="connsiteY1" fmla="*/ 0 h 1206857"/>
                <a:gd name="connsiteX2" fmla="*/ 8191442 w 8312128"/>
                <a:gd name="connsiteY2" fmla="*/ 0 h 1206857"/>
                <a:gd name="connsiteX3" fmla="*/ 8312128 w 8312128"/>
                <a:gd name="connsiteY3" fmla="*/ 120686 h 1206857"/>
                <a:gd name="connsiteX4" fmla="*/ 8312128 w 8312128"/>
                <a:gd name="connsiteY4" fmla="*/ 1086171 h 1206857"/>
                <a:gd name="connsiteX5" fmla="*/ 8191442 w 8312128"/>
                <a:gd name="connsiteY5" fmla="*/ 1206857 h 1206857"/>
                <a:gd name="connsiteX6" fmla="*/ 120686 w 8312128"/>
                <a:gd name="connsiteY6" fmla="*/ 1206857 h 1206857"/>
                <a:gd name="connsiteX7" fmla="*/ 0 w 8312128"/>
                <a:gd name="connsiteY7" fmla="*/ 1086171 h 1206857"/>
                <a:gd name="connsiteX8" fmla="*/ 0 w 8312128"/>
                <a:gd name="connsiteY8" fmla="*/ 120686 h 1206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12128" h="1206857">
                  <a:moveTo>
                    <a:pt x="0" y="120686"/>
                  </a:moveTo>
                  <a:cubicBezTo>
                    <a:pt x="0" y="54033"/>
                    <a:pt x="54033" y="0"/>
                    <a:pt x="120686" y="0"/>
                  </a:cubicBezTo>
                  <a:lnTo>
                    <a:pt x="8191442" y="0"/>
                  </a:lnTo>
                  <a:cubicBezTo>
                    <a:pt x="8258095" y="0"/>
                    <a:pt x="8312128" y="54033"/>
                    <a:pt x="8312128" y="120686"/>
                  </a:cubicBezTo>
                  <a:lnTo>
                    <a:pt x="8312128" y="1086171"/>
                  </a:lnTo>
                  <a:cubicBezTo>
                    <a:pt x="8312128" y="1152824"/>
                    <a:pt x="8258095" y="1206857"/>
                    <a:pt x="8191442" y="1206857"/>
                  </a:cubicBezTo>
                  <a:lnTo>
                    <a:pt x="120686" y="1206857"/>
                  </a:lnTo>
                  <a:cubicBezTo>
                    <a:pt x="54033" y="1206857"/>
                    <a:pt x="0" y="1152824"/>
                    <a:pt x="0" y="1086171"/>
                  </a:cubicBezTo>
                  <a:lnTo>
                    <a:pt x="0" y="120686"/>
                  </a:lnTo>
                  <a:close/>
                </a:path>
              </a:pathLst>
            </a:custGeom>
            <a:solidFill>
              <a:schemeClr val="accent5">
                <a:lumMod val="50000"/>
              </a:schemeClr>
            </a:solid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96308" tIns="96308" rIns="1475266" bIns="96308" numCol="1" spcCol="1270" anchor="ctr" anchorCtr="0">
              <a:noAutofit/>
            </a:bodyPr>
            <a:lstStyle/>
            <a:p>
              <a:pPr marL="0" lvl="0" indent="0" algn="l" defTabSz="711200" rtl="0">
                <a:spcBef>
                  <a:spcPct val="0"/>
                </a:spcBef>
                <a:spcAft>
                  <a:spcPts val="600"/>
                </a:spcAft>
                <a:buNone/>
              </a:pPr>
              <a:r>
                <a:rPr lang="en-US" sz="2000" kern="1200" dirty="0"/>
                <a:t>Federal without Interview with Disadvantaged Business Enterprise (</a:t>
              </a:r>
              <a:r>
                <a:rPr lang="en-US" sz="2000" dirty="0"/>
                <a:t>DBE</a:t>
              </a:r>
              <a:r>
                <a:rPr lang="en-US" sz="2000" kern="1200" dirty="0"/>
                <a:t>) Goal (</a:t>
              </a:r>
              <a:r>
                <a:rPr lang="en-US" sz="2000" dirty="0"/>
                <a:t>0%</a:t>
              </a:r>
              <a:r>
                <a:rPr lang="en-US" sz="2000" kern="1200" dirty="0"/>
                <a:t>)</a:t>
              </a:r>
              <a:endParaRPr lang="en-US" sz="1600" b="1" kern="1200" dirty="0"/>
            </a:p>
            <a:p>
              <a:pPr marL="0" lvl="0" indent="0" algn="l" defTabSz="711200">
                <a:lnSpc>
                  <a:spcPts val="1400"/>
                </a:lnSpc>
                <a:spcBef>
                  <a:spcPct val="0"/>
                </a:spcBef>
                <a:spcAft>
                  <a:spcPct val="35000"/>
                </a:spcAft>
                <a:buNone/>
              </a:pPr>
              <a:r>
                <a:rPr lang="en-US" sz="1600" kern="1200" dirty="0">
                  <a:sym typeface="Wingdings" panose="05000000000000000000" pitchFamily="2" charset="2"/>
                </a:rPr>
                <a:t> 80</a:t>
              </a:r>
              <a:r>
                <a:rPr lang="en-US" sz="1600" kern="1200" dirty="0"/>
                <a:t> working days from kick-off to contract execution</a:t>
              </a:r>
            </a:p>
          </p:txBody>
        </p:sp>
        <p:sp>
          <p:nvSpPr>
            <p:cNvPr id="7" name="Text Box" descr="Proposal Evaluation &#10;Proposals scored independently using scoring criteria&#10;Past Performance (from PSCAMs) is captured &#10;If no past performance scores, given the average&#10;&#10;">
              <a:extLst>
                <a:ext uri="{FF2B5EF4-FFF2-40B4-BE49-F238E27FC236}">
                  <a16:creationId xmlns:a16="http://schemas.microsoft.com/office/drawing/2014/main" id="{8A2353FF-2277-73C7-91B5-174346BDC0CF}"/>
                </a:ext>
              </a:extLst>
            </p:cNvPr>
            <p:cNvSpPr/>
            <p:nvPr/>
          </p:nvSpPr>
          <p:spPr>
            <a:xfrm>
              <a:off x="1285008" y="2416204"/>
              <a:ext cx="7384601" cy="1520713"/>
            </a:xfrm>
            <a:custGeom>
              <a:avLst/>
              <a:gdLst>
                <a:gd name="connsiteX0" fmla="*/ 0 w 7729281"/>
                <a:gd name="connsiteY0" fmla="*/ 120686 h 1206857"/>
                <a:gd name="connsiteX1" fmla="*/ 120686 w 7729281"/>
                <a:gd name="connsiteY1" fmla="*/ 0 h 1206857"/>
                <a:gd name="connsiteX2" fmla="*/ 7608595 w 7729281"/>
                <a:gd name="connsiteY2" fmla="*/ 0 h 1206857"/>
                <a:gd name="connsiteX3" fmla="*/ 7729281 w 7729281"/>
                <a:gd name="connsiteY3" fmla="*/ 120686 h 1206857"/>
                <a:gd name="connsiteX4" fmla="*/ 7729281 w 7729281"/>
                <a:gd name="connsiteY4" fmla="*/ 1086171 h 1206857"/>
                <a:gd name="connsiteX5" fmla="*/ 7608595 w 7729281"/>
                <a:gd name="connsiteY5" fmla="*/ 1206857 h 1206857"/>
                <a:gd name="connsiteX6" fmla="*/ 120686 w 7729281"/>
                <a:gd name="connsiteY6" fmla="*/ 1206857 h 1206857"/>
                <a:gd name="connsiteX7" fmla="*/ 0 w 7729281"/>
                <a:gd name="connsiteY7" fmla="*/ 1086171 h 1206857"/>
                <a:gd name="connsiteX8" fmla="*/ 0 w 7729281"/>
                <a:gd name="connsiteY8" fmla="*/ 120686 h 1206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29281" h="1206857">
                  <a:moveTo>
                    <a:pt x="0" y="120686"/>
                  </a:moveTo>
                  <a:cubicBezTo>
                    <a:pt x="0" y="54033"/>
                    <a:pt x="54033" y="0"/>
                    <a:pt x="120686" y="0"/>
                  </a:cubicBezTo>
                  <a:lnTo>
                    <a:pt x="7608595" y="0"/>
                  </a:lnTo>
                  <a:cubicBezTo>
                    <a:pt x="7675248" y="0"/>
                    <a:pt x="7729281" y="54033"/>
                    <a:pt x="7729281" y="120686"/>
                  </a:cubicBezTo>
                  <a:lnTo>
                    <a:pt x="7729281" y="1086171"/>
                  </a:lnTo>
                  <a:cubicBezTo>
                    <a:pt x="7729281" y="1152824"/>
                    <a:pt x="7675248" y="1206857"/>
                    <a:pt x="7608595" y="1206857"/>
                  </a:cubicBezTo>
                  <a:lnTo>
                    <a:pt x="120686" y="1206857"/>
                  </a:lnTo>
                  <a:cubicBezTo>
                    <a:pt x="54033" y="1206857"/>
                    <a:pt x="0" y="1152824"/>
                    <a:pt x="0" y="1086171"/>
                  </a:cubicBezTo>
                  <a:lnTo>
                    <a:pt x="0" y="120686"/>
                  </a:lnTo>
                  <a:close/>
                </a:path>
              </a:pathLst>
            </a:custGeom>
            <a:solidFill>
              <a:schemeClr val="accent2">
                <a:lumMod val="50000"/>
              </a:schemeClr>
            </a:solidFill>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96308" tIns="96308" rIns="1625513" bIns="96308" numCol="1" spcCol="1270" anchor="ctr" anchorCtr="0">
              <a:noAutofit/>
            </a:bodyPr>
            <a:lstStyle/>
            <a:p>
              <a:pPr marL="0" marR="0" lvl="0" indent="0" algn="l" defTabSz="914400" eaLnBrk="1" fontAlgn="auto" latinLnBrk="0" hangingPunct="1">
                <a:lnSpc>
                  <a:spcPts val="1400"/>
                </a:lnSpc>
                <a:spcBef>
                  <a:spcPts val="0"/>
                </a:spcBef>
                <a:spcAft>
                  <a:spcPts val="600"/>
                </a:spcAft>
                <a:buClrTx/>
                <a:buSzTx/>
                <a:buFontTx/>
                <a:buNone/>
                <a:tabLst/>
                <a:defRPr/>
              </a:pPr>
              <a:r>
                <a:rPr lang="en-US" sz="2000" u="none" kern="1200" dirty="0">
                  <a:ln/>
                </a:rPr>
                <a:t>Proposal Evaluation </a:t>
              </a:r>
              <a:endParaRPr lang="en-US" sz="1600" b="1" u="none" kern="1200" dirty="0">
                <a:ln/>
              </a:endParaRPr>
            </a:p>
            <a:p>
              <a:pPr marL="285750" marR="0" lvl="0" indent="-285750" algn="l" defTabSz="914400" eaLnBrk="1" fontAlgn="auto" latinLnBrk="0" hangingPunct="1">
                <a:lnSpc>
                  <a:spcPts val="1400"/>
                </a:lnSpc>
                <a:spcBef>
                  <a:spcPts val="0"/>
                </a:spcBef>
                <a:spcAft>
                  <a:spcPts val="600"/>
                </a:spcAft>
                <a:buClrTx/>
                <a:buSzTx/>
                <a:buFont typeface="Wingdings" panose="05000000000000000000" pitchFamily="2" charset="2"/>
                <a:buChar char="Ø"/>
                <a:tabLst/>
                <a:defRPr/>
              </a:pPr>
              <a:r>
                <a:rPr lang="en-US" sz="1600" kern="1200" dirty="0">
                  <a:ln/>
                  <a:sym typeface="Wingdings" panose="05000000000000000000" pitchFamily="2" charset="2"/>
                </a:rPr>
                <a:t>Proposals </a:t>
              </a:r>
              <a:r>
                <a:rPr lang="en-US" sz="1600" b="0" kern="1200" dirty="0">
                  <a:ln/>
                </a:rPr>
                <a:t>scored independently using scoring criteria</a:t>
              </a:r>
            </a:p>
            <a:p>
              <a:pPr marL="285750" marR="0" lvl="0" indent="-285750" algn="l" defTabSz="914400" eaLnBrk="1" fontAlgn="auto" latinLnBrk="0" hangingPunct="1">
                <a:lnSpc>
                  <a:spcPts val="1400"/>
                </a:lnSpc>
                <a:spcBef>
                  <a:spcPts val="0"/>
                </a:spcBef>
                <a:spcAft>
                  <a:spcPts val="600"/>
                </a:spcAft>
                <a:buClrTx/>
                <a:buSzTx/>
                <a:buFont typeface="Wingdings" panose="05000000000000000000" pitchFamily="2" charset="2"/>
                <a:buChar char="Ø"/>
                <a:tabLst/>
                <a:defRPr/>
              </a:pPr>
              <a:r>
                <a:rPr lang="en-US" sz="1600" u="none" dirty="0">
                  <a:ln/>
                </a:rPr>
                <a:t>Past Performance (from PSCAMs) is </a:t>
              </a:r>
              <a:r>
                <a:rPr lang="en-US" sz="1600" dirty="0">
                  <a:ln/>
                </a:rPr>
                <a:t>c</a:t>
              </a:r>
              <a:r>
                <a:rPr lang="en-US" sz="1600" u="none" dirty="0">
                  <a:ln/>
                </a:rPr>
                <a:t>aptured </a:t>
              </a:r>
            </a:p>
            <a:p>
              <a:pPr marL="285750" marR="0" lvl="0" indent="-285750" algn="l" defTabSz="914400" eaLnBrk="1" fontAlgn="auto" latinLnBrk="0" hangingPunct="1">
                <a:lnSpc>
                  <a:spcPts val="1400"/>
                </a:lnSpc>
                <a:spcBef>
                  <a:spcPts val="0"/>
                </a:spcBef>
                <a:spcAft>
                  <a:spcPts val="600"/>
                </a:spcAft>
                <a:buClrTx/>
                <a:buSzTx/>
                <a:buFont typeface="Wingdings" panose="05000000000000000000" pitchFamily="2" charset="2"/>
                <a:buChar char="Ø"/>
                <a:tabLst/>
                <a:defRPr/>
              </a:pPr>
              <a:r>
                <a:rPr lang="en-US" sz="1600" b="0" kern="1200" dirty="0">
                  <a:ln/>
                </a:rPr>
                <a:t>If no past performance scores</a:t>
              </a:r>
              <a:r>
                <a:rPr lang="en-US" sz="1600" dirty="0">
                  <a:ln/>
                </a:rPr>
                <a:t>, given the average</a:t>
              </a:r>
              <a:endParaRPr lang="en-US" sz="1600" b="0" u="none" kern="1200" dirty="0">
                <a:ln/>
              </a:endParaRPr>
            </a:p>
          </p:txBody>
        </p:sp>
        <p:sp>
          <p:nvSpPr>
            <p:cNvPr id="9" name="Down Arrow">
              <a:extLst>
                <a:ext uri="{FF2B5EF4-FFF2-40B4-BE49-F238E27FC236}">
                  <a16:creationId xmlns:a16="http://schemas.microsoft.com/office/drawing/2014/main" id="{9C94EE31-2C9C-51F4-358B-DF8EAF5273D4}"/>
                </a:ext>
              </a:extLst>
            </p:cNvPr>
            <p:cNvSpPr/>
            <p:nvPr/>
          </p:nvSpPr>
          <p:spPr>
            <a:xfrm>
              <a:off x="6619516" y="2055833"/>
              <a:ext cx="784457" cy="784457"/>
            </a:xfrm>
            <a:custGeom>
              <a:avLst/>
              <a:gdLst>
                <a:gd name="connsiteX0" fmla="*/ 0 w 784457"/>
                <a:gd name="connsiteY0" fmla="*/ 431451 h 784457"/>
                <a:gd name="connsiteX1" fmla="*/ 176503 w 784457"/>
                <a:gd name="connsiteY1" fmla="*/ 431451 h 784457"/>
                <a:gd name="connsiteX2" fmla="*/ 176503 w 784457"/>
                <a:gd name="connsiteY2" fmla="*/ 0 h 784457"/>
                <a:gd name="connsiteX3" fmla="*/ 607954 w 784457"/>
                <a:gd name="connsiteY3" fmla="*/ 0 h 784457"/>
                <a:gd name="connsiteX4" fmla="*/ 607954 w 784457"/>
                <a:gd name="connsiteY4" fmla="*/ 431451 h 784457"/>
                <a:gd name="connsiteX5" fmla="*/ 784457 w 784457"/>
                <a:gd name="connsiteY5" fmla="*/ 431451 h 784457"/>
                <a:gd name="connsiteX6" fmla="*/ 392229 w 784457"/>
                <a:gd name="connsiteY6" fmla="*/ 784457 h 784457"/>
                <a:gd name="connsiteX7" fmla="*/ 0 w 784457"/>
                <a:gd name="connsiteY7" fmla="*/ 431451 h 784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84457" h="784457">
                  <a:moveTo>
                    <a:pt x="0" y="431451"/>
                  </a:moveTo>
                  <a:lnTo>
                    <a:pt x="176503" y="431451"/>
                  </a:lnTo>
                  <a:lnTo>
                    <a:pt x="176503" y="0"/>
                  </a:lnTo>
                  <a:lnTo>
                    <a:pt x="607954" y="0"/>
                  </a:lnTo>
                  <a:lnTo>
                    <a:pt x="607954" y="431451"/>
                  </a:lnTo>
                  <a:lnTo>
                    <a:pt x="784457" y="431451"/>
                  </a:lnTo>
                  <a:lnTo>
                    <a:pt x="392229" y="784457"/>
                  </a:lnTo>
                  <a:lnTo>
                    <a:pt x="0" y="431451"/>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12063" tIns="35560" rIns="212063" bIns="229713" numCol="1" spcCol="1270" anchor="ctr" anchorCtr="0">
              <a:noAutofit/>
            </a:bodyPr>
            <a:lstStyle/>
            <a:p>
              <a:pPr marL="0" lvl="0" indent="0" algn="ctr" defTabSz="1244600">
                <a:lnSpc>
                  <a:spcPct val="90000"/>
                </a:lnSpc>
                <a:spcBef>
                  <a:spcPct val="0"/>
                </a:spcBef>
                <a:spcAft>
                  <a:spcPct val="35000"/>
                </a:spcAft>
                <a:buNone/>
              </a:pPr>
              <a:endParaRPr lang="en-US" sz="2800" kern="1200"/>
            </a:p>
          </p:txBody>
        </p:sp>
        <p:sp>
          <p:nvSpPr>
            <p:cNvPr id="8" name="Text Box" descr="Selection                                                                                Top providers are selected for the contracts&#10;">
              <a:extLst>
                <a:ext uri="{FF2B5EF4-FFF2-40B4-BE49-F238E27FC236}">
                  <a16:creationId xmlns:a16="http://schemas.microsoft.com/office/drawing/2014/main" id="{E56132AB-5C32-565A-5A51-26BAB9F18055}"/>
                </a:ext>
              </a:extLst>
            </p:cNvPr>
            <p:cNvSpPr/>
            <p:nvPr/>
          </p:nvSpPr>
          <p:spPr>
            <a:xfrm>
              <a:off x="2859139" y="4098856"/>
              <a:ext cx="5891233" cy="847016"/>
            </a:xfrm>
            <a:custGeom>
              <a:avLst/>
              <a:gdLst>
                <a:gd name="connsiteX0" fmla="*/ 0 w 4803610"/>
                <a:gd name="connsiteY0" fmla="*/ 120686 h 1206857"/>
                <a:gd name="connsiteX1" fmla="*/ 120686 w 4803610"/>
                <a:gd name="connsiteY1" fmla="*/ 0 h 1206857"/>
                <a:gd name="connsiteX2" fmla="*/ 4682924 w 4803610"/>
                <a:gd name="connsiteY2" fmla="*/ 0 h 1206857"/>
                <a:gd name="connsiteX3" fmla="*/ 4803610 w 4803610"/>
                <a:gd name="connsiteY3" fmla="*/ 120686 h 1206857"/>
                <a:gd name="connsiteX4" fmla="*/ 4803610 w 4803610"/>
                <a:gd name="connsiteY4" fmla="*/ 1086171 h 1206857"/>
                <a:gd name="connsiteX5" fmla="*/ 4682924 w 4803610"/>
                <a:gd name="connsiteY5" fmla="*/ 1206857 h 1206857"/>
                <a:gd name="connsiteX6" fmla="*/ 120686 w 4803610"/>
                <a:gd name="connsiteY6" fmla="*/ 1206857 h 1206857"/>
                <a:gd name="connsiteX7" fmla="*/ 0 w 4803610"/>
                <a:gd name="connsiteY7" fmla="*/ 1086171 h 1206857"/>
                <a:gd name="connsiteX8" fmla="*/ 0 w 4803610"/>
                <a:gd name="connsiteY8" fmla="*/ 120686 h 1206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3610" h="1206857">
                  <a:moveTo>
                    <a:pt x="0" y="120686"/>
                  </a:moveTo>
                  <a:cubicBezTo>
                    <a:pt x="0" y="54033"/>
                    <a:pt x="54033" y="0"/>
                    <a:pt x="120686" y="0"/>
                  </a:cubicBezTo>
                  <a:lnTo>
                    <a:pt x="4682924" y="0"/>
                  </a:lnTo>
                  <a:cubicBezTo>
                    <a:pt x="4749577" y="0"/>
                    <a:pt x="4803610" y="54033"/>
                    <a:pt x="4803610" y="120686"/>
                  </a:cubicBezTo>
                  <a:lnTo>
                    <a:pt x="4803610" y="1086171"/>
                  </a:lnTo>
                  <a:cubicBezTo>
                    <a:pt x="4803610" y="1152824"/>
                    <a:pt x="4749577" y="1206857"/>
                    <a:pt x="4682924" y="1206857"/>
                  </a:cubicBezTo>
                  <a:lnTo>
                    <a:pt x="120686" y="1206857"/>
                  </a:lnTo>
                  <a:cubicBezTo>
                    <a:pt x="54033" y="1206857"/>
                    <a:pt x="0" y="1152824"/>
                    <a:pt x="0" y="1086171"/>
                  </a:cubicBezTo>
                  <a:lnTo>
                    <a:pt x="0" y="120686"/>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96308" tIns="96308" rIns="1027739" bIns="96308" numCol="1" spcCol="1270" anchor="ctr" anchorCtr="0">
              <a:noAutofit/>
            </a:bodyPr>
            <a:lstStyle/>
            <a:p>
              <a:pPr defTabSz="711200">
                <a:spcBef>
                  <a:spcPct val="0"/>
                </a:spcBef>
                <a:spcAft>
                  <a:spcPct val="35000"/>
                </a:spcAft>
              </a:pPr>
              <a:r>
                <a:rPr lang="en-US" sz="2000" u="none" kern="1200" dirty="0"/>
                <a:t>Selection  </a:t>
              </a:r>
              <a:r>
                <a:rPr lang="en-US" sz="1600" b="1" u="none" kern="1200" dirty="0"/>
                <a:t>                                                                              </a:t>
              </a:r>
              <a:r>
                <a:rPr lang="en-US" sz="1600" kern="1200" dirty="0">
                  <a:sym typeface="Wingdings" panose="05000000000000000000" pitchFamily="2" charset="2"/>
                </a:rPr>
                <a:t></a:t>
              </a:r>
              <a:r>
                <a:rPr lang="en-US" sz="1600" kern="1200" dirty="0"/>
                <a:t>Top </a:t>
              </a:r>
              <a:r>
                <a:rPr lang="en-US" sz="1600" dirty="0"/>
                <a:t>providers</a:t>
              </a:r>
              <a:r>
                <a:rPr lang="en-US" sz="1600" kern="1200" dirty="0"/>
                <a:t> are selected for the contracts</a:t>
              </a:r>
            </a:p>
          </p:txBody>
        </p:sp>
        <p:sp>
          <p:nvSpPr>
            <p:cNvPr id="10" name="Down Arrow">
              <a:extLst>
                <a:ext uri="{FF2B5EF4-FFF2-40B4-BE49-F238E27FC236}">
                  <a16:creationId xmlns:a16="http://schemas.microsoft.com/office/drawing/2014/main" id="{8092EFEE-3F8F-0656-60AF-BB075081E359}"/>
                </a:ext>
              </a:extLst>
            </p:cNvPr>
            <p:cNvSpPr/>
            <p:nvPr/>
          </p:nvSpPr>
          <p:spPr>
            <a:xfrm>
              <a:off x="7423053" y="3544688"/>
              <a:ext cx="784457" cy="784457"/>
            </a:xfrm>
            <a:custGeom>
              <a:avLst/>
              <a:gdLst>
                <a:gd name="connsiteX0" fmla="*/ 0 w 784457"/>
                <a:gd name="connsiteY0" fmla="*/ 431451 h 784457"/>
                <a:gd name="connsiteX1" fmla="*/ 176503 w 784457"/>
                <a:gd name="connsiteY1" fmla="*/ 431451 h 784457"/>
                <a:gd name="connsiteX2" fmla="*/ 176503 w 784457"/>
                <a:gd name="connsiteY2" fmla="*/ 0 h 784457"/>
                <a:gd name="connsiteX3" fmla="*/ 607954 w 784457"/>
                <a:gd name="connsiteY3" fmla="*/ 0 h 784457"/>
                <a:gd name="connsiteX4" fmla="*/ 607954 w 784457"/>
                <a:gd name="connsiteY4" fmla="*/ 431451 h 784457"/>
                <a:gd name="connsiteX5" fmla="*/ 784457 w 784457"/>
                <a:gd name="connsiteY5" fmla="*/ 431451 h 784457"/>
                <a:gd name="connsiteX6" fmla="*/ 392229 w 784457"/>
                <a:gd name="connsiteY6" fmla="*/ 784457 h 784457"/>
                <a:gd name="connsiteX7" fmla="*/ 0 w 784457"/>
                <a:gd name="connsiteY7" fmla="*/ 431451 h 784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84457" h="784457">
                  <a:moveTo>
                    <a:pt x="0" y="431451"/>
                  </a:moveTo>
                  <a:lnTo>
                    <a:pt x="176503" y="431451"/>
                  </a:lnTo>
                  <a:lnTo>
                    <a:pt x="176503" y="0"/>
                  </a:lnTo>
                  <a:lnTo>
                    <a:pt x="607954" y="0"/>
                  </a:lnTo>
                  <a:lnTo>
                    <a:pt x="607954" y="431451"/>
                  </a:lnTo>
                  <a:lnTo>
                    <a:pt x="784457" y="431451"/>
                  </a:lnTo>
                  <a:lnTo>
                    <a:pt x="392229" y="784457"/>
                  </a:lnTo>
                  <a:lnTo>
                    <a:pt x="0" y="431451"/>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12063" tIns="35560" rIns="212063" bIns="229713" numCol="1" spcCol="1270" anchor="ctr" anchorCtr="0">
              <a:noAutofit/>
            </a:bodyPr>
            <a:lstStyle/>
            <a:p>
              <a:pPr marL="0" lvl="0" indent="0" algn="ctr" defTabSz="1244600">
                <a:lnSpc>
                  <a:spcPct val="90000"/>
                </a:lnSpc>
                <a:spcBef>
                  <a:spcPct val="0"/>
                </a:spcBef>
                <a:spcAft>
                  <a:spcPct val="35000"/>
                </a:spcAft>
                <a:buNone/>
              </a:pPr>
              <a:endParaRPr lang="en-US" sz="2800" kern="1200"/>
            </a:p>
          </p:txBody>
        </p:sp>
      </p:grpSp>
    </p:spTree>
    <p:extLst>
      <p:ext uri="{BB962C8B-B14F-4D97-AF65-F5344CB8AC3E}">
        <p14:creationId xmlns:p14="http://schemas.microsoft.com/office/powerpoint/2010/main" val="20822120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55BF43-DB03-5379-9D68-19EC58ADD785}"/>
            </a:ext>
          </a:extLst>
        </p:cNvPr>
        <p:cNvGrpSpPr/>
        <p:nvPr/>
      </p:nvGrpSpPr>
      <p:grpSpPr>
        <a:xfrm>
          <a:off x="0" y="0"/>
          <a:ext cx="0" cy="0"/>
          <a:chOff x="0" y="0"/>
          <a:chExt cx="0" cy="0"/>
        </a:xfrm>
      </p:grpSpPr>
      <p:sp>
        <p:nvSpPr>
          <p:cNvPr id="8" name="Title" descr="Proposal Content">
            <a:extLst>
              <a:ext uri="{FF2B5EF4-FFF2-40B4-BE49-F238E27FC236}">
                <a16:creationId xmlns:a16="http://schemas.microsoft.com/office/drawing/2014/main" id="{095F00F1-A586-1D6C-52C1-D1A9981FBC4F}"/>
              </a:ext>
            </a:extLst>
          </p:cNvPr>
          <p:cNvSpPr txBox="1">
            <a:spLocks noGrp="1"/>
          </p:cNvSpPr>
          <p:nvPr>
            <p:ph type="title" idx="4294967295"/>
          </p:nvPr>
        </p:nvSpPr>
        <p:spPr>
          <a:xfrm>
            <a:off x="162319" y="588952"/>
            <a:ext cx="8854459" cy="269480"/>
          </a:xfrm>
          <a:prstGeom prst="rect">
            <a:avLst/>
          </a:prstGeom>
          <a:solidFill>
            <a:srgbClr val="0056A9"/>
          </a:solidFill>
          <a:ln>
            <a:noFill/>
            <a:prstDash/>
          </a:ln>
          <a:effectLst/>
          <a:scene3d>
            <a:camera prst="orthographicFront"/>
            <a:lightRig rig="chilly" dir="t"/>
          </a:scene3d>
          <a:sp3d/>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57203" tIns="57203" rIns="57203" bIns="57203" numCol="1" spcCol="1270" rtlCol="0" fromWordArt="0" anchor="ctr" anchorCtr="0" forceAA="0" compatLnSpc="1">
            <a:prstTxWarp prst="textNoShape">
              <a:avLst/>
            </a:prstTxWarp>
            <a:noAutofit/>
          </a:bodyPr>
          <a:lstStyle/>
          <a:p>
            <a:pPr marL="0" marR="0" lvl="0" indent="0" algn="l" defTabSz="667372" rtl="0" eaLnBrk="1" fontAlgn="auto" latinLnBrk="0" hangingPunct="1">
              <a:lnSpc>
                <a:spcPct val="90000"/>
              </a:lnSpc>
              <a:spcBef>
                <a:spcPct val="0"/>
              </a:spcBef>
              <a:spcAft>
                <a:spcPct val="35000"/>
              </a:spcAft>
              <a:buClrTx/>
              <a:buSzTx/>
              <a:buFontTx/>
              <a:buNone/>
              <a:tabLst/>
              <a:defRPr/>
            </a:pPr>
            <a:r>
              <a:rPr kumimoji="0" lang="en-US" sz="1802" b="0" i="0" u="none" strike="noStrike" kern="1200" cap="none" spc="0" normalizeH="0" baseline="0" noProof="0" dirty="0">
                <a:ln>
                  <a:noFill/>
                </a:ln>
                <a:solidFill>
                  <a:schemeClr val="lt1"/>
                </a:solidFill>
                <a:effectLst/>
                <a:uLnTx/>
                <a:uFillTx/>
                <a:latin typeface="+mn-lt"/>
                <a:ea typeface="+mn-ea"/>
                <a:cs typeface="+mn-cs"/>
              </a:rPr>
              <a:t>Proposal </a:t>
            </a:r>
            <a:r>
              <a:rPr kumimoji="0" lang="en-US" sz="1700" b="0" i="0" u="none" strike="noStrike" kern="1200" cap="none" spc="0" normalizeH="0" baseline="0" noProof="0" dirty="0">
                <a:ln>
                  <a:noFill/>
                </a:ln>
                <a:solidFill>
                  <a:schemeClr val="lt1"/>
                </a:solidFill>
                <a:effectLst/>
                <a:uLnTx/>
                <a:uFillTx/>
                <a:latin typeface="+mn-lt"/>
                <a:ea typeface="+mn-ea"/>
                <a:cs typeface="+mn-cs"/>
              </a:rPr>
              <a:t>Content</a:t>
            </a:r>
            <a:r>
              <a:rPr kumimoji="0" lang="en-US" sz="1802" b="0" i="0" u="none" strike="noStrike" kern="1200" cap="none" spc="0" normalizeH="0" baseline="0" noProof="0" dirty="0">
                <a:ln>
                  <a:noFill/>
                </a:ln>
                <a:solidFill>
                  <a:schemeClr val="lt1"/>
                </a:solidFill>
                <a:effectLst/>
                <a:uLnTx/>
                <a:uFillTx/>
                <a:latin typeface="+mn-lt"/>
                <a:ea typeface="+mn-ea"/>
                <a:cs typeface="+mn-cs"/>
              </a:rPr>
              <a:t> </a:t>
            </a:r>
          </a:p>
        </p:txBody>
      </p:sp>
      <p:grpSp>
        <p:nvGrpSpPr>
          <p:cNvPr id="9" name="Group 8" descr="The proposal will cover “proposal content” in a written format&#10;CST determines weightings for evaluation criteria and the number of pages allowed for the proposal.">
            <a:extLst>
              <a:ext uri="{FF2B5EF4-FFF2-40B4-BE49-F238E27FC236}">
                <a16:creationId xmlns:a16="http://schemas.microsoft.com/office/drawing/2014/main" id="{DB01624B-4D85-BCAF-575D-AC3AA29CD625}"/>
              </a:ext>
            </a:extLst>
          </p:cNvPr>
          <p:cNvGrpSpPr/>
          <p:nvPr/>
        </p:nvGrpSpPr>
        <p:grpSpPr>
          <a:xfrm>
            <a:off x="-100628" y="897651"/>
            <a:ext cx="9008828" cy="840095"/>
            <a:chOff x="0" y="531449"/>
            <a:chExt cx="8353425" cy="1119091"/>
          </a:xfrm>
        </p:grpSpPr>
        <p:sp>
          <p:nvSpPr>
            <p:cNvPr id="10" name="Rectangle 9" hidden="1">
              <a:extLst>
                <a:ext uri="{FF2B5EF4-FFF2-40B4-BE49-F238E27FC236}">
                  <a16:creationId xmlns:a16="http://schemas.microsoft.com/office/drawing/2014/main" id="{E1323D39-9C74-F159-457A-BAD95CE3CE18}"/>
                </a:ext>
              </a:extLst>
            </p:cNvPr>
            <p:cNvSpPr/>
            <p:nvPr/>
          </p:nvSpPr>
          <p:spPr>
            <a:xfrm>
              <a:off x="0" y="590700"/>
              <a:ext cx="8353425" cy="105984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US" sz="1351"/>
            </a:p>
          </p:txBody>
        </p:sp>
        <p:sp>
          <p:nvSpPr>
            <p:cNvPr id="11" name="TextBox">
              <a:extLst>
                <a:ext uri="{FF2B5EF4-FFF2-40B4-BE49-F238E27FC236}">
                  <a16:creationId xmlns:a16="http://schemas.microsoft.com/office/drawing/2014/main" id="{71CAE25A-A052-086E-8D56-100662ED52EC}"/>
                </a:ext>
              </a:extLst>
            </p:cNvPr>
            <p:cNvSpPr txBox="1"/>
            <p:nvPr/>
          </p:nvSpPr>
          <p:spPr>
            <a:xfrm>
              <a:off x="0" y="531449"/>
              <a:ext cx="8353425" cy="365422"/>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99100" tIns="15254" rIns="85423" bIns="15254" numCol="1" spcCol="1270" anchor="t" anchorCtr="0">
              <a:noAutofit/>
            </a:bodyPr>
            <a:lstStyle/>
            <a:p>
              <a:pPr marL="0" lvl="1" indent="-214513" algn="just" defTabSz="533898">
                <a:lnSpc>
                  <a:spcPct val="90000"/>
                </a:lnSpc>
                <a:spcBef>
                  <a:spcPct val="0"/>
                </a:spcBef>
                <a:buFont typeface="Arial" panose="020B0604020202020204" pitchFamily="34" charset="0"/>
                <a:buChar char="•"/>
              </a:pPr>
              <a:r>
                <a:rPr lang="en-US" sz="1400" dirty="0"/>
                <a:t>Respond to “proposal content” (given in a paragraph format) in terms of the first 4 criteria</a:t>
              </a:r>
            </a:p>
            <a:p>
              <a:pPr marL="0" lvl="1" indent="-214513" algn="just" defTabSz="533898">
                <a:lnSpc>
                  <a:spcPct val="90000"/>
                </a:lnSpc>
                <a:spcBef>
                  <a:spcPct val="0"/>
                </a:spcBef>
                <a:buFont typeface="Arial" panose="020B0604020202020204" pitchFamily="34" charset="0"/>
                <a:buChar char="•"/>
              </a:pPr>
              <a:r>
                <a:rPr lang="en-US" sz="1400" dirty="0"/>
                <a:t>CST determines criteria weightings and number of pages allowed </a:t>
              </a:r>
            </a:p>
          </p:txBody>
        </p:sp>
      </p:grpSp>
      <p:sp>
        <p:nvSpPr>
          <p:cNvPr id="14" name="Text Box">
            <a:extLst>
              <a:ext uri="{FF2B5EF4-FFF2-40B4-BE49-F238E27FC236}">
                <a16:creationId xmlns:a16="http://schemas.microsoft.com/office/drawing/2014/main" id="{8E9B8DB7-F33A-AC73-C83D-F829A4B68828}"/>
              </a:ext>
            </a:extLst>
          </p:cNvPr>
          <p:cNvSpPr txBox="1"/>
          <p:nvPr/>
        </p:nvSpPr>
        <p:spPr>
          <a:xfrm>
            <a:off x="60763" y="1332164"/>
            <a:ext cx="4031360" cy="307777"/>
          </a:xfrm>
          <a:prstGeom prst="rect">
            <a:avLst/>
          </a:prstGeom>
          <a:noFill/>
        </p:spPr>
        <p:txBody>
          <a:bodyPr wrap="none" rtlCol="0">
            <a:spAutoFit/>
          </a:bodyPr>
          <a:lstStyle/>
          <a:p>
            <a:r>
              <a:rPr lang="en-US" sz="1400" dirty="0"/>
              <a:t>Table 3: Evaluation criteria and weightings</a:t>
            </a:r>
          </a:p>
        </p:txBody>
      </p:sp>
      <p:graphicFrame>
        <p:nvGraphicFramePr>
          <p:cNvPr id="5" name="Table 3" descr="Evaluation criteria, descriptions, and weights&#10;Technical Approach Project understanding, innovative concepts or alternatives XX&#10;Project Manager's Relevant Experience Similar or related projects, project management experience XX Project Planning and Management Project staffing and resource management (who, how, and why), communication plan, and quality control procedures. The prime firm’s past experience with utilizing subproviders and meeting program goals (HUB or DBE) and/or how it plans to utilize subproviders  to meet the goals on this contract. Also may include project scheduling or phasing for SD projects. XX&#10;Key Staff's Relevant Experience  Experience with similar projects XX&#10;Past performance not scored by the CST – pulled straight from PSCAMs data) score 5 to 15">
            <a:extLst>
              <a:ext uri="{FF2B5EF4-FFF2-40B4-BE49-F238E27FC236}">
                <a16:creationId xmlns:a16="http://schemas.microsoft.com/office/drawing/2014/main" id="{8C70C88B-7833-BF76-3923-CB8A6A18FFCD}"/>
              </a:ext>
            </a:extLst>
          </p:cNvPr>
          <p:cNvGraphicFramePr>
            <a:graphicFrameLocks noGrp="1"/>
          </p:cNvGraphicFramePr>
          <p:nvPr>
            <p:extLst>
              <p:ext uri="{D42A27DB-BD31-4B8C-83A1-F6EECF244321}">
                <p14:modId xmlns:p14="http://schemas.microsoft.com/office/powerpoint/2010/main" val="1724432204"/>
              </p:ext>
            </p:extLst>
          </p:nvPr>
        </p:nvGraphicFramePr>
        <p:xfrm>
          <a:off x="144770" y="1591451"/>
          <a:ext cx="8854459" cy="3509320"/>
        </p:xfrm>
        <a:graphic>
          <a:graphicData uri="http://schemas.openxmlformats.org/drawingml/2006/table">
            <a:tbl>
              <a:tblPr firstRow="1" bandRow="1">
                <a:tableStyleId>{69012ECD-51FC-41F1-AA8D-1B2483CD663E}</a:tableStyleId>
              </a:tblPr>
              <a:tblGrid>
                <a:gridCol w="2030394">
                  <a:extLst>
                    <a:ext uri="{9D8B030D-6E8A-4147-A177-3AD203B41FA5}">
                      <a16:colId xmlns:a16="http://schemas.microsoft.com/office/drawing/2014/main" val="3745092016"/>
                    </a:ext>
                  </a:extLst>
                </a:gridCol>
                <a:gridCol w="5842923">
                  <a:extLst>
                    <a:ext uri="{9D8B030D-6E8A-4147-A177-3AD203B41FA5}">
                      <a16:colId xmlns:a16="http://schemas.microsoft.com/office/drawing/2014/main" val="3466125052"/>
                    </a:ext>
                  </a:extLst>
                </a:gridCol>
                <a:gridCol w="981142">
                  <a:extLst>
                    <a:ext uri="{9D8B030D-6E8A-4147-A177-3AD203B41FA5}">
                      <a16:colId xmlns:a16="http://schemas.microsoft.com/office/drawing/2014/main" val="1304879397"/>
                    </a:ext>
                  </a:extLst>
                </a:gridCol>
              </a:tblGrid>
              <a:tr h="297960">
                <a:tc>
                  <a:txBody>
                    <a:bodyPr/>
                    <a:lstStyle/>
                    <a:p>
                      <a:pPr algn="l"/>
                      <a:r>
                        <a:rPr lang="en-US" sz="1400" b="0" dirty="0"/>
                        <a:t>Evaluation Criteria </a:t>
                      </a:r>
                    </a:p>
                  </a:txBody>
                  <a:tcPr/>
                </a:tc>
                <a:tc>
                  <a:txBody>
                    <a:bodyPr/>
                    <a:lstStyle/>
                    <a:p>
                      <a:r>
                        <a:rPr lang="en-US" sz="1400" b="0" dirty="0"/>
                        <a:t>Description</a:t>
                      </a:r>
                    </a:p>
                  </a:txBody>
                  <a:tcPr/>
                </a:tc>
                <a:tc>
                  <a:txBody>
                    <a:bodyPr/>
                    <a:lstStyle/>
                    <a:p>
                      <a:r>
                        <a:rPr lang="en-US" sz="1400" b="0" dirty="0"/>
                        <a:t>Weight</a:t>
                      </a:r>
                    </a:p>
                  </a:txBody>
                  <a:tcPr/>
                </a:tc>
                <a:extLst>
                  <a:ext uri="{0D108BD9-81ED-4DB2-BD59-A6C34878D82A}">
                    <a16:rowId xmlns:a16="http://schemas.microsoft.com/office/drawing/2014/main" val="3976875879"/>
                  </a:ext>
                </a:extLst>
              </a:tr>
              <a:tr h="29796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400" dirty="0"/>
                        <a:t>Technical Approach  </a:t>
                      </a:r>
                    </a:p>
                  </a:txBody>
                  <a:tcPr>
                    <a:lnR w="12700" cap="flat" cmpd="sng" algn="ctr">
                      <a:solidFill>
                        <a:srgbClr val="0058B0"/>
                      </a:solidFill>
                      <a:prstDash val="solid"/>
                      <a:round/>
                      <a:headEnd type="none" w="med" len="med"/>
                      <a:tailEnd type="none" w="med" len="med"/>
                    </a:lnR>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400" dirty="0"/>
                        <a:t>Project understanding, innovative concepts or alternatives</a:t>
                      </a:r>
                    </a:p>
                  </a:txBody>
                  <a:tcPr>
                    <a:lnL w="12700" cap="flat" cmpd="sng" algn="ctr">
                      <a:solidFill>
                        <a:srgbClr val="0058B0"/>
                      </a:solidFill>
                      <a:prstDash val="solid"/>
                      <a:round/>
                      <a:headEnd type="none" w="med" len="med"/>
                      <a:tailEnd type="none" w="med" len="med"/>
                    </a:lnL>
                    <a:lnR w="12700" cap="flat" cmpd="sng" algn="ctr">
                      <a:solidFill>
                        <a:srgbClr val="0058B0"/>
                      </a:solidFill>
                      <a:prstDash val="solid"/>
                      <a:round/>
                      <a:headEnd type="none" w="med" len="med"/>
                      <a:tailEnd type="none" w="med" len="med"/>
                    </a:lnR>
                  </a:tcPr>
                </a:tc>
                <a:tc>
                  <a:txBody>
                    <a:bodyPr/>
                    <a:lstStyle/>
                    <a:p>
                      <a:pPr algn="ctr"/>
                      <a:r>
                        <a:rPr lang="en-US" sz="1400"/>
                        <a:t>XX</a:t>
                      </a:r>
                    </a:p>
                  </a:txBody>
                  <a:tcPr>
                    <a:lnL w="12700" cap="flat" cmpd="sng" algn="ctr">
                      <a:solidFill>
                        <a:srgbClr val="0058B0"/>
                      </a:solidFill>
                      <a:prstDash val="solid"/>
                      <a:round/>
                      <a:headEnd type="none" w="med" len="med"/>
                      <a:tailEnd type="none" w="med" len="med"/>
                    </a:lnL>
                  </a:tcPr>
                </a:tc>
                <a:extLst>
                  <a:ext uri="{0D108BD9-81ED-4DB2-BD59-A6C34878D82A}">
                    <a16:rowId xmlns:a16="http://schemas.microsoft.com/office/drawing/2014/main" val="3894769263"/>
                  </a:ext>
                </a:extLst>
              </a:tr>
              <a:tr h="506533">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400" dirty="0"/>
                        <a:t>Project Manager’s Relevant Experience </a:t>
                      </a:r>
                    </a:p>
                  </a:txBody>
                  <a:tcPr>
                    <a:lnR w="12700" cap="flat" cmpd="sng" algn="ctr">
                      <a:solidFill>
                        <a:srgbClr val="0058B0"/>
                      </a:solidFill>
                      <a:prstDash val="solid"/>
                      <a:round/>
                      <a:headEnd type="none" w="med" len="med"/>
                      <a:tailEnd type="none" w="med" len="med"/>
                    </a:lnR>
                    <a:solidFill>
                      <a:schemeClr val="bg2"/>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400" dirty="0"/>
                        <a:t>Similar or related projects, project management experience</a:t>
                      </a:r>
                    </a:p>
                  </a:txBody>
                  <a:tcPr>
                    <a:lnL w="12700" cap="flat" cmpd="sng" algn="ctr">
                      <a:solidFill>
                        <a:srgbClr val="0058B0"/>
                      </a:solidFill>
                      <a:prstDash val="solid"/>
                      <a:round/>
                      <a:headEnd type="none" w="med" len="med"/>
                      <a:tailEnd type="none" w="med" len="med"/>
                    </a:lnL>
                    <a:lnR w="12700" cap="flat" cmpd="sng" algn="ctr">
                      <a:solidFill>
                        <a:srgbClr val="0058B0"/>
                      </a:solidFill>
                      <a:prstDash val="solid"/>
                      <a:round/>
                      <a:headEnd type="none" w="med" len="med"/>
                      <a:tailEnd type="none" w="med" len="med"/>
                    </a:lnR>
                    <a:solidFill>
                      <a:schemeClr val="bg2"/>
                    </a:solidFill>
                  </a:tcPr>
                </a:tc>
                <a:tc>
                  <a:txBody>
                    <a:bodyPr/>
                    <a:lstStyle/>
                    <a:p>
                      <a:pPr algn="ctr"/>
                      <a:r>
                        <a:rPr lang="en-US" sz="1400"/>
                        <a:t>XX</a:t>
                      </a:r>
                    </a:p>
                  </a:txBody>
                  <a:tcPr>
                    <a:lnL w="12700" cap="flat" cmpd="sng" algn="ctr">
                      <a:solidFill>
                        <a:srgbClr val="0058B0"/>
                      </a:solidFill>
                      <a:prstDash val="solid"/>
                      <a:round/>
                      <a:headEnd type="none" w="med" len="med"/>
                      <a:tailEnd type="none" w="med" len="med"/>
                    </a:lnL>
                    <a:solidFill>
                      <a:schemeClr val="bg2"/>
                    </a:solidFill>
                  </a:tcPr>
                </a:tc>
                <a:extLst>
                  <a:ext uri="{0D108BD9-81ED-4DB2-BD59-A6C34878D82A}">
                    <a16:rowId xmlns:a16="http://schemas.microsoft.com/office/drawing/2014/main" val="3502382636"/>
                  </a:ext>
                </a:extLst>
              </a:tr>
              <a:tr h="1474363">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400" dirty="0"/>
                        <a:t>Project Planning and Management  </a:t>
                      </a:r>
                    </a:p>
                    <a:p>
                      <a:endParaRPr lang="en-US" sz="1400" dirty="0"/>
                    </a:p>
                  </a:txBody>
                  <a:tcPr>
                    <a:lnR w="12700" cap="flat" cmpd="sng" algn="ctr">
                      <a:solidFill>
                        <a:srgbClr val="0058B0"/>
                      </a:solidFill>
                      <a:prstDash val="solid"/>
                      <a:round/>
                      <a:headEnd type="none" w="med" len="med"/>
                      <a:tailEnd type="none" w="med" len="med"/>
                    </a:lnR>
                  </a:tcPr>
                </a:tc>
                <a:tc>
                  <a:txBody>
                    <a:bodyPr/>
                    <a:lstStyle/>
                    <a:p>
                      <a:r>
                        <a:rPr lang="en-US" sz="1400" dirty="0"/>
                        <a:t>Project staffing and resource management (who, how, and why), communication plan, and quality control procedures. The prime firm’s past experience with utilizing </a:t>
                      </a:r>
                      <a:r>
                        <a:rPr lang="en-US" sz="1400" dirty="0" err="1"/>
                        <a:t>subproviders</a:t>
                      </a:r>
                      <a:r>
                        <a:rPr lang="en-US" sz="1400" dirty="0"/>
                        <a:t> and meeting program goals (HUB or DBE) and/or how it plans to utilize </a:t>
                      </a:r>
                      <a:r>
                        <a:rPr lang="en-US" sz="1400" dirty="0" err="1"/>
                        <a:t>subproviders</a:t>
                      </a:r>
                      <a:r>
                        <a:rPr lang="en-US" sz="1400" dirty="0"/>
                        <a:t>  to meet the goals on this contract. Also may include project scheduling or phasing for SD projects.</a:t>
                      </a:r>
                    </a:p>
                  </a:txBody>
                  <a:tcPr>
                    <a:lnL w="12700" cap="flat" cmpd="sng" algn="ctr">
                      <a:solidFill>
                        <a:srgbClr val="0058B0"/>
                      </a:solidFill>
                      <a:prstDash val="solid"/>
                      <a:round/>
                      <a:headEnd type="none" w="med" len="med"/>
                      <a:tailEnd type="none" w="med" len="med"/>
                    </a:lnL>
                    <a:lnR w="12700" cap="flat" cmpd="sng" algn="ctr">
                      <a:solidFill>
                        <a:srgbClr val="0058B0"/>
                      </a:solidFill>
                      <a:prstDash val="solid"/>
                      <a:round/>
                      <a:headEnd type="none" w="med" len="med"/>
                      <a:tailEnd type="none" w="med" len="med"/>
                    </a:lnR>
                  </a:tcPr>
                </a:tc>
                <a:tc>
                  <a:txBody>
                    <a:bodyPr/>
                    <a:lstStyle/>
                    <a:p>
                      <a:pPr algn="ctr"/>
                      <a:r>
                        <a:rPr lang="en-US" sz="1400" dirty="0"/>
                        <a:t>XX</a:t>
                      </a:r>
                    </a:p>
                  </a:txBody>
                  <a:tcPr>
                    <a:lnL w="12700" cap="flat" cmpd="sng" algn="ctr">
                      <a:solidFill>
                        <a:srgbClr val="0058B0"/>
                      </a:solidFill>
                      <a:prstDash val="solid"/>
                      <a:round/>
                      <a:headEnd type="none" w="med" len="med"/>
                      <a:tailEnd type="none" w="med" len="med"/>
                    </a:lnL>
                  </a:tcPr>
                </a:tc>
                <a:extLst>
                  <a:ext uri="{0D108BD9-81ED-4DB2-BD59-A6C34878D82A}">
                    <a16:rowId xmlns:a16="http://schemas.microsoft.com/office/drawing/2014/main" val="2100825819"/>
                  </a:ext>
                </a:extLst>
              </a:tr>
              <a:tr h="506533">
                <a:tc>
                  <a:txBody>
                    <a:bodyPr/>
                    <a:lstStyle/>
                    <a:p>
                      <a:r>
                        <a:rPr lang="en-US" sz="1400" dirty="0"/>
                        <a:t>Key Staff’s Relevant Experience</a:t>
                      </a:r>
                    </a:p>
                  </a:txBody>
                  <a:tcPr>
                    <a:lnR w="12700" cap="flat" cmpd="sng" algn="ctr">
                      <a:solidFill>
                        <a:srgbClr val="0058B0"/>
                      </a:solidFill>
                      <a:prstDash val="solid"/>
                      <a:round/>
                      <a:headEnd type="none" w="med" len="med"/>
                      <a:tailEnd type="none" w="med" len="med"/>
                    </a:lnR>
                    <a:solidFill>
                      <a:schemeClr val="bg2"/>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400" dirty="0"/>
                        <a:t>Experience with similar projects </a:t>
                      </a:r>
                    </a:p>
                    <a:p>
                      <a:endParaRPr lang="en-US" sz="1400" dirty="0"/>
                    </a:p>
                  </a:txBody>
                  <a:tcPr>
                    <a:lnL w="12700" cap="flat" cmpd="sng" algn="ctr">
                      <a:solidFill>
                        <a:srgbClr val="0058B0"/>
                      </a:solidFill>
                      <a:prstDash val="solid"/>
                      <a:round/>
                      <a:headEnd type="none" w="med" len="med"/>
                      <a:tailEnd type="none" w="med" len="med"/>
                    </a:lnL>
                    <a:lnR w="12700" cap="flat" cmpd="sng" algn="ctr">
                      <a:solidFill>
                        <a:srgbClr val="0058B0"/>
                      </a:solidFill>
                      <a:prstDash val="solid"/>
                      <a:round/>
                      <a:headEnd type="none" w="med" len="med"/>
                      <a:tailEnd type="none" w="med" len="med"/>
                    </a:lnR>
                    <a:solidFill>
                      <a:schemeClr val="bg2"/>
                    </a:solidFill>
                  </a:tcPr>
                </a:tc>
                <a:tc>
                  <a:txBody>
                    <a:bodyPr/>
                    <a:lstStyle/>
                    <a:p>
                      <a:pPr algn="ctr"/>
                      <a:r>
                        <a:rPr lang="en-US" sz="1400"/>
                        <a:t>XX</a:t>
                      </a:r>
                    </a:p>
                  </a:txBody>
                  <a:tcPr>
                    <a:lnL w="12700" cap="flat" cmpd="sng" algn="ctr">
                      <a:solidFill>
                        <a:srgbClr val="0058B0"/>
                      </a:solidFill>
                      <a:prstDash val="solid"/>
                      <a:round/>
                      <a:headEnd type="none" w="med" len="med"/>
                      <a:tailEnd type="none" w="med" len="med"/>
                    </a:lnL>
                    <a:solidFill>
                      <a:schemeClr val="bg2"/>
                    </a:solidFill>
                  </a:tcPr>
                </a:tc>
                <a:extLst>
                  <a:ext uri="{0D108BD9-81ED-4DB2-BD59-A6C34878D82A}">
                    <a16:rowId xmlns:a16="http://schemas.microsoft.com/office/drawing/2014/main" val="1418728246"/>
                  </a:ext>
                </a:extLst>
              </a:tr>
              <a:tr h="389037">
                <a:tc>
                  <a:txBody>
                    <a:bodyPr/>
                    <a:lstStyle/>
                    <a:p>
                      <a:r>
                        <a:rPr lang="en-US" sz="1400"/>
                        <a:t>Past Performance</a:t>
                      </a:r>
                    </a:p>
                  </a:txBody>
                  <a:tcPr>
                    <a:lnR w="12700" cap="flat" cmpd="sng" algn="ctr">
                      <a:solidFill>
                        <a:srgbClr val="0058B0"/>
                      </a:solidFill>
                      <a:prstDash val="solid"/>
                      <a:round/>
                      <a:headEnd type="none" w="med" len="med"/>
                      <a:tailEnd type="none" w="med" len="med"/>
                    </a:lnR>
                  </a:tcPr>
                </a:tc>
                <a:tc>
                  <a:txBody>
                    <a:bodyPr/>
                    <a:lstStyle/>
                    <a:p>
                      <a:r>
                        <a:rPr lang="en-US" sz="1400" i="1" dirty="0"/>
                        <a:t>(not scored by the CST – pulled straight from PSCAMs data)</a:t>
                      </a:r>
                    </a:p>
                  </a:txBody>
                  <a:tcPr>
                    <a:lnL w="12700" cap="flat" cmpd="sng" algn="ctr">
                      <a:solidFill>
                        <a:srgbClr val="0058B0"/>
                      </a:solidFill>
                      <a:prstDash val="solid"/>
                      <a:round/>
                      <a:headEnd type="none" w="med" len="med"/>
                      <a:tailEnd type="none" w="med" len="med"/>
                    </a:lnL>
                    <a:lnR w="12700" cap="flat" cmpd="sng" algn="ctr">
                      <a:solidFill>
                        <a:srgbClr val="0058B0"/>
                      </a:solidFill>
                      <a:prstDash val="solid"/>
                      <a:round/>
                      <a:headEnd type="none" w="med" len="med"/>
                      <a:tailEnd type="none" w="med" len="med"/>
                    </a:lnR>
                  </a:tcPr>
                </a:tc>
                <a:tc>
                  <a:txBody>
                    <a:bodyPr/>
                    <a:lstStyle/>
                    <a:p>
                      <a:pPr algn="ctr"/>
                      <a:r>
                        <a:rPr lang="en-US" sz="1400" dirty="0"/>
                        <a:t>5 to 15</a:t>
                      </a:r>
                    </a:p>
                  </a:txBody>
                  <a:tcPr>
                    <a:lnL w="12700" cap="flat" cmpd="sng" algn="ctr">
                      <a:solidFill>
                        <a:srgbClr val="0058B0"/>
                      </a:solidFill>
                      <a:prstDash val="solid"/>
                      <a:round/>
                      <a:headEnd type="none" w="med" len="med"/>
                      <a:tailEnd type="none" w="med" len="med"/>
                    </a:lnL>
                  </a:tcPr>
                </a:tc>
                <a:extLst>
                  <a:ext uri="{0D108BD9-81ED-4DB2-BD59-A6C34878D82A}">
                    <a16:rowId xmlns:a16="http://schemas.microsoft.com/office/drawing/2014/main" val="2227490033"/>
                  </a:ext>
                </a:extLst>
              </a:tr>
            </a:tbl>
          </a:graphicData>
        </a:graphic>
      </p:graphicFrame>
    </p:spTree>
    <p:extLst>
      <p:ext uri="{BB962C8B-B14F-4D97-AF65-F5344CB8AC3E}">
        <p14:creationId xmlns:p14="http://schemas.microsoft.com/office/powerpoint/2010/main" val="35951507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a:extLst>
              <a:ext uri="{FF2B5EF4-FFF2-40B4-BE49-F238E27FC236}">
                <a16:creationId xmlns:a16="http://schemas.microsoft.com/office/drawing/2014/main" id="{27F76CA6-02D8-BE87-AD61-C710CAE06E47}"/>
              </a:ext>
              <a:ext uri="{C183D7F6-B498-43B3-948B-1728B52AA6E4}">
                <adec:decorative xmlns:adec="http://schemas.microsoft.com/office/drawing/2017/decorative" val="0"/>
              </a:ext>
            </a:extLst>
          </p:cNvPr>
          <p:cNvSpPr txBox="1">
            <a:spLocks noGrp="1"/>
          </p:cNvSpPr>
          <p:nvPr>
            <p:ph type="title" idx="4294967295"/>
          </p:nvPr>
        </p:nvSpPr>
        <p:spPr>
          <a:xfrm>
            <a:off x="89608" y="528392"/>
            <a:ext cx="4587902" cy="3693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2E69"/>
                </a:solidFill>
                <a:effectLst/>
                <a:uLnTx/>
                <a:uFillTx/>
                <a:latin typeface="+mn-lt"/>
                <a:ea typeface="+mn-ea"/>
                <a:cs typeface="+mn-cs"/>
              </a:rPr>
              <a:t>Avoid Disqualifications </a:t>
            </a:r>
            <a:endParaRPr kumimoji="0" lang="en-US" sz="1800" b="0" i="0" u="none" strike="noStrike" kern="1200" cap="none" spc="0" normalizeH="0" baseline="0" noProof="0" dirty="0">
              <a:ln>
                <a:noFill/>
              </a:ln>
              <a:solidFill>
                <a:srgbClr val="002E69"/>
              </a:solidFill>
              <a:effectLst/>
              <a:uLnTx/>
              <a:uFillTx/>
              <a:latin typeface="+mn-lt"/>
              <a:ea typeface="+mn-ea"/>
              <a:cs typeface="+mn-cs"/>
            </a:endParaRPr>
          </a:p>
        </p:txBody>
      </p:sp>
      <p:grpSp>
        <p:nvGrpSpPr>
          <p:cNvPr id="3" name="Group 2">
            <a:extLst>
              <a:ext uri="{FF2B5EF4-FFF2-40B4-BE49-F238E27FC236}">
                <a16:creationId xmlns:a16="http://schemas.microsoft.com/office/drawing/2014/main" id="{F72DE6CC-43BD-B573-51C0-4F88570FB741}"/>
              </a:ext>
              <a:ext uri="{C183D7F6-B498-43B3-948B-1728B52AA6E4}">
                <adec:decorative xmlns:adec="http://schemas.microsoft.com/office/drawing/2017/decorative" val="1"/>
              </a:ext>
            </a:extLst>
          </p:cNvPr>
          <p:cNvGrpSpPr/>
          <p:nvPr/>
        </p:nvGrpSpPr>
        <p:grpSpPr>
          <a:xfrm>
            <a:off x="60967" y="858548"/>
            <a:ext cx="9022067" cy="3971898"/>
            <a:chOff x="61757" y="1000955"/>
            <a:chExt cx="8773665" cy="3971898"/>
          </a:xfrm>
        </p:grpSpPr>
        <p:sp>
          <p:nvSpPr>
            <p:cNvPr id="5" name="Textbox" descr="QR Codes/Hyperlinks&#10;">
              <a:extLst>
                <a:ext uri="{FF2B5EF4-FFF2-40B4-BE49-F238E27FC236}">
                  <a16:creationId xmlns:a16="http://schemas.microsoft.com/office/drawing/2014/main" id="{B8E8973C-4DA5-A68B-129E-B645113C1847}"/>
                </a:ext>
                <a:ext uri="{C183D7F6-B498-43B3-948B-1728B52AA6E4}">
                  <adec:decorative xmlns:adec="http://schemas.microsoft.com/office/drawing/2017/decorative" val="0"/>
                </a:ext>
              </a:extLst>
            </p:cNvPr>
            <p:cNvSpPr/>
            <p:nvPr/>
          </p:nvSpPr>
          <p:spPr>
            <a:xfrm>
              <a:off x="89607" y="1000955"/>
              <a:ext cx="2600743" cy="636406"/>
            </a:xfrm>
            <a:custGeom>
              <a:avLst/>
              <a:gdLst>
                <a:gd name="connsiteX0" fmla="*/ 0 w 3138466"/>
                <a:gd name="connsiteY0" fmla="*/ 106070 h 636406"/>
                <a:gd name="connsiteX1" fmla="*/ 106070 w 3138466"/>
                <a:gd name="connsiteY1" fmla="*/ 0 h 636406"/>
                <a:gd name="connsiteX2" fmla="*/ 3032396 w 3138466"/>
                <a:gd name="connsiteY2" fmla="*/ 0 h 636406"/>
                <a:gd name="connsiteX3" fmla="*/ 3138466 w 3138466"/>
                <a:gd name="connsiteY3" fmla="*/ 106070 h 636406"/>
                <a:gd name="connsiteX4" fmla="*/ 3138466 w 3138466"/>
                <a:gd name="connsiteY4" fmla="*/ 530336 h 636406"/>
                <a:gd name="connsiteX5" fmla="*/ 3032396 w 3138466"/>
                <a:gd name="connsiteY5" fmla="*/ 636406 h 636406"/>
                <a:gd name="connsiteX6" fmla="*/ 106070 w 3138466"/>
                <a:gd name="connsiteY6" fmla="*/ 636406 h 636406"/>
                <a:gd name="connsiteX7" fmla="*/ 0 w 3138466"/>
                <a:gd name="connsiteY7" fmla="*/ 530336 h 636406"/>
                <a:gd name="connsiteX8" fmla="*/ 0 w 3138466"/>
                <a:gd name="connsiteY8" fmla="*/ 106070 h 636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38466" h="636406">
                  <a:moveTo>
                    <a:pt x="0" y="106070"/>
                  </a:moveTo>
                  <a:cubicBezTo>
                    <a:pt x="0" y="47489"/>
                    <a:pt x="47489" y="0"/>
                    <a:pt x="106070" y="0"/>
                  </a:cubicBezTo>
                  <a:lnTo>
                    <a:pt x="3032396" y="0"/>
                  </a:lnTo>
                  <a:cubicBezTo>
                    <a:pt x="3090977" y="0"/>
                    <a:pt x="3138466" y="47489"/>
                    <a:pt x="3138466" y="106070"/>
                  </a:cubicBezTo>
                  <a:lnTo>
                    <a:pt x="3138466" y="530336"/>
                  </a:lnTo>
                  <a:cubicBezTo>
                    <a:pt x="3138466" y="588917"/>
                    <a:pt x="3090977" y="636406"/>
                    <a:pt x="3032396" y="636406"/>
                  </a:cubicBezTo>
                  <a:lnTo>
                    <a:pt x="106070" y="636406"/>
                  </a:lnTo>
                  <a:cubicBezTo>
                    <a:pt x="47489" y="636406"/>
                    <a:pt x="0" y="588917"/>
                    <a:pt x="0" y="530336"/>
                  </a:cubicBezTo>
                  <a:lnTo>
                    <a:pt x="0" y="10607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92027" tIns="61547" rIns="92027" bIns="61547" numCol="1" spcCol="1270" anchor="ctr" anchorCtr="0">
              <a:noAutofit/>
            </a:bodyPr>
            <a:lstStyle/>
            <a:p>
              <a:pPr marL="0" lvl="0" indent="0" algn="ctr" defTabSz="711200">
                <a:lnSpc>
                  <a:spcPct val="90000"/>
                </a:lnSpc>
                <a:spcBef>
                  <a:spcPct val="0"/>
                </a:spcBef>
                <a:spcAft>
                  <a:spcPct val="35000"/>
                </a:spcAft>
                <a:buNone/>
              </a:pPr>
              <a:r>
                <a:rPr lang="en-US" sz="1600" b="1" kern="1200" dirty="0"/>
                <a:t>QR Codes/Hyperlinks</a:t>
              </a:r>
            </a:p>
          </p:txBody>
        </p:sp>
        <p:sp>
          <p:nvSpPr>
            <p:cNvPr id="4" name="text box" descr="QR codes and hyperlinks are considered additional information and will not be scored. &#10;&#10;">
              <a:extLst>
                <a:ext uri="{FF2B5EF4-FFF2-40B4-BE49-F238E27FC236}">
                  <a16:creationId xmlns:a16="http://schemas.microsoft.com/office/drawing/2014/main" id="{7F2FD4C4-AB3C-A535-9368-C71C5F8A7170}"/>
                </a:ext>
              </a:extLst>
            </p:cNvPr>
            <p:cNvSpPr/>
            <p:nvPr/>
          </p:nvSpPr>
          <p:spPr>
            <a:xfrm>
              <a:off x="2699548" y="1049444"/>
              <a:ext cx="6108021" cy="524314"/>
            </a:xfrm>
            <a:custGeom>
              <a:avLst/>
              <a:gdLst>
                <a:gd name="connsiteX0" fmla="*/ 84856 w 509124"/>
                <a:gd name="connsiteY0" fmla="*/ 0 h 5579496"/>
                <a:gd name="connsiteX1" fmla="*/ 424268 w 509124"/>
                <a:gd name="connsiteY1" fmla="*/ 0 h 5579496"/>
                <a:gd name="connsiteX2" fmla="*/ 509124 w 509124"/>
                <a:gd name="connsiteY2" fmla="*/ 84856 h 5579496"/>
                <a:gd name="connsiteX3" fmla="*/ 509124 w 509124"/>
                <a:gd name="connsiteY3" fmla="*/ 5579496 h 5579496"/>
                <a:gd name="connsiteX4" fmla="*/ 509124 w 509124"/>
                <a:gd name="connsiteY4" fmla="*/ 5579496 h 5579496"/>
                <a:gd name="connsiteX5" fmla="*/ 0 w 509124"/>
                <a:gd name="connsiteY5" fmla="*/ 5579496 h 5579496"/>
                <a:gd name="connsiteX6" fmla="*/ 0 w 509124"/>
                <a:gd name="connsiteY6" fmla="*/ 5579496 h 5579496"/>
                <a:gd name="connsiteX7" fmla="*/ 0 w 509124"/>
                <a:gd name="connsiteY7" fmla="*/ 84856 h 5579496"/>
                <a:gd name="connsiteX8" fmla="*/ 84856 w 509124"/>
                <a:gd name="connsiteY8" fmla="*/ 0 h 5579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9124" h="5579496">
                  <a:moveTo>
                    <a:pt x="509124" y="929942"/>
                  </a:moveTo>
                  <a:lnTo>
                    <a:pt x="509124" y="4649554"/>
                  </a:lnTo>
                  <a:cubicBezTo>
                    <a:pt x="509124" y="5163148"/>
                    <a:pt x="505657" y="5579491"/>
                    <a:pt x="501381" y="5579491"/>
                  </a:cubicBezTo>
                  <a:lnTo>
                    <a:pt x="0" y="5579491"/>
                  </a:lnTo>
                  <a:lnTo>
                    <a:pt x="0" y="5579491"/>
                  </a:lnTo>
                  <a:lnTo>
                    <a:pt x="0" y="5"/>
                  </a:lnTo>
                  <a:lnTo>
                    <a:pt x="0" y="5"/>
                  </a:lnTo>
                  <a:lnTo>
                    <a:pt x="501381" y="5"/>
                  </a:lnTo>
                  <a:cubicBezTo>
                    <a:pt x="505657" y="5"/>
                    <a:pt x="509124" y="416348"/>
                    <a:pt x="509124" y="929942"/>
                  </a:cubicBezTo>
                  <a:close/>
                </a:path>
              </a:pathLst>
            </a:custGeom>
            <a:solidFill>
              <a:schemeClr val="accent2">
                <a:lumMod val="40000"/>
                <a:lumOff val="60000"/>
                <a:alpha val="90000"/>
              </a:schemeClr>
            </a:solidFill>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7651" tIns="148677" rIns="272502" bIns="148679"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QR </a:t>
              </a:r>
              <a:r>
                <a:rPr lang="en-US" sz="1600" dirty="0"/>
                <a:t>codes and hyperlinks are </a:t>
              </a:r>
              <a:r>
                <a:rPr lang="en-US" sz="1600" kern="1200" dirty="0"/>
                <a:t>considered additional information and will not be scored. </a:t>
              </a:r>
            </a:p>
          </p:txBody>
        </p:sp>
        <p:sp>
          <p:nvSpPr>
            <p:cNvPr id="8" name="text box" descr="Admin. Qualifications (AQ)&#10;">
              <a:extLst>
                <a:ext uri="{FF2B5EF4-FFF2-40B4-BE49-F238E27FC236}">
                  <a16:creationId xmlns:a16="http://schemas.microsoft.com/office/drawing/2014/main" id="{6223D04E-C6FF-BC19-F001-4E18F7C96F0E}"/>
                </a:ext>
                <a:ext uri="{C183D7F6-B498-43B3-948B-1728B52AA6E4}">
                  <adec:decorative xmlns:adec="http://schemas.microsoft.com/office/drawing/2017/decorative" val="0"/>
                </a:ext>
              </a:extLst>
            </p:cNvPr>
            <p:cNvSpPr/>
            <p:nvPr/>
          </p:nvSpPr>
          <p:spPr>
            <a:xfrm>
              <a:off x="89607" y="1684302"/>
              <a:ext cx="2600743" cy="696705"/>
            </a:xfrm>
            <a:custGeom>
              <a:avLst/>
              <a:gdLst>
                <a:gd name="connsiteX0" fmla="*/ 0 w 3138466"/>
                <a:gd name="connsiteY0" fmla="*/ 106070 h 636406"/>
                <a:gd name="connsiteX1" fmla="*/ 106070 w 3138466"/>
                <a:gd name="connsiteY1" fmla="*/ 0 h 636406"/>
                <a:gd name="connsiteX2" fmla="*/ 3032396 w 3138466"/>
                <a:gd name="connsiteY2" fmla="*/ 0 h 636406"/>
                <a:gd name="connsiteX3" fmla="*/ 3138466 w 3138466"/>
                <a:gd name="connsiteY3" fmla="*/ 106070 h 636406"/>
                <a:gd name="connsiteX4" fmla="*/ 3138466 w 3138466"/>
                <a:gd name="connsiteY4" fmla="*/ 530336 h 636406"/>
                <a:gd name="connsiteX5" fmla="*/ 3032396 w 3138466"/>
                <a:gd name="connsiteY5" fmla="*/ 636406 h 636406"/>
                <a:gd name="connsiteX6" fmla="*/ 106070 w 3138466"/>
                <a:gd name="connsiteY6" fmla="*/ 636406 h 636406"/>
                <a:gd name="connsiteX7" fmla="*/ 0 w 3138466"/>
                <a:gd name="connsiteY7" fmla="*/ 530336 h 636406"/>
                <a:gd name="connsiteX8" fmla="*/ 0 w 3138466"/>
                <a:gd name="connsiteY8" fmla="*/ 106070 h 636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38466" h="636406">
                  <a:moveTo>
                    <a:pt x="0" y="106070"/>
                  </a:moveTo>
                  <a:cubicBezTo>
                    <a:pt x="0" y="47489"/>
                    <a:pt x="47489" y="0"/>
                    <a:pt x="106070" y="0"/>
                  </a:cubicBezTo>
                  <a:lnTo>
                    <a:pt x="3032396" y="0"/>
                  </a:lnTo>
                  <a:cubicBezTo>
                    <a:pt x="3090977" y="0"/>
                    <a:pt x="3138466" y="47489"/>
                    <a:pt x="3138466" y="106070"/>
                  </a:cubicBezTo>
                  <a:lnTo>
                    <a:pt x="3138466" y="530336"/>
                  </a:lnTo>
                  <a:cubicBezTo>
                    <a:pt x="3138466" y="588917"/>
                    <a:pt x="3090977" y="636406"/>
                    <a:pt x="3032396" y="636406"/>
                  </a:cubicBezTo>
                  <a:lnTo>
                    <a:pt x="106070" y="636406"/>
                  </a:lnTo>
                  <a:cubicBezTo>
                    <a:pt x="47489" y="636406"/>
                    <a:pt x="0" y="588917"/>
                    <a:pt x="0" y="530336"/>
                  </a:cubicBezTo>
                  <a:lnTo>
                    <a:pt x="0" y="10607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92027" tIns="61547" rIns="92027" bIns="61547" numCol="1" spcCol="1270" anchor="ctr" anchorCtr="0">
              <a:noAutofit/>
            </a:bodyPr>
            <a:lstStyle/>
            <a:p>
              <a:pPr marL="0" lvl="0" indent="0" algn="ctr" defTabSz="711200">
                <a:lnSpc>
                  <a:spcPct val="90000"/>
                </a:lnSpc>
                <a:spcBef>
                  <a:spcPct val="0"/>
                </a:spcBef>
                <a:spcAft>
                  <a:spcPct val="35000"/>
                </a:spcAft>
                <a:buNone/>
              </a:pPr>
              <a:r>
                <a:rPr lang="en-US" sz="1600" b="1" kern="1200" dirty="0"/>
                <a:t>Admin. Qualifications (AQ)</a:t>
              </a:r>
              <a:endParaRPr lang="en-US" sz="1600" kern="1200" dirty="0"/>
            </a:p>
          </p:txBody>
        </p:sp>
        <p:sp>
          <p:nvSpPr>
            <p:cNvPr id="7" name="text box" descr="Engineering &amp; design (E&amp;D) work categories: firm must be on the AQ list or the federal safe harbor list.*&#10;Double-check all subproviders.&#10;&#10;">
              <a:extLst>
                <a:ext uri="{FF2B5EF4-FFF2-40B4-BE49-F238E27FC236}">
                  <a16:creationId xmlns:a16="http://schemas.microsoft.com/office/drawing/2014/main" id="{FEC63342-7957-F6BE-FF84-3D69BA3A37BF}"/>
                </a:ext>
              </a:extLst>
            </p:cNvPr>
            <p:cNvSpPr/>
            <p:nvPr/>
          </p:nvSpPr>
          <p:spPr>
            <a:xfrm>
              <a:off x="2699548" y="1678923"/>
              <a:ext cx="6108021" cy="709721"/>
            </a:xfrm>
            <a:custGeom>
              <a:avLst/>
              <a:gdLst>
                <a:gd name="connsiteX0" fmla="*/ 84856 w 509124"/>
                <a:gd name="connsiteY0" fmla="*/ 0 h 5579496"/>
                <a:gd name="connsiteX1" fmla="*/ 424268 w 509124"/>
                <a:gd name="connsiteY1" fmla="*/ 0 h 5579496"/>
                <a:gd name="connsiteX2" fmla="*/ 509124 w 509124"/>
                <a:gd name="connsiteY2" fmla="*/ 84856 h 5579496"/>
                <a:gd name="connsiteX3" fmla="*/ 509124 w 509124"/>
                <a:gd name="connsiteY3" fmla="*/ 5579496 h 5579496"/>
                <a:gd name="connsiteX4" fmla="*/ 509124 w 509124"/>
                <a:gd name="connsiteY4" fmla="*/ 5579496 h 5579496"/>
                <a:gd name="connsiteX5" fmla="*/ 0 w 509124"/>
                <a:gd name="connsiteY5" fmla="*/ 5579496 h 5579496"/>
                <a:gd name="connsiteX6" fmla="*/ 0 w 509124"/>
                <a:gd name="connsiteY6" fmla="*/ 5579496 h 5579496"/>
                <a:gd name="connsiteX7" fmla="*/ 0 w 509124"/>
                <a:gd name="connsiteY7" fmla="*/ 84856 h 5579496"/>
                <a:gd name="connsiteX8" fmla="*/ 84856 w 509124"/>
                <a:gd name="connsiteY8" fmla="*/ 0 h 5579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9124" h="5579496">
                  <a:moveTo>
                    <a:pt x="509124" y="929942"/>
                  </a:moveTo>
                  <a:lnTo>
                    <a:pt x="509124" y="4649554"/>
                  </a:lnTo>
                  <a:cubicBezTo>
                    <a:pt x="509124" y="5163148"/>
                    <a:pt x="505657" y="5579491"/>
                    <a:pt x="501381" y="5579491"/>
                  </a:cubicBezTo>
                  <a:lnTo>
                    <a:pt x="0" y="5579491"/>
                  </a:lnTo>
                  <a:lnTo>
                    <a:pt x="0" y="5579491"/>
                  </a:lnTo>
                  <a:lnTo>
                    <a:pt x="0" y="5"/>
                  </a:lnTo>
                  <a:lnTo>
                    <a:pt x="0" y="5"/>
                  </a:lnTo>
                  <a:lnTo>
                    <a:pt x="501381" y="5"/>
                  </a:lnTo>
                  <a:cubicBezTo>
                    <a:pt x="505657" y="5"/>
                    <a:pt x="509124" y="416348"/>
                    <a:pt x="509124" y="929942"/>
                  </a:cubicBez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7651" tIns="148677" rIns="272502" bIns="148679" numCol="1" spcCol="1270" anchor="ctr" anchorCtr="0">
              <a:noAutofit/>
            </a:bodyPr>
            <a:lstStyle/>
            <a:p>
              <a:pPr marL="171450" lvl="1" indent="-171450" defTabSz="711200">
                <a:lnSpc>
                  <a:spcPct val="90000"/>
                </a:lnSpc>
                <a:spcBef>
                  <a:spcPct val="0"/>
                </a:spcBef>
                <a:spcAft>
                  <a:spcPct val="15000"/>
                </a:spcAft>
                <a:buChar char="•"/>
              </a:pPr>
              <a:r>
                <a:rPr lang="en-US" sz="1600" dirty="0"/>
                <a:t>Engineering &amp; design (E&amp;D) work categories: firm must be on the AQ list or the federal safe harbor list.*</a:t>
              </a:r>
            </a:p>
            <a:p>
              <a:pPr marL="171450" lvl="1" indent="-171450" defTabSz="711200">
                <a:lnSpc>
                  <a:spcPct val="90000"/>
                </a:lnSpc>
                <a:spcBef>
                  <a:spcPct val="0"/>
                </a:spcBef>
                <a:spcAft>
                  <a:spcPct val="15000"/>
                </a:spcAft>
                <a:buChar char="•"/>
              </a:pPr>
              <a:r>
                <a:rPr lang="en-US" sz="1600" dirty="0"/>
                <a:t>Double-check all </a:t>
              </a:r>
              <a:r>
                <a:rPr lang="en-US" sz="1600" dirty="0" err="1"/>
                <a:t>subproviders</a:t>
              </a:r>
              <a:r>
                <a:rPr lang="en-US" sz="1600" dirty="0"/>
                <a:t>.</a:t>
              </a:r>
            </a:p>
          </p:txBody>
        </p:sp>
        <p:sp>
          <p:nvSpPr>
            <p:cNvPr id="10" name="text box" descr="Task Leads&#10;">
              <a:extLst>
                <a:ext uri="{FF2B5EF4-FFF2-40B4-BE49-F238E27FC236}">
                  <a16:creationId xmlns:a16="http://schemas.microsoft.com/office/drawing/2014/main" id="{079E9B1C-41BA-4D34-ECCB-368A1E928ACC}"/>
                </a:ext>
                <a:ext uri="{C183D7F6-B498-43B3-948B-1728B52AA6E4}">
                  <adec:decorative xmlns:adec="http://schemas.microsoft.com/office/drawing/2017/decorative" val="0"/>
                </a:ext>
              </a:extLst>
            </p:cNvPr>
            <p:cNvSpPr/>
            <p:nvPr/>
          </p:nvSpPr>
          <p:spPr>
            <a:xfrm>
              <a:off x="89607" y="2437135"/>
              <a:ext cx="2600743" cy="832940"/>
            </a:xfrm>
            <a:custGeom>
              <a:avLst/>
              <a:gdLst>
                <a:gd name="connsiteX0" fmla="*/ 0 w 3138466"/>
                <a:gd name="connsiteY0" fmla="*/ 106070 h 636406"/>
                <a:gd name="connsiteX1" fmla="*/ 106070 w 3138466"/>
                <a:gd name="connsiteY1" fmla="*/ 0 h 636406"/>
                <a:gd name="connsiteX2" fmla="*/ 3032396 w 3138466"/>
                <a:gd name="connsiteY2" fmla="*/ 0 h 636406"/>
                <a:gd name="connsiteX3" fmla="*/ 3138466 w 3138466"/>
                <a:gd name="connsiteY3" fmla="*/ 106070 h 636406"/>
                <a:gd name="connsiteX4" fmla="*/ 3138466 w 3138466"/>
                <a:gd name="connsiteY4" fmla="*/ 530336 h 636406"/>
                <a:gd name="connsiteX5" fmla="*/ 3032396 w 3138466"/>
                <a:gd name="connsiteY5" fmla="*/ 636406 h 636406"/>
                <a:gd name="connsiteX6" fmla="*/ 106070 w 3138466"/>
                <a:gd name="connsiteY6" fmla="*/ 636406 h 636406"/>
                <a:gd name="connsiteX7" fmla="*/ 0 w 3138466"/>
                <a:gd name="connsiteY7" fmla="*/ 530336 h 636406"/>
                <a:gd name="connsiteX8" fmla="*/ 0 w 3138466"/>
                <a:gd name="connsiteY8" fmla="*/ 106070 h 636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38466" h="636406">
                  <a:moveTo>
                    <a:pt x="0" y="106070"/>
                  </a:moveTo>
                  <a:cubicBezTo>
                    <a:pt x="0" y="47489"/>
                    <a:pt x="47489" y="0"/>
                    <a:pt x="106070" y="0"/>
                  </a:cubicBezTo>
                  <a:lnTo>
                    <a:pt x="3032396" y="0"/>
                  </a:lnTo>
                  <a:cubicBezTo>
                    <a:pt x="3090977" y="0"/>
                    <a:pt x="3138466" y="47489"/>
                    <a:pt x="3138466" y="106070"/>
                  </a:cubicBezTo>
                  <a:lnTo>
                    <a:pt x="3138466" y="530336"/>
                  </a:lnTo>
                  <a:cubicBezTo>
                    <a:pt x="3138466" y="588917"/>
                    <a:pt x="3090977" y="636406"/>
                    <a:pt x="3032396" y="636406"/>
                  </a:cubicBezTo>
                  <a:lnTo>
                    <a:pt x="106070" y="636406"/>
                  </a:lnTo>
                  <a:cubicBezTo>
                    <a:pt x="47489" y="636406"/>
                    <a:pt x="0" y="588917"/>
                    <a:pt x="0" y="530336"/>
                  </a:cubicBezTo>
                  <a:lnTo>
                    <a:pt x="0" y="10607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92027" tIns="61547" rIns="92027" bIns="61547" numCol="1" spcCol="1270" anchor="ctr" anchorCtr="0">
              <a:noAutofit/>
            </a:bodyPr>
            <a:lstStyle/>
            <a:p>
              <a:pPr marL="0" lvl="0" indent="0" algn="ctr" defTabSz="711200">
                <a:lnSpc>
                  <a:spcPct val="90000"/>
                </a:lnSpc>
                <a:spcBef>
                  <a:spcPct val="0"/>
                </a:spcBef>
                <a:spcAft>
                  <a:spcPct val="35000"/>
                </a:spcAft>
                <a:buNone/>
              </a:pPr>
              <a:r>
                <a:rPr lang="en-US" sz="1600" b="1" kern="1200" dirty="0"/>
                <a:t>Task Leads</a:t>
              </a:r>
              <a:endParaRPr lang="en-US" sz="1600" kern="1200" dirty="0"/>
            </a:p>
          </p:txBody>
        </p:sp>
        <p:sp>
          <p:nvSpPr>
            <p:cNvPr id="9" name="text box" descr="Ensure Task Leads match on PTC and Proposal.&#10;Check precertifications for all firms and task leads.&#10;Utilize the new PTC form now in CCIS.**&#10;&#10;&#10;">
              <a:extLst>
                <a:ext uri="{FF2B5EF4-FFF2-40B4-BE49-F238E27FC236}">
                  <a16:creationId xmlns:a16="http://schemas.microsoft.com/office/drawing/2014/main" id="{E83D6056-ECB0-3BB0-E97B-A316C2AEE1B4}"/>
                </a:ext>
              </a:extLst>
            </p:cNvPr>
            <p:cNvSpPr/>
            <p:nvPr/>
          </p:nvSpPr>
          <p:spPr>
            <a:xfrm>
              <a:off x="2690350" y="2495052"/>
              <a:ext cx="6108021" cy="727083"/>
            </a:xfrm>
            <a:custGeom>
              <a:avLst/>
              <a:gdLst>
                <a:gd name="connsiteX0" fmla="*/ 84856 w 509124"/>
                <a:gd name="connsiteY0" fmla="*/ 0 h 5579496"/>
                <a:gd name="connsiteX1" fmla="*/ 424268 w 509124"/>
                <a:gd name="connsiteY1" fmla="*/ 0 h 5579496"/>
                <a:gd name="connsiteX2" fmla="*/ 509124 w 509124"/>
                <a:gd name="connsiteY2" fmla="*/ 84856 h 5579496"/>
                <a:gd name="connsiteX3" fmla="*/ 509124 w 509124"/>
                <a:gd name="connsiteY3" fmla="*/ 5579496 h 5579496"/>
                <a:gd name="connsiteX4" fmla="*/ 509124 w 509124"/>
                <a:gd name="connsiteY4" fmla="*/ 5579496 h 5579496"/>
                <a:gd name="connsiteX5" fmla="*/ 0 w 509124"/>
                <a:gd name="connsiteY5" fmla="*/ 5579496 h 5579496"/>
                <a:gd name="connsiteX6" fmla="*/ 0 w 509124"/>
                <a:gd name="connsiteY6" fmla="*/ 5579496 h 5579496"/>
                <a:gd name="connsiteX7" fmla="*/ 0 w 509124"/>
                <a:gd name="connsiteY7" fmla="*/ 84856 h 5579496"/>
                <a:gd name="connsiteX8" fmla="*/ 84856 w 509124"/>
                <a:gd name="connsiteY8" fmla="*/ 0 h 5579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9124" h="5579496">
                  <a:moveTo>
                    <a:pt x="509124" y="929942"/>
                  </a:moveTo>
                  <a:lnTo>
                    <a:pt x="509124" y="4649554"/>
                  </a:lnTo>
                  <a:cubicBezTo>
                    <a:pt x="509124" y="5163148"/>
                    <a:pt x="505657" y="5579491"/>
                    <a:pt x="501381" y="5579491"/>
                  </a:cubicBezTo>
                  <a:lnTo>
                    <a:pt x="0" y="5579491"/>
                  </a:lnTo>
                  <a:lnTo>
                    <a:pt x="0" y="5579491"/>
                  </a:lnTo>
                  <a:lnTo>
                    <a:pt x="0" y="5"/>
                  </a:lnTo>
                  <a:lnTo>
                    <a:pt x="0" y="5"/>
                  </a:lnTo>
                  <a:lnTo>
                    <a:pt x="501381" y="5"/>
                  </a:lnTo>
                  <a:cubicBezTo>
                    <a:pt x="505657" y="5"/>
                    <a:pt x="509124" y="416348"/>
                    <a:pt x="509124" y="929942"/>
                  </a:cubicBezTo>
                  <a:close/>
                </a:path>
              </a:pathLst>
            </a:custGeom>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7651" tIns="148677" rIns="272502" bIns="148679"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Ensure Task Leads match on PTC and Proposal.</a:t>
              </a:r>
            </a:p>
            <a:p>
              <a:pPr marL="171450" lvl="1" indent="-171450" algn="l" defTabSz="711200">
                <a:lnSpc>
                  <a:spcPct val="90000"/>
                </a:lnSpc>
                <a:spcBef>
                  <a:spcPct val="0"/>
                </a:spcBef>
                <a:spcAft>
                  <a:spcPct val="15000"/>
                </a:spcAft>
                <a:buChar char="•"/>
              </a:pPr>
              <a:r>
                <a:rPr lang="en-US" sz="1600" kern="1200" dirty="0"/>
                <a:t>Check </a:t>
              </a:r>
              <a:r>
                <a:rPr lang="en-US" sz="1600" dirty="0" err="1"/>
                <a:t>p</a:t>
              </a:r>
              <a:r>
                <a:rPr lang="en-US" sz="1600" kern="1200" dirty="0" err="1"/>
                <a:t>recertifications</a:t>
              </a:r>
              <a:r>
                <a:rPr lang="en-US" sz="1600" kern="1200" dirty="0"/>
                <a:t> for </a:t>
              </a:r>
              <a:r>
                <a:rPr lang="en-US" sz="1600" dirty="0"/>
                <a:t>all firms and task leads.</a:t>
              </a:r>
            </a:p>
            <a:p>
              <a:pPr marL="171450" lvl="1" indent="-171450" algn="l" defTabSz="711200">
                <a:lnSpc>
                  <a:spcPct val="90000"/>
                </a:lnSpc>
                <a:spcBef>
                  <a:spcPct val="0"/>
                </a:spcBef>
                <a:spcAft>
                  <a:spcPct val="15000"/>
                </a:spcAft>
                <a:buChar char="•"/>
              </a:pPr>
              <a:r>
                <a:rPr lang="en-US" sz="1600" kern="1200" dirty="0"/>
                <a:t>Utilize the new PTC form now in CCIS.**</a:t>
              </a:r>
            </a:p>
          </p:txBody>
        </p:sp>
        <p:sp>
          <p:nvSpPr>
            <p:cNvPr id="11" name="text box" descr="Do not include extra sheets, such as a cover page.&#10;Include all required attachments.&#10;">
              <a:extLst>
                <a:ext uri="{FF2B5EF4-FFF2-40B4-BE49-F238E27FC236}">
                  <a16:creationId xmlns:a16="http://schemas.microsoft.com/office/drawing/2014/main" id="{A862541B-4015-C7D2-47E2-54A77FA0DD1F}"/>
                </a:ext>
              </a:extLst>
            </p:cNvPr>
            <p:cNvSpPr/>
            <p:nvPr/>
          </p:nvSpPr>
          <p:spPr>
            <a:xfrm>
              <a:off x="2690350" y="3384119"/>
              <a:ext cx="6145072" cy="461122"/>
            </a:xfrm>
            <a:custGeom>
              <a:avLst/>
              <a:gdLst>
                <a:gd name="connsiteX0" fmla="*/ 84856 w 509124"/>
                <a:gd name="connsiteY0" fmla="*/ 0 h 5579496"/>
                <a:gd name="connsiteX1" fmla="*/ 424268 w 509124"/>
                <a:gd name="connsiteY1" fmla="*/ 0 h 5579496"/>
                <a:gd name="connsiteX2" fmla="*/ 509124 w 509124"/>
                <a:gd name="connsiteY2" fmla="*/ 84856 h 5579496"/>
                <a:gd name="connsiteX3" fmla="*/ 509124 w 509124"/>
                <a:gd name="connsiteY3" fmla="*/ 5579496 h 5579496"/>
                <a:gd name="connsiteX4" fmla="*/ 509124 w 509124"/>
                <a:gd name="connsiteY4" fmla="*/ 5579496 h 5579496"/>
                <a:gd name="connsiteX5" fmla="*/ 0 w 509124"/>
                <a:gd name="connsiteY5" fmla="*/ 5579496 h 5579496"/>
                <a:gd name="connsiteX6" fmla="*/ 0 w 509124"/>
                <a:gd name="connsiteY6" fmla="*/ 5579496 h 5579496"/>
                <a:gd name="connsiteX7" fmla="*/ 0 w 509124"/>
                <a:gd name="connsiteY7" fmla="*/ 84856 h 5579496"/>
                <a:gd name="connsiteX8" fmla="*/ 84856 w 509124"/>
                <a:gd name="connsiteY8" fmla="*/ 0 h 5579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9124" h="5579496">
                  <a:moveTo>
                    <a:pt x="509124" y="929942"/>
                  </a:moveTo>
                  <a:lnTo>
                    <a:pt x="509124" y="4649554"/>
                  </a:lnTo>
                  <a:cubicBezTo>
                    <a:pt x="509124" y="5163148"/>
                    <a:pt x="505657" y="5579491"/>
                    <a:pt x="501381" y="5579491"/>
                  </a:cubicBezTo>
                  <a:lnTo>
                    <a:pt x="0" y="5579491"/>
                  </a:lnTo>
                  <a:lnTo>
                    <a:pt x="0" y="5579491"/>
                  </a:lnTo>
                  <a:lnTo>
                    <a:pt x="0" y="5"/>
                  </a:lnTo>
                  <a:lnTo>
                    <a:pt x="0" y="5"/>
                  </a:lnTo>
                  <a:lnTo>
                    <a:pt x="501381" y="5"/>
                  </a:lnTo>
                  <a:cubicBezTo>
                    <a:pt x="505657" y="5"/>
                    <a:pt x="509124" y="416348"/>
                    <a:pt x="509124" y="929942"/>
                  </a:cubicBezTo>
                  <a:close/>
                </a:path>
              </a:pathLst>
            </a:custGeom>
          </p:spPr>
          <p:style>
            <a:lnRef idx="2">
              <a:schemeClr val="accent5">
                <a:tint val="40000"/>
                <a:alpha val="90000"/>
                <a:hueOff val="0"/>
                <a:satOff val="0"/>
                <a:lumOff val="0"/>
                <a:alphaOff val="0"/>
              </a:schemeClr>
            </a:lnRef>
            <a:fillRef idx="1">
              <a:schemeClr val="accent5">
                <a:tint val="40000"/>
                <a:alpha val="90000"/>
                <a:hueOff val="0"/>
                <a:satOff val="0"/>
                <a:lumOff val="0"/>
                <a:alphaOff val="0"/>
              </a:schemeClr>
            </a:fillRef>
            <a:effectRef idx="0">
              <a:schemeClr val="accent5">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7651" tIns="148677" rIns="272502" bIns="148679"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Do not include extra sheets, such as </a:t>
              </a:r>
              <a:r>
                <a:rPr lang="en-US" sz="1600" dirty="0"/>
                <a:t>a </a:t>
              </a:r>
              <a:r>
                <a:rPr lang="en-US" sz="1600" kern="1200" dirty="0"/>
                <a:t>cover page.</a:t>
              </a:r>
            </a:p>
            <a:p>
              <a:pPr marL="171450" lvl="1" indent="-171450" algn="l" defTabSz="711200">
                <a:lnSpc>
                  <a:spcPct val="90000"/>
                </a:lnSpc>
                <a:spcBef>
                  <a:spcPct val="0"/>
                </a:spcBef>
                <a:spcAft>
                  <a:spcPct val="15000"/>
                </a:spcAft>
                <a:buChar char="•"/>
              </a:pPr>
              <a:r>
                <a:rPr lang="en-US" sz="1600" dirty="0"/>
                <a:t>Include all required attachments.</a:t>
              </a:r>
              <a:endParaRPr lang="en-US" sz="1600" kern="1200" dirty="0"/>
            </a:p>
          </p:txBody>
        </p:sp>
        <p:sp>
          <p:nvSpPr>
            <p:cNvPr id="14" name="text box" descr="Legal Firm Name&#10;">
              <a:extLst>
                <a:ext uri="{FF2B5EF4-FFF2-40B4-BE49-F238E27FC236}">
                  <a16:creationId xmlns:a16="http://schemas.microsoft.com/office/drawing/2014/main" id="{F72D7D50-8FD2-62D9-6C5B-C2361F41F1CE}"/>
                </a:ext>
                <a:ext uri="{C183D7F6-B498-43B3-948B-1728B52AA6E4}">
                  <adec:decorative xmlns:adec="http://schemas.microsoft.com/office/drawing/2017/decorative" val="0"/>
                </a:ext>
              </a:extLst>
            </p:cNvPr>
            <p:cNvSpPr/>
            <p:nvPr/>
          </p:nvSpPr>
          <p:spPr>
            <a:xfrm>
              <a:off x="89607" y="3935000"/>
              <a:ext cx="2600743" cy="485166"/>
            </a:xfrm>
            <a:custGeom>
              <a:avLst/>
              <a:gdLst>
                <a:gd name="connsiteX0" fmla="*/ 0 w 3138466"/>
                <a:gd name="connsiteY0" fmla="*/ 106070 h 636406"/>
                <a:gd name="connsiteX1" fmla="*/ 106070 w 3138466"/>
                <a:gd name="connsiteY1" fmla="*/ 0 h 636406"/>
                <a:gd name="connsiteX2" fmla="*/ 3032396 w 3138466"/>
                <a:gd name="connsiteY2" fmla="*/ 0 h 636406"/>
                <a:gd name="connsiteX3" fmla="*/ 3138466 w 3138466"/>
                <a:gd name="connsiteY3" fmla="*/ 106070 h 636406"/>
                <a:gd name="connsiteX4" fmla="*/ 3138466 w 3138466"/>
                <a:gd name="connsiteY4" fmla="*/ 530336 h 636406"/>
                <a:gd name="connsiteX5" fmla="*/ 3032396 w 3138466"/>
                <a:gd name="connsiteY5" fmla="*/ 636406 h 636406"/>
                <a:gd name="connsiteX6" fmla="*/ 106070 w 3138466"/>
                <a:gd name="connsiteY6" fmla="*/ 636406 h 636406"/>
                <a:gd name="connsiteX7" fmla="*/ 0 w 3138466"/>
                <a:gd name="connsiteY7" fmla="*/ 530336 h 636406"/>
                <a:gd name="connsiteX8" fmla="*/ 0 w 3138466"/>
                <a:gd name="connsiteY8" fmla="*/ 106070 h 636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38466" h="636406">
                  <a:moveTo>
                    <a:pt x="0" y="106070"/>
                  </a:moveTo>
                  <a:cubicBezTo>
                    <a:pt x="0" y="47489"/>
                    <a:pt x="47489" y="0"/>
                    <a:pt x="106070" y="0"/>
                  </a:cubicBezTo>
                  <a:lnTo>
                    <a:pt x="3032396" y="0"/>
                  </a:lnTo>
                  <a:cubicBezTo>
                    <a:pt x="3090977" y="0"/>
                    <a:pt x="3138466" y="47489"/>
                    <a:pt x="3138466" y="106070"/>
                  </a:cubicBezTo>
                  <a:lnTo>
                    <a:pt x="3138466" y="530336"/>
                  </a:lnTo>
                  <a:cubicBezTo>
                    <a:pt x="3138466" y="588917"/>
                    <a:pt x="3090977" y="636406"/>
                    <a:pt x="3032396" y="636406"/>
                  </a:cubicBezTo>
                  <a:lnTo>
                    <a:pt x="106070" y="636406"/>
                  </a:lnTo>
                  <a:cubicBezTo>
                    <a:pt x="47489" y="636406"/>
                    <a:pt x="0" y="588917"/>
                    <a:pt x="0" y="530336"/>
                  </a:cubicBezTo>
                  <a:lnTo>
                    <a:pt x="0" y="106070"/>
                  </a:lnTo>
                  <a:close/>
                </a:path>
              </a:pathLst>
            </a:cu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92027" tIns="61547" rIns="92027" bIns="61547" numCol="1" spcCol="1270" anchor="ctr" anchorCtr="0">
              <a:noAutofit/>
            </a:bodyPr>
            <a:lstStyle/>
            <a:p>
              <a:pPr marL="0" lvl="0" indent="0" algn="ctr" defTabSz="711200">
                <a:lnSpc>
                  <a:spcPct val="90000"/>
                </a:lnSpc>
                <a:spcBef>
                  <a:spcPct val="0"/>
                </a:spcBef>
                <a:spcAft>
                  <a:spcPct val="35000"/>
                </a:spcAft>
                <a:buNone/>
              </a:pPr>
              <a:r>
                <a:rPr lang="en-US" sz="1600" b="1" kern="1200" dirty="0"/>
                <a:t>Legal Firm Name</a:t>
              </a:r>
            </a:p>
          </p:txBody>
        </p:sp>
        <p:sp>
          <p:nvSpPr>
            <p:cNvPr id="13" name="text box" descr="Use legal firm name across all documents.&#10;&#10;">
              <a:extLst>
                <a:ext uri="{FF2B5EF4-FFF2-40B4-BE49-F238E27FC236}">
                  <a16:creationId xmlns:a16="http://schemas.microsoft.com/office/drawing/2014/main" id="{21E05B2B-F065-A3A2-0F5A-C8DCD7F78BA6}"/>
                </a:ext>
              </a:extLst>
            </p:cNvPr>
            <p:cNvSpPr/>
            <p:nvPr/>
          </p:nvSpPr>
          <p:spPr>
            <a:xfrm>
              <a:off x="2690351" y="3990416"/>
              <a:ext cx="6117220" cy="390749"/>
            </a:xfrm>
            <a:custGeom>
              <a:avLst/>
              <a:gdLst>
                <a:gd name="connsiteX0" fmla="*/ 84856 w 509124"/>
                <a:gd name="connsiteY0" fmla="*/ 0 h 5579496"/>
                <a:gd name="connsiteX1" fmla="*/ 424268 w 509124"/>
                <a:gd name="connsiteY1" fmla="*/ 0 h 5579496"/>
                <a:gd name="connsiteX2" fmla="*/ 509124 w 509124"/>
                <a:gd name="connsiteY2" fmla="*/ 84856 h 5579496"/>
                <a:gd name="connsiteX3" fmla="*/ 509124 w 509124"/>
                <a:gd name="connsiteY3" fmla="*/ 5579496 h 5579496"/>
                <a:gd name="connsiteX4" fmla="*/ 509124 w 509124"/>
                <a:gd name="connsiteY4" fmla="*/ 5579496 h 5579496"/>
                <a:gd name="connsiteX5" fmla="*/ 0 w 509124"/>
                <a:gd name="connsiteY5" fmla="*/ 5579496 h 5579496"/>
                <a:gd name="connsiteX6" fmla="*/ 0 w 509124"/>
                <a:gd name="connsiteY6" fmla="*/ 5579496 h 5579496"/>
                <a:gd name="connsiteX7" fmla="*/ 0 w 509124"/>
                <a:gd name="connsiteY7" fmla="*/ 84856 h 5579496"/>
                <a:gd name="connsiteX8" fmla="*/ 84856 w 509124"/>
                <a:gd name="connsiteY8" fmla="*/ 0 h 5579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9124" h="5579496">
                  <a:moveTo>
                    <a:pt x="509124" y="929942"/>
                  </a:moveTo>
                  <a:lnTo>
                    <a:pt x="509124" y="4649554"/>
                  </a:lnTo>
                  <a:cubicBezTo>
                    <a:pt x="509124" y="5163148"/>
                    <a:pt x="505657" y="5579491"/>
                    <a:pt x="501381" y="5579491"/>
                  </a:cubicBezTo>
                  <a:lnTo>
                    <a:pt x="0" y="5579491"/>
                  </a:lnTo>
                  <a:lnTo>
                    <a:pt x="0" y="5579491"/>
                  </a:lnTo>
                  <a:lnTo>
                    <a:pt x="0" y="5"/>
                  </a:lnTo>
                  <a:lnTo>
                    <a:pt x="0" y="5"/>
                  </a:lnTo>
                  <a:lnTo>
                    <a:pt x="501381" y="5"/>
                  </a:lnTo>
                  <a:cubicBezTo>
                    <a:pt x="505657" y="5"/>
                    <a:pt x="509124" y="416348"/>
                    <a:pt x="509124" y="929942"/>
                  </a:cubicBezTo>
                  <a:close/>
                </a:path>
              </a:pathLst>
            </a:custGeom>
          </p:spPr>
          <p:style>
            <a:lnRef idx="2">
              <a:schemeClr val="accent6">
                <a:tint val="40000"/>
                <a:alpha val="90000"/>
                <a:hueOff val="0"/>
                <a:satOff val="0"/>
                <a:lumOff val="0"/>
                <a:alphaOff val="0"/>
              </a:schemeClr>
            </a:lnRef>
            <a:fillRef idx="1">
              <a:schemeClr val="accent6">
                <a:tint val="40000"/>
                <a:alpha val="90000"/>
                <a:hueOff val="0"/>
                <a:satOff val="0"/>
                <a:lumOff val="0"/>
                <a:alphaOff val="0"/>
              </a:schemeClr>
            </a:fillRef>
            <a:effectRef idx="0">
              <a:schemeClr val="accent6">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7651" tIns="148678" rIns="272502" bIns="148678"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Use legal firm name across all documents.</a:t>
              </a:r>
            </a:p>
          </p:txBody>
        </p:sp>
        <p:sp>
          <p:nvSpPr>
            <p:cNvPr id="16" name="text box" descr="PM/DPM&#10;">
              <a:extLst>
                <a:ext uri="{FF2B5EF4-FFF2-40B4-BE49-F238E27FC236}">
                  <a16:creationId xmlns:a16="http://schemas.microsoft.com/office/drawing/2014/main" id="{5D510792-33ED-3B1D-E0F3-E70C11F976B7}"/>
                </a:ext>
                <a:ext uri="{C183D7F6-B498-43B3-948B-1728B52AA6E4}">
                  <adec:decorative xmlns:adec="http://schemas.microsoft.com/office/drawing/2017/decorative" val="0"/>
                </a:ext>
              </a:extLst>
            </p:cNvPr>
            <p:cNvSpPr/>
            <p:nvPr/>
          </p:nvSpPr>
          <p:spPr>
            <a:xfrm>
              <a:off x="89607" y="4495209"/>
              <a:ext cx="2600743" cy="477644"/>
            </a:xfrm>
            <a:custGeom>
              <a:avLst/>
              <a:gdLst>
                <a:gd name="connsiteX0" fmla="*/ 0 w 3138466"/>
                <a:gd name="connsiteY0" fmla="*/ 106070 h 636406"/>
                <a:gd name="connsiteX1" fmla="*/ 106070 w 3138466"/>
                <a:gd name="connsiteY1" fmla="*/ 0 h 636406"/>
                <a:gd name="connsiteX2" fmla="*/ 3032396 w 3138466"/>
                <a:gd name="connsiteY2" fmla="*/ 0 h 636406"/>
                <a:gd name="connsiteX3" fmla="*/ 3138466 w 3138466"/>
                <a:gd name="connsiteY3" fmla="*/ 106070 h 636406"/>
                <a:gd name="connsiteX4" fmla="*/ 3138466 w 3138466"/>
                <a:gd name="connsiteY4" fmla="*/ 530336 h 636406"/>
                <a:gd name="connsiteX5" fmla="*/ 3032396 w 3138466"/>
                <a:gd name="connsiteY5" fmla="*/ 636406 h 636406"/>
                <a:gd name="connsiteX6" fmla="*/ 106070 w 3138466"/>
                <a:gd name="connsiteY6" fmla="*/ 636406 h 636406"/>
                <a:gd name="connsiteX7" fmla="*/ 0 w 3138466"/>
                <a:gd name="connsiteY7" fmla="*/ 530336 h 636406"/>
                <a:gd name="connsiteX8" fmla="*/ 0 w 3138466"/>
                <a:gd name="connsiteY8" fmla="*/ 106070 h 636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38466" h="636406">
                  <a:moveTo>
                    <a:pt x="0" y="106070"/>
                  </a:moveTo>
                  <a:cubicBezTo>
                    <a:pt x="0" y="47489"/>
                    <a:pt x="47489" y="0"/>
                    <a:pt x="106070" y="0"/>
                  </a:cubicBezTo>
                  <a:lnTo>
                    <a:pt x="3032396" y="0"/>
                  </a:lnTo>
                  <a:cubicBezTo>
                    <a:pt x="3090977" y="0"/>
                    <a:pt x="3138466" y="47489"/>
                    <a:pt x="3138466" y="106070"/>
                  </a:cubicBezTo>
                  <a:lnTo>
                    <a:pt x="3138466" y="530336"/>
                  </a:lnTo>
                  <a:cubicBezTo>
                    <a:pt x="3138466" y="588917"/>
                    <a:pt x="3090977" y="636406"/>
                    <a:pt x="3032396" y="636406"/>
                  </a:cubicBezTo>
                  <a:lnTo>
                    <a:pt x="106070" y="636406"/>
                  </a:lnTo>
                  <a:cubicBezTo>
                    <a:pt x="47489" y="636406"/>
                    <a:pt x="0" y="588917"/>
                    <a:pt x="0" y="530336"/>
                  </a:cubicBezTo>
                  <a:lnTo>
                    <a:pt x="0" y="106070"/>
                  </a:lnTo>
                  <a:close/>
                </a:path>
              </a:pathLst>
            </a:custGeom>
            <a:solidFill>
              <a:schemeClr val="tx1">
                <a:lumMod val="85000"/>
                <a:lumOff val="15000"/>
              </a:schemeClr>
            </a:solid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92027" tIns="61547" rIns="92027" bIns="61547" numCol="1" spcCol="1270" anchor="ctr" anchorCtr="0">
              <a:noAutofit/>
            </a:bodyPr>
            <a:lstStyle/>
            <a:p>
              <a:pPr marL="0" lvl="0" indent="0" algn="ctr" defTabSz="711200">
                <a:lnSpc>
                  <a:spcPct val="90000"/>
                </a:lnSpc>
                <a:spcBef>
                  <a:spcPct val="0"/>
                </a:spcBef>
                <a:spcAft>
                  <a:spcPct val="35000"/>
                </a:spcAft>
                <a:buNone/>
              </a:pPr>
              <a:r>
                <a:rPr lang="en-US" sz="1600" b="1" dirty="0"/>
                <a:t>PM/DPM</a:t>
              </a:r>
              <a:endParaRPr lang="en-US" sz="1600" kern="1200" dirty="0"/>
            </a:p>
          </p:txBody>
        </p:sp>
        <p:sp>
          <p:nvSpPr>
            <p:cNvPr id="15" name="text box" descr="Ensure the Project Manager and Deputy Project Manager meet the RFP requirements.&#10;">
              <a:extLst>
                <a:ext uri="{FF2B5EF4-FFF2-40B4-BE49-F238E27FC236}">
                  <a16:creationId xmlns:a16="http://schemas.microsoft.com/office/drawing/2014/main" id="{A05A949D-1E45-651E-ED4D-05C54DD4C422}"/>
                </a:ext>
              </a:extLst>
            </p:cNvPr>
            <p:cNvSpPr/>
            <p:nvPr/>
          </p:nvSpPr>
          <p:spPr>
            <a:xfrm>
              <a:off x="2690350" y="4551492"/>
              <a:ext cx="6108021" cy="390748"/>
            </a:xfrm>
            <a:custGeom>
              <a:avLst/>
              <a:gdLst>
                <a:gd name="connsiteX0" fmla="*/ 84856 w 509124"/>
                <a:gd name="connsiteY0" fmla="*/ 0 h 5579496"/>
                <a:gd name="connsiteX1" fmla="*/ 424268 w 509124"/>
                <a:gd name="connsiteY1" fmla="*/ 0 h 5579496"/>
                <a:gd name="connsiteX2" fmla="*/ 509124 w 509124"/>
                <a:gd name="connsiteY2" fmla="*/ 84856 h 5579496"/>
                <a:gd name="connsiteX3" fmla="*/ 509124 w 509124"/>
                <a:gd name="connsiteY3" fmla="*/ 5579496 h 5579496"/>
                <a:gd name="connsiteX4" fmla="*/ 509124 w 509124"/>
                <a:gd name="connsiteY4" fmla="*/ 5579496 h 5579496"/>
                <a:gd name="connsiteX5" fmla="*/ 0 w 509124"/>
                <a:gd name="connsiteY5" fmla="*/ 5579496 h 5579496"/>
                <a:gd name="connsiteX6" fmla="*/ 0 w 509124"/>
                <a:gd name="connsiteY6" fmla="*/ 5579496 h 5579496"/>
                <a:gd name="connsiteX7" fmla="*/ 0 w 509124"/>
                <a:gd name="connsiteY7" fmla="*/ 84856 h 5579496"/>
                <a:gd name="connsiteX8" fmla="*/ 84856 w 509124"/>
                <a:gd name="connsiteY8" fmla="*/ 0 h 5579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9124" h="5579496">
                  <a:moveTo>
                    <a:pt x="509124" y="929942"/>
                  </a:moveTo>
                  <a:lnTo>
                    <a:pt x="509124" y="4649554"/>
                  </a:lnTo>
                  <a:cubicBezTo>
                    <a:pt x="509124" y="5163148"/>
                    <a:pt x="505657" y="5579491"/>
                    <a:pt x="501381" y="5579491"/>
                  </a:cubicBezTo>
                  <a:lnTo>
                    <a:pt x="0" y="5579491"/>
                  </a:lnTo>
                  <a:lnTo>
                    <a:pt x="0" y="5579491"/>
                  </a:lnTo>
                  <a:lnTo>
                    <a:pt x="0" y="5"/>
                  </a:lnTo>
                  <a:lnTo>
                    <a:pt x="0" y="5"/>
                  </a:lnTo>
                  <a:lnTo>
                    <a:pt x="501381" y="5"/>
                  </a:lnTo>
                  <a:cubicBezTo>
                    <a:pt x="505657" y="5"/>
                    <a:pt x="509124" y="416348"/>
                    <a:pt x="509124" y="929942"/>
                  </a:cubicBez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7651" tIns="148678" rIns="272502" bIns="148678" numCol="1" spcCol="1270" anchor="ctr" anchorCtr="0">
              <a:noAutofit/>
            </a:bodyPr>
            <a:lstStyle/>
            <a:p>
              <a:pPr marL="171450" lvl="1" indent="-171450" algn="l" defTabSz="711200">
                <a:lnSpc>
                  <a:spcPct val="90000"/>
                </a:lnSpc>
                <a:spcBef>
                  <a:spcPct val="0"/>
                </a:spcBef>
                <a:spcAft>
                  <a:spcPct val="15000"/>
                </a:spcAft>
                <a:buChar char="•"/>
              </a:pPr>
              <a:r>
                <a:rPr lang="en-US" sz="1600" dirty="0"/>
                <a:t>Must meet RFP requirements.</a:t>
              </a:r>
              <a:endParaRPr lang="en-US" sz="1600" kern="1200" dirty="0"/>
            </a:p>
          </p:txBody>
        </p:sp>
        <p:sp>
          <p:nvSpPr>
            <p:cNvPr id="12" name="text box" descr="Attachments&#10;">
              <a:extLst>
                <a:ext uri="{FF2B5EF4-FFF2-40B4-BE49-F238E27FC236}">
                  <a16:creationId xmlns:a16="http://schemas.microsoft.com/office/drawing/2014/main" id="{E1EFC697-7A81-3611-17C9-E05F8966718C}"/>
                </a:ext>
                <a:ext uri="{C183D7F6-B498-43B3-948B-1728B52AA6E4}">
                  <adec:decorative xmlns:adec="http://schemas.microsoft.com/office/drawing/2017/decorative" val="0"/>
                </a:ext>
              </a:extLst>
            </p:cNvPr>
            <p:cNvSpPr/>
            <p:nvPr/>
          </p:nvSpPr>
          <p:spPr>
            <a:xfrm>
              <a:off x="61757" y="3334426"/>
              <a:ext cx="2628595" cy="518939"/>
            </a:xfrm>
            <a:custGeom>
              <a:avLst/>
              <a:gdLst>
                <a:gd name="connsiteX0" fmla="*/ 0 w 3138466"/>
                <a:gd name="connsiteY0" fmla="*/ 106070 h 636406"/>
                <a:gd name="connsiteX1" fmla="*/ 106070 w 3138466"/>
                <a:gd name="connsiteY1" fmla="*/ 0 h 636406"/>
                <a:gd name="connsiteX2" fmla="*/ 3032396 w 3138466"/>
                <a:gd name="connsiteY2" fmla="*/ 0 h 636406"/>
                <a:gd name="connsiteX3" fmla="*/ 3138466 w 3138466"/>
                <a:gd name="connsiteY3" fmla="*/ 106070 h 636406"/>
                <a:gd name="connsiteX4" fmla="*/ 3138466 w 3138466"/>
                <a:gd name="connsiteY4" fmla="*/ 530336 h 636406"/>
                <a:gd name="connsiteX5" fmla="*/ 3032396 w 3138466"/>
                <a:gd name="connsiteY5" fmla="*/ 636406 h 636406"/>
                <a:gd name="connsiteX6" fmla="*/ 106070 w 3138466"/>
                <a:gd name="connsiteY6" fmla="*/ 636406 h 636406"/>
                <a:gd name="connsiteX7" fmla="*/ 0 w 3138466"/>
                <a:gd name="connsiteY7" fmla="*/ 530336 h 636406"/>
                <a:gd name="connsiteX8" fmla="*/ 0 w 3138466"/>
                <a:gd name="connsiteY8" fmla="*/ 106070 h 636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38466" h="636406">
                  <a:moveTo>
                    <a:pt x="0" y="106070"/>
                  </a:moveTo>
                  <a:cubicBezTo>
                    <a:pt x="0" y="47489"/>
                    <a:pt x="47489" y="0"/>
                    <a:pt x="106070" y="0"/>
                  </a:cubicBezTo>
                  <a:lnTo>
                    <a:pt x="3032396" y="0"/>
                  </a:lnTo>
                  <a:cubicBezTo>
                    <a:pt x="3090977" y="0"/>
                    <a:pt x="3138466" y="47489"/>
                    <a:pt x="3138466" y="106070"/>
                  </a:cubicBezTo>
                  <a:lnTo>
                    <a:pt x="3138466" y="530336"/>
                  </a:lnTo>
                  <a:cubicBezTo>
                    <a:pt x="3138466" y="588917"/>
                    <a:pt x="3090977" y="636406"/>
                    <a:pt x="3032396" y="636406"/>
                  </a:cubicBezTo>
                  <a:lnTo>
                    <a:pt x="106070" y="636406"/>
                  </a:lnTo>
                  <a:cubicBezTo>
                    <a:pt x="47489" y="636406"/>
                    <a:pt x="0" y="588917"/>
                    <a:pt x="0" y="530336"/>
                  </a:cubicBezTo>
                  <a:lnTo>
                    <a:pt x="0" y="10607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92027" tIns="61547" rIns="92027" bIns="61547" numCol="1" spcCol="1270" anchor="ctr" anchorCtr="0">
              <a:noAutofit/>
            </a:bodyPr>
            <a:lstStyle/>
            <a:p>
              <a:pPr marL="0" lvl="0" indent="0" algn="ctr" defTabSz="711200">
                <a:lnSpc>
                  <a:spcPct val="90000"/>
                </a:lnSpc>
                <a:spcBef>
                  <a:spcPct val="0"/>
                </a:spcBef>
                <a:spcAft>
                  <a:spcPct val="35000"/>
                </a:spcAft>
                <a:buNone/>
              </a:pPr>
              <a:r>
                <a:rPr lang="en-US" sz="1600" b="1" dirty="0"/>
                <a:t>Attachment</a:t>
              </a:r>
              <a:r>
                <a:rPr lang="en-US" sz="1600" b="1" kern="1200" dirty="0"/>
                <a:t>s</a:t>
              </a:r>
              <a:endParaRPr lang="en-US" sz="1600" kern="1200" dirty="0"/>
            </a:p>
          </p:txBody>
        </p:sp>
      </p:grpSp>
      <p:sp>
        <p:nvSpPr>
          <p:cNvPr id="18" name="TextBox" descr="*Link to AQ and Safe Harbor Lists&#10;">
            <a:extLst>
              <a:ext uri="{FF2B5EF4-FFF2-40B4-BE49-F238E27FC236}">
                <a16:creationId xmlns:a16="http://schemas.microsoft.com/office/drawing/2014/main" id="{77367986-FDB8-1D09-1C5A-BA4B27F84108}"/>
              </a:ext>
            </a:extLst>
          </p:cNvPr>
          <p:cNvSpPr txBox="1"/>
          <p:nvPr/>
        </p:nvSpPr>
        <p:spPr>
          <a:xfrm>
            <a:off x="2847680" y="4839555"/>
            <a:ext cx="3068620" cy="338554"/>
          </a:xfrm>
          <a:prstGeom prst="rect">
            <a:avLst/>
          </a:prstGeom>
          <a:noFill/>
        </p:spPr>
        <p:txBody>
          <a:bodyPr wrap="square">
            <a:spAutoFit/>
          </a:bodyPr>
          <a:lstStyle/>
          <a:p>
            <a:pPr algn="r"/>
            <a:r>
              <a:rPr lang="en-US" sz="1600" dirty="0">
                <a:solidFill>
                  <a:srgbClr val="0056A9"/>
                </a:solidFill>
              </a:rPr>
              <a:t>* </a:t>
            </a:r>
            <a:r>
              <a:rPr lang="en-US" sz="1600" dirty="0">
                <a:solidFill>
                  <a:srgbClr val="0056A9"/>
                </a:solidFill>
                <a:hlinkClick r:id="rId3"/>
              </a:rPr>
              <a:t>AQ and Safe Harbor Lists</a:t>
            </a:r>
            <a:endParaRPr lang="en-US" sz="1600" dirty="0">
              <a:solidFill>
                <a:srgbClr val="0056A9"/>
              </a:solidFill>
            </a:endParaRPr>
          </a:p>
        </p:txBody>
      </p:sp>
      <p:sp>
        <p:nvSpPr>
          <p:cNvPr id="2" name="TextBox" descr="**Link to PEPS Fireside Chat&#10;">
            <a:extLst>
              <a:ext uri="{FF2B5EF4-FFF2-40B4-BE49-F238E27FC236}">
                <a16:creationId xmlns:a16="http://schemas.microsoft.com/office/drawing/2014/main" id="{0E66977F-5372-0DC8-BF16-B90FC1147A23}"/>
              </a:ext>
            </a:extLst>
          </p:cNvPr>
          <p:cNvSpPr txBox="1"/>
          <p:nvPr/>
        </p:nvSpPr>
        <p:spPr>
          <a:xfrm>
            <a:off x="5555673" y="4830446"/>
            <a:ext cx="3498718" cy="338554"/>
          </a:xfrm>
          <a:prstGeom prst="rect">
            <a:avLst/>
          </a:prstGeom>
          <a:noFill/>
        </p:spPr>
        <p:txBody>
          <a:bodyPr wrap="square">
            <a:spAutoFit/>
          </a:bodyPr>
          <a:lstStyle/>
          <a:p>
            <a:pPr algn="r"/>
            <a:r>
              <a:rPr lang="en-US" sz="1600" dirty="0">
                <a:solidFill>
                  <a:srgbClr val="0056A9"/>
                </a:solidFill>
                <a:hlinkClick r:id="rId4"/>
              </a:rPr>
              <a:t>**Link to PEPS Fireside Chat</a:t>
            </a:r>
            <a:endParaRPr lang="en-US" sz="1600" dirty="0"/>
          </a:p>
        </p:txBody>
      </p:sp>
    </p:spTree>
    <p:extLst>
      <p:ext uri="{BB962C8B-B14F-4D97-AF65-F5344CB8AC3E}">
        <p14:creationId xmlns:p14="http://schemas.microsoft.com/office/powerpoint/2010/main" val="41742289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a:extLst>
              <a:ext uri="{FF2B5EF4-FFF2-40B4-BE49-F238E27FC236}">
                <a16:creationId xmlns:a16="http://schemas.microsoft.com/office/drawing/2014/main" id="{A0BC1692-FD33-DB8E-24FB-EDBFF7624E5B}"/>
              </a:ext>
            </a:extLst>
          </p:cNvPr>
          <p:cNvSpPr txBox="1">
            <a:spLocks noGrp="1"/>
          </p:cNvSpPr>
          <p:nvPr>
            <p:ph type="title" idx="4294967295"/>
          </p:nvPr>
        </p:nvSpPr>
        <p:spPr>
          <a:xfrm>
            <a:off x="72355" y="598554"/>
            <a:ext cx="4587902" cy="3693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2E69"/>
                </a:solidFill>
                <a:effectLst/>
                <a:uLnTx/>
                <a:uFillTx/>
                <a:latin typeface="+mn-lt"/>
                <a:ea typeface="+mn-ea"/>
                <a:cs typeface="+mn-cs"/>
              </a:rPr>
              <a:t>Negotiations Process</a:t>
            </a:r>
            <a:endParaRPr kumimoji="0" lang="en-US" sz="1800" b="0" i="0" u="none" strike="noStrike" kern="1200" cap="none" spc="0" normalizeH="0" baseline="0" noProof="0" dirty="0">
              <a:ln>
                <a:noFill/>
              </a:ln>
              <a:solidFill>
                <a:srgbClr val="002E69"/>
              </a:solidFill>
              <a:effectLst/>
              <a:uLnTx/>
              <a:uFillTx/>
              <a:latin typeface="+mn-lt"/>
              <a:ea typeface="+mn-ea"/>
              <a:cs typeface="+mn-cs"/>
            </a:endParaRPr>
          </a:p>
        </p:txBody>
      </p:sp>
      <p:grpSp>
        <p:nvGrpSpPr>
          <p:cNvPr id="5" name="Group 4" descr="negotiation process.  Contract Award  Job Classification Negotiation with Procurement Engineer (~3 days duration)&#10;Include firm representative negotiating rates&#10;Include Subs in the process&#10;Provide reasoning for additional classification requests&#10;Provide concurrence with final classifications from prime and subs&#10;Indicate if classification is in your rate portfolio  Rate Negotiation with PEPS Negotiations Engineer">
            <a:extLst>
              <a:ext uri="{FF2B5EF4-FFF2-40B4-BE49-F238E27FC236}">
                <a16:creationId xmlns:a16="http://schemas.microsoft.com/office/drawing/2014/main" id="{863A377A-49EA-4A0D-07CA-FF4B5DD6F474}"/>
              </a:ext>
            </a:extLst>
          </p:cNvPr>
          <p:cNvGrpSpPr/>
          <p:nvPr/>
        </p:nvGrpSpPr>
        <p:grpSpPr>
          <a:xfrm>
            <a:off x="441900" y="957323"/>
            <a:ext cx="8116799" cy="3417119"/>
            <a:chOff x="407394" y="1049242"/>
            <a:chExt cx="8116799" cy="3417119"/>
          </a:xfrm>
        </p:grpSpPr>
        <p:sp>
          <p:nvSpPr>
            <p:cNvPr id="6" name="text box" descr="Contract Award / Notification&#10;">
              <a:extLst>
                <a:ext uri="{FF2B5EF4-FFF2-40B4-BE49-F238E27FC236}">
                  <a16:creationId xmlns:a16="http://schemas.microsoft.com/office/drawing/2014/main" id="{ADE0C9A7-A090-A87C-7A6E-AEE89305B18B}"/>
                </a:ext>
              </a:extLst>
            </p:cNvPr>
            <p:cNvSpPr/>
            <p:nvPr/>
          </p:nvSpPr>
          <p:spPr>
            <a:xfrm>
              <a:off x="407394" y="1049242"/>
              <a:ext cx="6665104" cy="439364"/>
            </a:xfrm>
            <a:custGeom>
              <a:avLst/>
              <a:gdLst>
                <a:gd name="connsiteX0" fmla="*/ 0 w 6665104"/>
                <a:gd name="connsiteY0" fmla="*/ 43936 h 439364"/>
                <a:gd name="connsiteX1" fmla="*/ 43936 w 6665104"/>
                <a:gd name="connsiteY1" fmla="*/ 0 h 439364"/>
                <a:gd name="connsiteX2" fmla="*/ 6621168 w 6665104"/>
                <a:gd name="connsiteY2" fmla="*/ 0 h 439364"/>
                <a:gd name="connsiteX3" fmla="*/ 6665104 w 6665104"/>
                <a:gd name="connsiteY3" fmla="*/ 43936 h 439364"/>
                <a:gd name="connsiteX4" fmla="*/ 6665104 w 6665104"/>
                <a:gd name="connsiteY4" fmla="*/ 395428 h 439364"/>
                <a:gd name="connsiteX5" fmla="*/ 6621168 w 6665104"/>
                <a:gd name="connsiteY5" fmla="*/ 439364 h 439364"/>
                <a:gd name="connsiteX6" fmla="*/ 43936 w 6665104"/>
                <a:gd name="connsiteY6" fmla="*/ 439364 h 439364"/>
                <a:gd name="connsiteX7" fmla="*/ 0 w 6665104"/>
                <a:gd name="connsiteY7" fmla="*/ 395428 h 439364"/>
                <a:gd name="connsiteX8" fmla="*/ 0 w 6665104"/>
                <a:gd name="connsiteY8" fmla="*/ 43936 h 439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65104" h="439364">
                  <a:moveTo>
                    <a:pt x="0" y="43936"/>
                  </a:moveTo>
                  <a:cubicBezTo>
                    <a:pt x="0" y="19671"/>
                    <a:pt x="19671" y="0"/>
                    <a:pt x="43936" y="0"/>
                  </a:cubicBezTo>
                  <a:lnTo>
                    <a:pt x="6621168" y="0"/>
                  </a:lnTo>
                  <a:cubicBezTo>
                    <a:pt x="6645433" y="0"/>
                    <a:pt x="6665104" y="19671"/>
                    <a:pt x="6665104" y="43936"/>
                  </a:cubicBezTo>
                  <a:lnTo>
                    <a:pt x="6665104" y="395428"/>
                  </a:lnTo>
                  <a:cubicBezTo>
                    <a:pt x="6665104" y="419693"/>
                    <a:pt x="6645433" y="439364"/>
                    <a:pt x="6621168" y="439364"/>
                  </a:cubicBezTo>
                  <a:lnTo>
                    <a:pt x="43936" y="439364"/>
                  </a:lnTo>
                  <a:cubicBezTo>
                    <a:pt x="19671" y="439364"/>
                    <a:pt x="0" y="419693"/>
                    <a:pt x="0" y="395428"/>
                  </a:cubicBezTo>
                  <a:lnTo>
                    <a:pt x="0" y="43936"/>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04309" tIns="104309" rIns="1357998" bIns="104309" numCol="1" spcCol="1270" anchor="ctr" anchorCtr="0">
              <a:noAutofit/>
            </a:bodyPr>
            <a:lstStyle/>
            <a:p>
              <a:pPr marL="0" lvl="0" indent="0" algn="l" defTabSz="711200">
                <a:lnSpc>
                  <a:spcPct val="100000"/>
                </a:lnSpc>
                <a:spcBef>
                  <a:spcPts val="0"/>
                </a:spcBef>
                <a:spcAft>
                  <a:spcPts val="600"/>
                </a:spcAft>
                <a:buNone/>
              </a:pPr>
              <a:r>
                <a:rPr lang="en-US" sz="1600" b="1" kern="1200" dirty="0"/>
                <a:t>Contract Award / Notification</a:t>
              </a:r>
              <a:endParaRPr lang="en-US" sz="1400" kern="1200" dirty="0"/>
            </a:p>
          </p:txBody>
        </p:sp>
        <p:sp>
          <p:nvSpPr>
            <p:cNvPr id="7" name="text box" descr="Job Classification Negotiation with Procurement Engineer (~3 days duration)&#10;Include firm representative negotiating rates – prime &amp; subs&#10;Provide reasoning for additional classification requests&#10;Provide concurrence with final classifications from prime &amp; subs&#10;Indicate if classification is in your rate portfolio &#10;No rate portfolio or old rate portfolio?  May be asked to concurrently update or create an entire yearly portfolio&#10;">
              <a:extLst>
                <a:ext uri="{FF2B5EF4-FFF2-40B4-BE49-F238E27FC236}">
                  <a16:creationId xmlns:a16="http://schemas.microsoft.com/office/drawing/2014/main" id="{68D25A97-EE40-99B3-C058-0B8F86BFBBB3}"/>
                </a:ext>
              </a:extLst>
            </p:cNvPr>
            <p:cNvSpPr/>
            <p:nvPr/>
          </p:nvSpPr>
          <p:spPr>
            <a:xfrm>
              <a:off x="631409" y="1528284"/>
              <a:ext cx="7688376" cy="2326565"/>
            </a:xfrm>
            <a:custGeom>
              <a:avLst/>
              <a:gdLst>
                <a:gd name="connsiteX0" fmla="*/ 0 w 7590153"/>
                <a:gd name="connsiteY0" fmla="*/ 232657 h 2326565"/>
                <a:gd name="connsiteX1" fmla="*/ 232657 w 7590153"/>
                <a:gd name="connsiteY1" fmla="*/ 0 h 2326565"/>
                <a:gd name="connsiteX2" fmla="*/ 7357497 w 7590153"/>
                <a:gd name="connsiteY2" fmla="*/ 0 h 2326565"/>
                <a:gd name="connsiteX3" fmla="*/ 7590154 w 7590153"/>
                <a:gd name="connsiteY3" fmla="*/ 232657 h 2326565"/>
                <a:gd name="connsiteX4" fmla="*/ 7590153 w 7590153"/>
                <a:gd name="connsiteY4" fmla="*/ 2093909 h 2326565"/>
                <a:gd name="connsiteX5" fmla="*/ 7357496 w 7590153"/>
                <a:gd name="connsiteY5" fmla="*/ 2326566 h 2326565"/>
                <a:gd name="connsiteX6" fmla="*/ 232657 w 7590153"/>
                <a:gd name="connsiteY6" fmla="*/ 2326565 h 2326565"/>
                <a:gd name="connsiteX7" fmla="*/ 0 w 7590153"/>
                <a:gd name="connsiteY7" fmla="*/ 2093908 h 2326565"/>
                <a:gd name="connsiteX8" fmla="*/ 0 w 7590153"/>
                <a:gd name="connsiteY8" fmla="*/ 232657 h 2326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90153" h="2326565">
                  <a:moveTo>
                    <a:pt x="0" y="232657"/>
                  </a:moveTo>
                  <a:cubicBezTo>
                    <a:pt x="0" y="104164"/>
                    <a:pt x="104164" y="0"/>
                    <a:pt x="232657" y="0"/>
                  </a:cubicBezTo>
                  <a:lnTo>
                    <a:pt x="7357497" y="0"/>
                  </a:lnTo>
                  <a:cubicBezTo>
                    <a:pt x="7485990" y="0"/>
                    <a:pt x="7590154" y="104164"/>
                    <a:pt x="7590154" y="232657"/>
                  </a:cubicBezTo>
                  <a:cubicBezTo>
                    <a:pt x="7590154" y="853074"/>
                    <a:pt x="7590153" y="1473492"/>
                    <a:pt x="7590153" y="2093909"/>
                  </a:cubicBezTo>
                  <a:cubicBezTo>
                    <a:pt x="7590153" y="2222402"/>
                    <a:pt x="7485989" y="2326566"/>
                    <a:pt x="7357496" y="2326566"/>
                  </a:cubicBezTo>
                  <a:lnTo>
                    <a:pt x="232657" y="2326565"/>
                  </a:lnTo>
                  <a:cubicBezTo>
                    <a:pt x="104164" y="2326565"/>
                    <a:pt x="0" y="2222401"/>
                    <a:pt x="0" y="2093908"/>
                  </a:cubicBezTo>
                  <a:lnTo>
                    <a:pt x="0" y="232657"/>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59583" tIns="159583" rIns="1713543" bIns="159583" numCol="1" spcCol="1270" anchor="ctr" anchorCtr="0">
              <a:noAutofit/>
            </a:bodyPr>
            <a:lstStyle/>
            <a:p>
              <a:pPr marL="0" lvl="0" indent="0" algn="l" defTabSz="711200">
                <a:lnSpc>
                  <a:spcPct val="100000"/>
                </a:lnSpc>
                <a:spcBef>
                  <a:spcPts val="0"/>
                </a:spcBef>
                <a:spcAft>
                  <a:spcPts val="600"/>
                </a:spcAft>
                <a:buNone/>
              </a:pPr>
              <a:endParaRPr lang="en-US" sz="1600" b="1" kern="1200" dirty="0"/>
            </a:p>
            <a:p>
              <a:pPr marL="0" lvl="0" indent="0" algn="l" defTabSz="711200">
                <a:lnSpc>
                  <a:spcPct val="100000"/>
                </a:lnSpc>
                <a:spcBef>
                  <a:spcPts val="0"/>
                </a:spcBef>
                <a:spcAft>
                  <a:spcPts val="600"/>
                </a:spcAft>
                <a:buNone/>
              </a:pPr>
              <a:r>
                <a:rPr lang="en-US" sz="1600" b="1" kern="1200" dirty="0"/>
                <a:t>Job Classification Negotiation with Procurement Engineer (~3 days duration)</a:t>
              </a:r>
            </a:p>
            <a:p>
              <a:pPr marL="114300" lvl="1" indent="-114300" algn="l" defTabSz="622300">
                <a:lnSpc>
                  <a:spcPct val="100000"/>
                </a:lnSpc>
                <a:spcBef>
                  <a:spcPts val="0"/>
                </a:spcBef>
                <a:spcAft>
                  <a:spcPts val="600"/>
                </a:spcAft>
                <a:buFont typeface="Arial" panose="020B0604020202020204" pitchFamily="34" charset="0"/>
                <a:buChar char="•"/>
              </a:pPr>
              <a:r>
                <a:rPr lang="en-US" sz="1400" b="0" kern="1200" dirty="0"/>
                <a:t>Include firm representative negotiating rates – prime &amp; subs</a:t>
              </a:r>
            </a:p>
            <a:p>
              <a:pPr marL="114300" lvl="1" indent="-114300" algn="l" defTabSz="622300">
                <a:lnSpc>
                  <a:spcPct val="100000"/>
                </a:lnSpc>
                <a:spcBef>
                  <a:spcPts val="0"/>
                </a:spcBef>
                <a:spcAft>
                  <a:spcPts val="600"/>
                </a:spcAft>
                <a:buFont typeface="Arial" panose="020B0604020202020204" pitchFamily="34" charset="0"/>
                <a:buChar char="•"/>
              </a:pPr>
              <a:r>
                <a:rPr lang="en-US" sz="1400" b="0" kern="1200" dirty="0"/>
                <a:t>Provide reasoning for additional classification requests</a:t>
              </a:r>
              <a:endParaRPr lang="en-US" sz="1600" b="1" kern="1200" dirty="0"/>
            </a:p>
            <a:p>
              <a:pPr marL="114300" lvl="1" indent="-114300" algn="l" defTabSz="622300">
                <a:lnSpc>
                  <a:spcPct val="100000"/>
                </a:lnSpc>
                <a:spcBef>
                  <a:spcPts val="0"/>
                </a:spcBef>
                <a:spcAft>
                  <a:spcPts val="600"/>
                </a:spcAft>
                <a:buFont typeface="Arial" panose="020B0604020202020204" pitchFamily="34" charset="0"/>
                <a:buChar char="•"/>
              </a:pPr>
              <a:r>
                <a:rPr lang="en-US" sz="1400" b="0" kern="1200" dirty="0"/>
                <a:t>Provide concurrence with final classifications from prime &amp; subs</a:t>
              </a:r>
              <a:endParaRPr lang="en-US" sz="1600" b="1" kern="1200" dirty="0"/>
            </a:p>
            <a:p>
              <a:pPr marL="114300" lvl="1" indent="-114300" algn="l" defTabSz="622300">
                <a:lnSpc>
                  <a:spcPct val="100000"/>
                </a:lnSpc>
                <a:spcBef>
                  <a:spcPts val="0"/>
                </a:spcBef>
                <a:spcAft>
                  <a:spcPts val="600"/>
                </a:spcAft>
                <a:buFont typeface="Arial" panose="020B0604020202020204" pitchFamily="34" charset="0"/>
                <a:buChar char="•"/>
              </a:pPr>
              <a:r>
                <a:rPr lang="en-US" sz="1400" b="0" kern="1200" dirty="0"/>
                <a:t>Indicate if classification is in your rate portfolio </a:t>
              </a:r>
            </a:p>
            <a:p>
              <a:pPr marL="114300" lvl="1" indent="-114300" algn="l" defTabSz="622300">
                <a:lnSpc>
                  <a:spcPct val="100000"/>
                </a:lnSpc>
                <a:spcBef>
                  <a:spcPts val="0"/>
                </a:spcBef>
                <a:spcAft>
                  <a:spcPts val="600"/>
                </a:spcAft>
                <a:buFont typeface="Arial" panose="020B0604020202020204" pitchFamily="34" charset="0"/>
                <a:buChar char="•"/>
              </a:pPr>
              <a:r>
                <a:rPr lang="en-US" sz="1400" b="0" kern="1200" dirty="0"/>
                <a:t>No rate portfolio or old rate portfolio?  May be asked to concurrently </a:t>
              </a:r>
              <a:r>
                <a:rPr lang="en-US" sz="1400" dirty="0"/>
                <a:t>update or create an entire</a:t>
              </a:r>
              <a:r>
                <a:rPr lang="en-US" sz="1400" b="0" kern="1200" dirty="0"/>
                <a:t> yearly portfolio</a:t>
              </a:r>
            </a:p>
            <a:p>
              <a:pPr marL="114300" lvl="1" indent="-114300" algn="l" defTabSz="622300">
                <a:lnSpc>
                  <a:spcPct val="100000"/>
                </a:lnSpc>
                <a:spcBef>
                  <a:spcPts val="0"/>
                </a:spcBef>
                <a:spcAft>
                  <a:spcPts val="600"/>
                </a:spcAft>
                <a:buNone/>
              </a:pPr>
              <a:endParaRPr lang="en-US" sz="1600" b="1" kern="1200" dirty="0"/>
            </a:p>
          </p:txBody>
        </p:sp>
        <p:sp>
          <p:nvSpPr>
            <p:cNvPr id="8" name="text box" descr="Rate Negotiation with PEPS Negotiations Engineer&#10;">
              <a:extLst>
                <a:ext uri="{FF2B5EF4-FFF2-40B4-BE49-F238E27FC236}">
                  <a16:creationId xmlns:a16="http://schemas.microsoft.com/office/drawing/2014/main" id="{1D7F01F9-FF31-7A2D-25A5-A6E0F1099B2F}"/>
                </a:ext>
              </a:extLst>
            </p:cNvPr>
            <p:cNvSpPr/>
            <p:nvPr/>
          </p:nvSpPr>
          <p:spPr>
            <a:xfrm>
              <a:off x="991321" y="3918416"/>
              <a:ext cx="7532872" cy="547945"/>
            </a:xfrm>
            <a:custGeom>
              <a:avLst/>
              <a:gdLst>
                <a:gd name="connsiteX0" fmla="*/ 0 w 7247101"/>
                <a:gd name="connsiteY0" fmla="*/ 61512 h 615121"/>
                <a:gd name="connsiteX1" fmla="*/ 61512 w 7247101"/>
                <a:gd name="connsiteY1" fmla="*/ 0 h 615121"/>
                <a:gd name="connsiteX2" fmla="*/ 7185589 w 7247101"/>
                <a:gd name="connsiteY2" fmla="*/ 0 h 615121"/>
                <a:gd name="connsiteX3" fmla="*/ 7247101 w 7247101"/>
                <a:gd name="connsiteY3" fmla="*/ 61512 h 615121"/>
                <a:gd name="connsiteX4" fmla="*/ 7247101 w 7247101"/>
                <a:gd name="connsiteY4" fmla="*/ 553609 h 615121"/>
                <a:gd name="connsiteX5" fmla="*/ 7185589 w 7247101"/>
                <a:gd name="connsiteY5" fmla="*/ 615121 h 615121"/>
                <a:gd name="connsiteX6" fmla="*/ 61512 w 7247101"/>
                <a:gd name="connsiteY6" fmla="*/ 615121 h 615121"/>
                <a:gd name="connsiteX7" fmla="*/ 0 w 7247101"/>
                <a:gd name="connsiteY7" fmla="*/ 553609 h 615121"/>
                <a:gd name="connsiteX8" fmla="*/ 0 w 7247101"/>
                <a:gd name="connsiteY8" fmla="*/ 61512 h 615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47101" h="615121">
                  <a:moveTo>
                    <a:pt x="0" y="61512"/>
                  </a:moveTo>
                  <a:cubicBezTo>
                    <a:pt x="0" y="27540"/>
                    <a:pt x="27540" y="0"/>
                    <a:pt x="61512" y="0"/>
                  </a:cubicBezTo>
                  <a:lnTo>
                    <a:pt x="7185589" y="0"/>
                  </a:lnTo>
                  <a:cubicBezTo>
                    <a:pt x="7219561" y="0"/>
                    <a:pt x="7247101" y="27540"/>
                    <a:pt x="7247101" y="61512"/>
                  </a:cubicBezTo>
                  <a:lnTo>
                    <a:pt x="7247101" y="553609"/>
                  </a:lnTo>
                  <a:cubicBezTo>
                    <a:pt x="7247101" y="587581"/>
                    <a:pt x="7219561" y="615121"/>
                    <a:pt x="7185589" y="615121"/>
                  </a:cubicBezTo>
                  <a:lnTo>
                    <a:pt x="61512" y="615121"/>
                  </a:lnTo>
                  <a:cubicBezTo>
                    <a:pt x="27540" y="615121"/>
                    <a:pt x="0" y="587581"/>
                    <a:pt x="0" y="553609"/>
                  </a:cubicBezTo>
                  <a:lnTo>
                    <a:pt x="0" y="61512"/>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09456" tIns="109456" rIns="1589050" bIns="78976" numCol="1" spcCol="1270" anchor="ctr" anchorCtr="0">
              <a:noAutofit/>
            </a:bodyPr>
            <a:lstStyle/>
            <a:p>
              <a:pPr marL="0" marR="0" lvl="0" indent="0" algn="l" defTabSz="914400" eaLnBrk="1" fontAlgn="auto" latinLnBrk="0" hangingPunct="1">
                <a:lnSpc>
                  <a:spcPct val="100000"/>
                </a:lnSpc>
                <a:spcBef>
                  <a:spcPts val="0"/>
                </a:spcBef>
                <a:spcAft>
                  <a:spcPts val="600"/>
                </a:spcAft>
                <a:buClrTx/>
                <a:buSzTx/>
                <a:buFontTx/>
                <a:buNone/>
                <a:tabLst/>
                <a:defRPr/>
              </a:pPr>
              <a:r>
                <a:rPr lang="en-US" sz="1600" b="1" u="none" kern="1200" dirty="0">
                  <a:ln/>
                </a:rPr>
                <a:t>Rate Negotiation with PEPS Negotiations Engineer</a:t>
              </a:r>
              <a:endParaRPr lang="en-US" sz="1600" u="none" kern="1200" dirty="0">
                <a:ln/>
              </a:endParaRPr>
            </a:p>
          </p:txBody>
        </p:sp>
        <p:sp>
          <p:nvSpPr>
            <p:cNvPr id="9" name="Down arrow">
              <a:extLst>
                <a:ext uri="{FF2B5EF4-FFF2-40B4-BE49-F238E27FC236}">
                  <a16:creationId xmlns:a16="http://schemas.microsoft.com/office/drawing/2014/main" id="{C15CCAFC-4FE9-8706-6C91-06A9F8722F23}"/>
                </a:ext>
              </a:extLst>
            </p:cNvPr>
            <p:cNvSpPr/>
            <p:nvPr/>
          </p:nvSpPr>
          <p:spPr>
            <a:xfrm>
              <a:off x="6336986" y="1106832"/>
              <a:ext cx="856769" cy="856769"/>
            </a:xfrm>
            <a:custGeom>
              <a:avLst/>
              <a:gdLst>
                <a:gd name="connsiteX0" fmla="*/ 0 w 856769"/>
                <a:gd name="connsiteY0" fmla="*/ 471223 h 856769"/>
                <a:gd name="connsiteX1" fmla="*/ 192773 w 856769"/>
                <a:gd name="connsiteY1" fmla="*/ 471223 h 856769"/>
                <a:gd name="connsiteX2" fmla="*/ 192773 w 856769"/>
                <a:gd name="connsiteY2" fmla="*/ 0 h 856769"/>
                <a:gd name="connsiteX3" fmla="*/ 663996 w 856769"/>
                <a:gd name="connsiteY3" fmla="*/ 0 h 856769"/>
                <a:gd name="connsiteX4" fmla="*/ 663996 w 856769"/>
                <a:gd name="connsiteY4" fmla="*/ 471223 h 856769"/>
                <a:gd name="connsiteX5" fmla="*/ 856769 w 856769"/>
                <a:gd name="connsiteY5" fmla="*/ 471223 h 856769"/>
                <a:gd name="connsiteX6" fmla="*/ 428385 w 856769"/>
                <a:gd name="connsiteY6" fmla="*/ 856769 h 856769"/>
                <a:gd name="connsiteX7" fmla="*/ 0 w 856769"/>
                <a:gd name="connsiteY7" fmla="*/ 471223 h 856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6769" h="856769">
                  <a:moveTo>
                    <a:pt x="0" y="471223"/>
                  </a:moveTo>
                  <a:lnTo>
                    <a:pt x="192773" y="471223"/>
                  </a:lnTo>
                  <a:lnTo>
                    <a:pt x="192773" y="0"/>
                  </a:lnTo>
                  <a:lnTo>
                    <a:pt x="663996" y="0"/>
                  </a:lnTo>
                  <a:lnTo>
                    <a:pt x="663996" y="471223"/>
                  </a:lnTo>
                  <a:lnTo>
                    <a:pt x="856769" y="471223"/>
                  </a:lnTo>
                  <a:lnTo>
                    <a:pt x="428385" y="856769"/>
                  </a:lnTo>
                  <a:lnTo>
                    <a:pt x="0" y="471223"/>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28333" tIns="35560" rIns="228333" bIns="247610" numCol="1" spcCol="1270" anchor="ctr" anchorCtr="0">
              <a:noAutofit/>
            </a:bodyPr>
            <a:lstStyle/>
            <a:p>
              <a:pPr marL="0" lvl="0" indent="0" algn="ctr" defTabSz="1244600">
                <a:lnSpc>
                  <a:spcPct val="90000"/>
                </a:lnSpc>
                <a:spcBef>
                  <a:spcPct val="0"/>
                </a:spcBef>
                <a:spcAft>
                  <a:spcPct val="35000"/>
                </a:spcAft>
                <a:buNone/>
              </a:pPr>
              <a:endParaRPr lang="en-US" sz="2800" kern="1200"/>
            </a:p>
          </p:txBody>
        </p:sp>
        <p:sp>
          <p:nvSpPr>
            <p:cNvPr id="10" name="Down Arrow">
              <a:extLst>
                <a:ext uri="{FF2B5EF4-FFF2-40B4-BE49-F238E27FC236}">
                  <a16:creationId xmlns:a16="http://schemas.microsoft.com/office/drawing/2014/main" id="{8BF3E711-637C-18FC-616B-1179BDCDC51C}"/>
                </a:ext>
              </a:extLst>
            </p:cNvPr>
            <p:cNvSpPr/>
            <p:nvPr/>
          </p:nvSpPr>
          <p:spPr>
            <a:xfrm>
              <a:off x="7226898" y="3562228"/>
              <a:ext cx="856769" cy="856769"/>
            </a:xfrm>
            <a:custGeom>
              <a:avLst/>
              <a:gdLst>
                <a:gd name="connsiteX0" fmla="*/ 0 w 856769"/>
                <a:gd name="connsiteY0" fmla="*/ 471223 h 856769"/>
                <a:gd name="connsiteX1" fmla="*/ 192773 w 856769"/>
                <a:gd name="connsiteY1" fmla="*/ 471223 h 856769"/>
                <a:gd name="connsiteX2" fmla="*/ 192773 w 856769"/>
                <a:gd name="connsiteY2" fmla="*/ 0 h 856769"/>
                <a:gd name="connsiteX3" fmla="*/ 663996 w 856769"/>
                <a:gd name="connsiteY3" fmla="*/ 0 h 856769"/>
                <a:gd name="connsiteX4" fmla="*/ 663996 w 856769"/>
                <a:gd name="connsiteY4" fmla="*/ 471223 h 856769"/>
                <a:gd name="connsiteX5" fmla="*/ 856769 w 856769"/>
                <a:gd name="connsiteY5" fmla="*/ 471223 h 856769"/>
                <a:gd name="connsiteX6" fmla="*/ 428385 w 856769"/>
                <a:gd name="connsiteY6" fmla="*/ 856769 h 856769"/>
                <a:gd name="connsiteX7" fmla="*/ 0 w 856769"/>
                <a:gd name="connsiteY7" fmla="*/ 471223 h 856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6769" h="856769">
                  <a:moveTo>
                    <a:pt x="0" y="471223"/>
                  </a:moveTo>
                  <a:lnTo>
                    <a:pt x="192773" y="471223"/>
                  </a:lnTo>
                  <a:lnTo>
                    <a:pt x="192773" y="0"/>
                  </a:lnTo>
                  <a:lnTo>
                    <a:pt x="663996" y="0"/>
                  </a:lnTo>
                  <a:lnTo>
                    <a:pt x="663996" y="471223"/>
                  </a:lnTo>
                  <a:lnTo>
                    <a:pt x="856769" y="471223"/>
                  </a:lnTo>
                  <a:lnTo>
                    <a:pt x="428385" y="856769"/>
                  </a:lnTo>
                  <a:lnTo>
                    <a:pt x="0" y="471223"/>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28333" tIns="35560" rIns="228333" bIns="247610" numCol="1" spcCol="1270" anchor="ctr" anchorCtr="0">
              <a:noAutofit/>
            </a:bodyPr>
            <a:lstStyle/>
            <a:p>
              <a:pPr marL="0" lvl="0" indent="0" algn="ctr" defTabSz="1244600">
                <a:lnSpc>
                  <a:spcPct val="90000"/>
                </a:lnSpc>
                <a:spcBef>
                  <a:spcPct val="0"/>
                </a:spcBef>
                <a:spcAft>
                  <a:spcPct val="35000"/>
                </a:spcAft>
                <a:buNone/>
              </a:pPr>
              <a:endParaRPr lang="en-US" sz="2800" kern="1200"/>
            </a:p>
          </p:txBody>
        </p:sp>
      </p:grpSp>
      <p:sp>
        <p:nvSpPr>
          <p:cNvPr id="2" name="TextBox 1" descr="*If there are issues with legal firm names, Secretary of State, or Comptroller registration for any firm on the contract, negotiations will be delayed&#10;">
            <a:extLst>
              <a:ext uri="{FF2B5EF4-FFF2-40B4-BE49-F238E27FC236}">
                <a16:creationId xmlns:a16="http://schemas.microsoft.com/office/drawing/2014/main" id="{E1097E82-6210-5675-64DE-EEF7ED8978BE}"/>
              </a:ext>
            </a:extLst>
          </p:cNvPr>
          <p:cNvSpPr txBox="1"/>
          <p:nvPr/>
        </p:nvSpPr>
        <p:spPr>
          <a:xfrm>
            <a:off x="321590" y="4494596"/>
            <a:ext cx="8500820" cy="83099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600" b="0" dirty="0"/>
              <a:t>*If there are issues with legal firm names, Secretary of State, or Comptroller registration for any firm on the contract, negotiations will be delayed</a:t>
            </a:r>
          </a:p>
          <a:p>
            <a:endParaRPr lang="en-US" sz="1600" dirty="0"/>
          </a:p>
        </p:txBody>
      </p:sp>
    </p:spTree>
    <p:extLst>
      <p:ext uri="{BB962C8B-B14F-4D97-AF65-F5344CB8AC3E}">
        <p14:creationId xmlns:p14="http://schemas.microsoft.com/office/powerpoint/2010/main" val="19871221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EFE126FB-EA79-9C1F-77F5-FA9673734483}"/>
              </a:ext>
            </a:extLst>
          </p:cNvPr>
          <p:cNvSpPr>
            <a:spLocks noGrp="1"/>
          </p:cNvSpPr>
          <p:nvPr>
            <p:ph type="title"/>
          </p:nvPr>
        </p:nvSpPr>
        <p:spPr>
          <a:xfrm>
            <a:off x="457200" y="-294885"/>
            <a:ext cx="8229600" cy="294885"/>
          </a:xfrm>
        </p:spPr>
        <p:txBody>
          <a:bodyPr vert="horz" wrap="none" lIns="0" tIns="0" rIns="0" bIns="0" rtlCol="0" anchor="b" anchorCtr="0">
            <a:normAutofit fontScale="90000"/>
          </a:bodyPr>
          <a:lstStyle/>
          <a:p>
            <a:r>
              <a:rPr lang="en-US" dirty="0"/>
              <a:t>Information Technology Security Requirements</a:t>
            </a:r>
          </a:p>
        </p:txBody>
      </p:sp>
      <p:grpSp>
        <p:nvGrpSpPr>
          <p:cNvPr id="4" name="Group 3" descr="Understand Information Technology Security Requirements for this contract.">
            <a:extLst>
              <a:ext uri="{FF2B5EF4-FFF2-40B4-BE49-F238E27FC236}">
                <a16:creationId xmlns:a16="http://schemas.microsoft.com/office/drawing/2014/main" id="{25F474CA-C650-74EB-0524-7BF76254B32E}"/>
              </a:ext>
            </a:extLst>
          </p:cNvPr>
          <p:cNvGrpSpPr/>
          <p:nvPr/>
        </p:nvGrpSpPr>
        <p:grpSpPr>
          <a:xfrm>
            <a:off x="178747" y="737052"/>
            <a:ext cx="8680581" cy="4051193"/>
            <a:chOff x="318976" y="595424"/>
            <a:chExt cx="8506047" cy="4082902"/>
          </a:xfrm>
        </p:grpSpPr>
        <p:sp>
          <p:nvSpPr>
            <p:cNvPr id="5" name="freeform shape">
              <a:extLst>
                <a:ext uri="{FF2B5EF4-FFF2-40B4-BE49-F238E27FC236}">
                  <a16:creationId xmlns:a16="http://schemas.microsoft.com/office/drawing/2014/main" id="{97C19DF8-39E7-422E-7649-BF9E4FDA6EF3}"/>
                </a:ext>
              </a:extLst>
            </p:cNvPr>
            <p:cNvSpPr/>
            <p:nvPr/>
          </p:nvSpPr>
          <p:spPr>
            <a:xfrm>
              <a:off x="318976" y="831443"/>
              <a:ext cx="8506047" cy="3846883"/>
            </a:xfrm>
            <a:custGeom>
              <a:avLst/>
              <a:gdLst>
                <a:gd name="connsiteX0" fmla="*/ 0 w 8506047"/>
                <a:gd name="connsiteY0" fmla="*/ 0 h 4293450"/>
                <a:gd name="connsiteX1" fmla="*/ 8506047 w 8506047"/>
                <a:gd name="connsiteY1" fmla="*/ 0 h 4293450"/>
                <a:gd name="connsiteX2" fmla="*/ 8506047 w 8506047"/>
                <a:gd name="connsiteY2" fmla="*/ 4293450 h 4293450"/>
                <a:gd name="connsiteX3" fmla="*/ 0 w 8506047"/>
                <a:gd name="connsiteY3" fmla="*/ 4293450 h 4293450"/>
                <a:gd name="connsiteX4" fmla="*/ 0 w 8506047"/>
                <a:gd name="connsiteY4" fmla="*/ 0 h 4293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6047" h="4293450">
                  <a:moveTo>
                    <a:pt x="0" y="0"/>
                  </a:moveTo>
                  <a:lnTo>
                    <a:pt x="8506047" y="0"/>
                  </a:lnTo>
                  <a:lnTo>
                    <a:pt x="8506047" y="4293450"/>
                  </a:lnTo>
                  <a:lnTo>
                    <a:pt x="0" y="4293450"/>
                  </a:lnTo>
                  <a:lnTo>
                    <a:pt x="0" y="0"/>
                  </a:lnTo>
                  <a:close/>
                </a:path>
              </a:pathLst>
            </a:custGeom>
          </p:spPr>
          <p:style>
            <a:lnRef idx="2">
              <a:schemeClr val="accent1">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60164" tIns="1208024" rIns="660164" bIns="99568" numCol="1" spcCol="1270" anchor="t" anchorCtr="0">
              <a:noAutofit/>
            </a:bodyPr>
            <a:lstStyle/>
            <a:p>
              <a:pPr marL="0" lvl="1" algn="l" defTabSz="622300">
                <a:lnSpc>
                  <a:spcPct val="100000"/>
                </a:lnSpc>
                <a:spcBef>
                  <a:spcPct val="0"/>
                </a:spcBef>
                <a:spcAft>
                  <a:spcPts val="600"/>
                </a:spcAft>
              </a:pPr>
              <a:endParaRPr lang="en-US" sz="1400" kern="1200"/>
            </a:p>
          </p:txBody>
        </p:sp>
        <p:sp>
          <p:nvSpPr>
            <p:cNvPr id="7" name="text box">
              <a:extLst>
                <a:ext uri="{FF2B5EF4-FFF2-40B4-BE49-F238E27FC236}">
                  <a16:creationId xmlns:a16="http://schemas.microsoft.com/office/drawing/2014/main" id="{F71E3F9C-2A3C-416E-39B7-C94AAC9A401A}"/>
                </a:ext>
              </a:extLst>
            </p:cNvPr>
            <p:cNvSpPr/>
            <p:nvPr/>
          </p:nvSpPr>
          <p:spPr>
            <a:xfrm>
              <a:off x="751368" y="595424"/>
              <a:ext cx="6894564" cy="653736"/>
            </a:xfrm>
            <a:custGeom>
              <a:avLst/>
              <a:gdLst>
                <a:gd name="connsiteX0" fmla="*/ 0 w 5954232"/>
                <a:gd name="connsiteY0" fmla="*/ 108958 h 653736"/>
                <a:gd name="connsiteX1" fmla="*/ 108958 w 5954232"/>
                <a:gd name="connsiteY1" fmla="*/ 0 h 653736"/>
                <a:gd name="connsiteX2" fmla="*/ 5845274 w 5954232"/>
                <a:gd name="connsiteY2" fmla="*/ 0 h 653736"/>
                <a:gd name="connsiteX3" fmla="*/ 5954232 w 5954232"/>
                <a:gd name="connsiteY3" fmla="*/ 108958 h 653736"/>
                <a:gd name="connsiteX4" fmla="*/ 5954232 w 5954232"/>
                <a:gd name="connsiteY4" fmla="*/ 544778 h 653736"/>
                <a:gd name="connsiteX5" fmla="*/ 5845274 w 5954232"/>
                <a:gd name="connsiteY5" fmla="*/ 653736 h 653736"/>
                <a:gd name="connsiteX6" fmla="*/ 108958 w 5954232"/>
                <a:gd name="connsiteY6" fmla="*/ 653736 h 653736"/>
                <a:gd name="connsiteX7" fmla="*/ 0 w 5954232"/>
                <a:gd name="connsiteY7" fmla="*/ 544778 h 653736"/>
                <a:gd name="connsiteX8" fmla="*/ 0 w 5954232"/>
                <a:gd name="connsiteY8" fmla="*/ 108958 h 653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54232" h="653736">
                  <a:moveTo>
                    <a:pt x="0" y="108958"/>
                  </a:moveTo>
                  <a:cubicBezTo>
                    <a:pt x="0" y="48782"/>
                    <a:pt x="48782" y="0"/>
                    <a:pt x="108958" y="0"/>
                  </a:cubicBezTo>
                  <a:lnTo>
                    <a:pt x="5845274" y="0"/>
                  </a:lnTo>
                  <a:cubicBezTo>
                    <a:pt x="5905450" y="0"/>
                    <a:pt x="5954232" y="48782"/>
                    <a:pt x="5954232" y="108958"/>
                  </a:cubicBezTo>
                  <a:lnTo>
                    <a:pt x="5954232" y="544778"/>
                  </a:lnTo>
                  <a:cubicBezTo>
                    <a:pt x="5954232" y="604954"/>
                    <a:pt x="5905450" y="653736"/>
                    <a:pt x="5845274" y="653736"/>
                  </a:cubicBezTo>
                  <a:lnTo>
                    <a:pt x="108958" y="653736"/>
                  </a:lnTo>
                  <a:cubicBezTo>
                    <a:pt x="48782" y="653736"/>
                    <a:pt x="0" y="604954"/>
                    <a:pt x="0" y="544778"/>
                  </a:cubicBezTo>
                  <a:lnTo>
                    <a:pt x="0" y="108958"/>
                  </a:lnTo>
                  <a:close/>
                </a:path>
              </a:pathLst>
            </a:custGeom>
          </p:spPr>
          <p:style>
            <a:lnRef idx="2">
              <a:schemeClr val="l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fontRef>
          </p:style>
          <p:txBody>
            <a:bodyPr spcFirstLastPara="0" vert="horz" wrap="square" lIns="256969" tIns="31913" rIns="256969" bIns="31913" numCol="1" spcCol="1270" anchor="ctr" anchorCtr="0">
              <a:noAutofit/>
            </a:bodyPr>
            <a:lstStyle/>
            <a:p>
              <a:pPr marL="0" lvl="0" indent="0" algn="ctr" defTabSz="622300">
                <a:lnSpc>
                  <a:spcPct val="90000"/>
                </a:lnSpc>
                <a:spcBef>
                  <a:spcPct val="0"/>
                </a:spcBef>
                <a:spcAft>
                  <a:spcPct val="35000"/>
                </a:spcAft>
                <a:buNone/>
              </a:pPr>
              <a:r>
                <a:rPr lang="en-US" sz="1600" b="1" kern="1200"/>
                <a:t>Understand IT Security Requirements for this Contract</a:t>
              </a:r>
              <a:endParaRPr lang="en-US" sz="1600" kern="1200"/>
            </a:p>
          </p:txBody>
        </p:sp>
      </p:grpSp>
      <p:sp>
        <p:nvSpPr>
          <p:cNvPr id="8" name="TextBox" descr="Review Draft Attachment C, Section 1.7, Draft Contract Template, Attachment I, and TxDOT Security Questionnaire (TSQ)&#10;Review and understand Cybersecurity Requirements associated with the Contract&#10;If selected, the Data Security Form (TSQ) may be a required selection document&#10;TxDOT Cybersecurity Resources Webpage: TxDOT Cybersecurity Resources&#10;TxDOT Data Classification Policy: TxDOT Data Classification Policy&#10;TxDOT Security Questionnaire (TSQ): TxDOT Security Questionnaire&#10;">
            <a:extLst>
              <a:ext uri="{FF2B5EF4-FFF2-40B4-BE49-F238E27FC236}">
                <a16:creationId xmlns:a16="http://schemas.microsoft.com/office/drawing/2014/main" id="{39FA0371-0B3D-5362-F1C7-2A3431613535}"/>
              </a:ext>
            </a:extLst>
          </p:cNvPr>
          <p:cNvSpPr txBox="1"/>
          <p:nvPr/>
        </p:nvSpPr>
        <p:spPr>
          <a:xfrm>
            <a:off x="284672" y="1619897"/>
            <a:ext cx="8574656" cy="2769989"/>
          </a:xfrm>
          <a:prstGeom prst="rect">
            <a:avLst/>
          </a:prstGeom>
          <a:noFill/>
        </p:spPr>
        <p:txBody>
          <a:bodyPr wrap="square" rtlCol="0">
            <a:spAutoFit/>
          </a:bodyPr>
          <a:lstStyle/>
          <a:p>
            <a:pPr marL="114300" lvl="1" indent="-114300" defTabSz="622300">
              <a:lnSpc>
                <a:spcPct val="100000"/>
              </a:lnSpc>
              <a:spcBef>
                <a:spcPct val="0"/>
              </a:spcBef>
              <a:spcAft>
                <a:spcPts val="600"/>
              </a:spcAft>
              <a:buChar char="•"/>
            </a:pPr>
            <a:r>
              <a:rPr lang="en-US" sz="1600" b="0" kern="1200" dirty="0"/>
              <a:t>Review Draft Attachment C, Section 1.7, Draft Contract Template, Attachment I, and TxDOT Security Questionnaire (TSQ)</a:t>
            </a:r>
          </a:p>
          <a:p>
            <a:pPr marL="114300" lvl="1" indent="-114300" algn="l" defTabSz="622300">
              <a:lnSpc>
                <a:spcPct val="100000"/>
              </a:lnSpc>
              <a:spcBef>
                <a:spcPct val="0"/>
              </a:spcBef>
              <a:spcAft>
                <a:spcPts val="600"/>
              </a:spcAft>
              <a:buChar char="•"/>
            </a:pPr>
            <a:r>
              <a:rPr lang="en-US" sz="1600" kern="1200" dirty="0"/>
              <a:t>Review and understand Cybersecurity Requirements associated with the Contract</a:t>
            </a:r>
          </a:p>
          <a:p>
            <a:pPr marL="114300" lvl="1" indent="-114300" algn="l" defTabSz="622300">
              <a:lnSpc>
                <a:spcPct val="100000"/>
              </a:lnSpc>
              <a:spcBef>
                <a:spcPct val="0"/>
              </a:spcBef>
              <a:spcAft>
                <a:spcPts val="600"/>
              </a:spcAft>
              <a:buChar char="•"/>
            </a:pPr>
            <a:r>
              <a:rPr lang="en-US" sz="1600" u="sng" dirty="0"/>
              <a:t>If selected, the Data Security Form (TSQ) may be a required selection document</a:t>
            </a:r>
            <a:endParaRPr lang="en-US" sz="1600" u="sng" kern="1200" dirty="0"/>
          </a:p>
          <a:p>
            <a:pPr marL="228600" lvl="2" indent="-114300" algn="l" defTabSz="622300">
              <a:lnSpc>
                <a:spcPct val="100000"/>
              </a:lnSpc>
              <a:spcBef>
                <a:spcPct val="0"/>
              </a:spcBef>
              <a:spcAft>
                <a:spcPts val="600"/>
              </a:spcAft>
              <a:buChar char="•"/>
            </a:pPr>
            <a:r>
              <a:rPr lang="en-US" sz="1600" u="none" kern="1200" dirty="0">
                <a:solidFill>
                  <a:schemeClr val="tx1"/>
                </a:solidFill>
              </a:rPr>
              <a:t>TxDOT Cybersecurity Resources Webpage: </a:t>
            </a:r>
            <a:r>
              <a:rPr lang="en-US" sz="1600" kern="1200" dirty="0">
                <a:hlinkClick r:id="rId3"/>
              </a:rPr>
              <a:t>TxDOT Cybersecurity Resources</a:t>
            </a:r>
            <a:endParaRPr lang="en-US" sz="1600" kern="1200" dirty="0"/>
          </a:p>
          <a:p>
            <a:pPr marL="228600" lvl="2" indent="-114300" algn="l" defTabSz="622300">
              <a:lnSpc>
                <a:spcPct val="100000"/>
              </a:lnSpc>
              <a:spcBef>
                <a:spcPct val="0"/>
              </a:spcBef>
              <a:spcAft>
                <a:spcPts val="600"/>
              </a:spcAft>
              <a:buChar char="•"/>
            </a:pPr>
            <a:r>
              <a:rPr lang="en-US" sz="1600" kern="1200" dirty="0"/>
              <a:t>TxDOT Data Classification Policy: </a:t>
            </a:r>
            <a:r>
              <a:rPr lang="en-US" sz="1600" kern="1200" dirty="0">
                <a:hlinkClick r:id="rId3"/>
              </a:rPr>
              <a:t>TxDOT Data Classification Policy</a:t>
            </a:r>
            <a:endParaRPr lang="en-US" sz="1600" kern="1200" dirty="0"/>
          </a:p>
          <a:p>
            <a:pPr marL="228600" lvl="2" indent="-114300" algn="l" defTabSz="622300">
              <a:lnSpc>
                <a:spcPct val="100000"/>
              </a:lnSpc>
              <a:spcBef>
                <a:spcPct val="0"/>
              </a:spcBef>
              <a:spcAft>
                <a:spcPts val="600"/>
              </a:spcAft>
              <a:buChar char="•"/>
            </a:pPr>
            <a:r>
              <a:rPr lang="en-US" sz="1600" kern="1200" dirty="0"/>
              <a:t>TxDOT Security Questionnaire (TSQ): </a:t>
            </a:r>
            <a:r>
              <a:rPr lang="en-US" sz="1600" kern="1200" dirty="0">
                <a:hlinkClick r:id="rId3"/>
              </a:rPr>
              <a:t>TxDOT Security Questionnaire</a:t>
            </a:r>
            <a:endParaRPr lang="en-US" sz="1600" kern="1200" dirty="0"/>
          </a:p>
          <a:p>
            <a:endParaRPr lang="en-US" sz="1600" dirty="0"/>
          </a:p>
        </p:txBody>
      </p:sp>
    </p:spTree>
    <p:extLst>
      <p:ext uri="{BB962C8B-B14F-4D97-AF65-F5344CB8AC3E}">
        <p14:creationId xmlns:p14="http://schemas.microsoft.com/office/powerpoint/2010/main" val="13860082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a:extLst>
              <a:ext uri="{FF2B5EF4-FFF2-40B4-BE49-F238E27FC236}">
                <a16:creationId xmlns:a16="http://schemas.microsoft.com/office/drawing/2014/main" id="{C9A864D7-4E0A-1318-9858-202B845650F7}"/>
              </a:ext>
            </a:extLst>
          </p:cNvPr>
          <p:cNvSpPr>
            <a:spLocks noGrp="1"/>
          </p:cNvSpPr>
          <p:nvPr>
            <p:ph type="title"/>
          </p:nvPr>
        </p:nvSpPr>
        <p:spPr>
          <a:xfrm>
            <a:off x="457200" y="-294885"/>
            <a:ext cx="8229600" cy="294885"/>
          </a:xfrm>
        </p:spPr>
        <p:txBody>
          <a:bodyPr vert="horz" wrap="none" lIns="0" tIns="0" rIns="0" bIns="0" rtlCol="0" anchor="b" anchorCtr="0">
            <a:normAutofit fontScale="90000"/>
          </a:bodyPr>
          <a:lstStyle/>
          <a:p>
            <a:r>
              <a:rPr lang="en-US" dirty="0"/>
              <a:t>Tentative Procurement Schedule</a:t>
            </a:r>
          </a:p>
        </p:txBody>
      </p:sp>
      <p:sp>
        <p:nvSpPr>
          <p:cNvPr id="4" name="TextBox">
            <a:extLst>
              <a:ext uri="{FF2B5EF4-FFF2-40B4-BE49-F238E27FC236}">
                <a16:creationId xmlns:a16="http://schemas.microsoft.com/office/drawing/2014/main" id="{4FB32978-9A7F-A9DC-927D-0275C4CE46D3}"/>
              </a:ext>
            </a:extLst>
          </p:cNvPr>
          <p:cNvSpPr txBox="1"/>
          <p:nvPr/>
        </p:nvSpPr>
        <p:spPr>
          <a:xfrm>
            <a:off x="322079" y="920438"/>
            <a:ext cx="4389535" cy="338554"/>
          </a:xfrm>
          <a:prstGeom prst="rect">
            <a:avLst/>
          </a:prstGeom>
          <a:noFill/>
        </p:spPr>
        <p:txBody>
          <a:bodyPr wrap="none" rtlCol="0">
            <a:spAutoFit/>
          </a:bodyPr>
          <a:lstStyle/>
          <a:p>
            <a:r>
              <a:rPr lang="en-US" sz="1600" dirty="0"/>
              <a:t>Table 4: Tentative procurement schedule</a:t>
            </a:r>
          </a:p>
        </p:txBody>
      </p:sp>
      <p:graphicFrame>
        <p:nvGraphicFramePr>
          <p:cNvPr id="2" name="Table 4" descr="Tentative procurement schedule&#10;Pre-RFP meeting 08/18/2026&#10;RFP posting Early September&#10;Proposal due Late September&#10;Selection Notification Late October&#10;Negotiations complete December&#10;Contract execution January">
            <a:extLst>
              <a:ext uri="{FF2B5EF4-FFF2-40B4-BE49-F238E27FC236}">
                <a16:creationId xmlns:a16="http://schemas.microsoft.com/office/drawing/2014/main" id="{998AA75D-7D90-3A12-772F-29F62CFA9834}"/>
              </a:ext>
            </a:extLst>
          </p:cNvPr>
          <p:cNvGraphicFramePr>
            <a:graphicFrameLocks noGrp="1"/>
          </p:cNvGraphicFramePr>
          <p:nvPr>
            <p:ph idx="1"/>
            <p:extLst>
              <p:ext uri="{D42A27DB-BD31-4B8C-83A1-F6EECF244321}">
                <p14:modId xmlns:p14="http://schemas.microsoft.com/office/powerpoint/2010/main" val="101836403"/>
              </p:ext>
            </p:extLst>
          </p:nvPr>
        </p:nvGraphicFramePr>
        <p:xfrm>
          <a:off x="457200" y="1434734"/>
          <a:ext cx="7501128" cy="2793091"/>
        </p:xfrm>
        <a:graphic>
          <a:graphicData uri="http://schemas.openxmlformats.org/drawingml/2006/table">
            <a:tbl>
              <a:tblPr firstRow="1" bandRow="1">
                <a:tableStyleId>{69012ECD-51FC-41F1-AA8D-1B2483CD663E}</a:tableStyleId>
              </a:tblPr>
              <a:tblGrid>
                <a:gridCol w="4271772">
                  <a:extLst>
                    <a:ext uri="{9D8B030D-6E8A-4147-A177-3AD203B41FA5}">
                      <a16:colId xmlns:a16="http://schemas.microsoft.com/office/drawing/2014/main" val="20000"/>
                    </a:ext>
                  </a:extLst>
                </a:gridCol>
                <a:gridCol w="3229356">
                  <a:extLst>
                    <a:ext uri="{9D8B030D-6E8A-4147-A177-3AD203B41FA5}">
                      <a16:colId xmlns:a16="http://schemas.microsoft.com/office/drawing/2014/main" val="20001"/>
                    </a:ext>
                  </a:extLst>
                </a:gridCol>
              </a:tblGrid>
              <a:tr h="437581">
                <a:tc>
                  <a:txBody>
                    <a:bodyPr/>
                    <a:lstStyle/>
                    <a:p>
                      <a:pPr algn="r"/>
                      <a:r>
                        <a:rPr lang="en-US" sz="2000" dirty="0">
                          <a:solidFill>
                            <a:srgbClr val="FFFF00"/>
                          </a:solidFill>
                        </a:rPr>
                        <a:t>        </a:t>
                      </a:r>
                      <a:r>
                        <a:rPr lang="en-US" sz="2000" dirty="0">
                          <a:solidFill>
                            <a:schemeClr val="bg1"/>
                          </a:solidFill>
                        </a:rPr>
                        <a:t>Tentative</a:t>
                      </a:r>
                      <a:r>
                        <a:rPr lang="en-US" sz="2000" dirty="0"/>
                        <a:t> Procurement</a:t>
                      </a:r>
                    </a:p>
                  </a:txBody>
                  <a:tcPr anchor="ctr">
                    <a:lnR w="12700" cap="flat" cmpd="sng" algn="ctr">
                      <a:solidFill>
                        <a:srgbClr val="0058B0"/>
                      </a:solidFill>
                      <a:prstDash val="solid"/>
                      <a:round/>
                      <a:headEnd type="none" w="med" len="med"/>
                      <a:tailEnd type="none" w="med" len="med"/>
                    </a:lnR>
                  </a:tcPr>
                </a:tc>
                <a:tc>
                  <a:txBody>
                    <a:bodyPr/>
                    <a:lstStyle/>
                    <a:p>
                      <a:r>
                        <a:rPr lang="en-US" sz="2000" b="1" kern="1200" dirty="0">
                          <a:solidFill>
                            <a:schemeClr val="lt1"/>
                          </a:solidFill>
                        </a:rPr>
                        <a:t>Schedule*</a:t>
                      </a:r>
                      <a:endParaRPr lang="en-US" sz="2000" dirty="0"/>
                    </a:p>
                  </a:txBody>
                  <a:tcPr anchor="ctr">
                    <a:lnL w="12700" cap="flat" cmpd="sng" algn="ctr">
                      <a:solidFill>
                        <a:srgbClr val="0058B0"/>
                      </a:solidFill>
                      <a:prstDash val="solid"/>
                      <a:round/>
                      <a:headEnd type="none" w="med" len="med"/>
                      <a:tailEnd type="none" w="med" len="med"/>
                    </a:lnL>
                  </a:tcPr>
                </a:tc>
                <a:extLst>
                  <a:ext uri="{0D108BD9-81ED-4DB2-BD59-A6C34878D82A}">
                    <a16:rowId xmlns:a16="http://schemas.microsoft.com/office/drawing/2014/main" val="10000"/>
                  </a:ext>
                </a:extLst>
              </a:tr>
              <a:tr h="383279">
                <a:tc>
                  <a:txBody>
                    <a:bodyPr/>
                    <a:lstStyle/>
                    <a:p>
                      <a:pPr algn="l"/>
                      <a:r>
                        <a:rPr lang="en-US" sz="1800"/>
                        <a:t>Pre-RFP Meeting</a:t>
                      </a:r>
                    </a:p>
                  </a:txBody>
                  <a:tcPr anchor="ctr">
                    <a:lnR w="12700" cap="flat" cmpd="sng" algn="ctr">
                      <a:solidFill>
                        <a:srgbClr val="0058B0"/>
                      </a:solidFill>
                      <a:prstDash val="solid"/>
                      <a:round/>
                      <a:headEnd type="none" w="med" len="med"/>
                      <a:tailEnd type="none" w="med" len="med"/>
                    </a:lnR>
                  </a:tcPr>
                </a:tc>
                <a:tc>
                  <a:txBody>
                    <a:bodyPr/>
                    <a:lstStyle/>
                    <a:p>
                      <a:pPr algn="l"/>
                      <a:r>
                        <a:rPr lang="en-US" sz="1800" dirty="0"/>
                        <a:t>08/18/2026</a:t>
                      </a:r>
                    </a:p>
                  </a:txBody>
                  <a:tcPr anchor="ctr">
                    <a:lnL w="12700" cap="flat" cmpd="sng" algn="ctr">
                      <a:solidFill>
                        <a:srgbClr val="0058B0"/>
                      </a:solidFill>
                      <a:prstDash val="solid"/>
                      <a:round/>
                      <a:headEnd type="none" w="med" len="med"/>
                      <a:tailEnd type="none" w="med" len="med"/>
                    </a:lnL>
                  </a:tcPr>
                </a:tc>
                <a:extLst>
                  <a:ext uri="{0D108BD9-81ED-4DB2-BD59-A6C34878D82A}">
                    <a16:rowId xmlns:a16="http://schemas.microsoft.com/office/drawing/2014/main" val="10001"/>
                  </a:ext>
                </a:extLst>
              </a:tr>
              <a:tr h="439115">
                <a:tc>
                  <a:txBody>
                    <a:bodyPr/>
                    <a:lstStyle/>
                    <a:p>
                      <a:pPr algn="l"/>
                      <a:r>
                        <a:rPr lang="en-US" sz="1800" dirty="0"/>
                        <a:t>Request</a:t>
                      </a:r>
                      <a:r>
                        <a:rPr lang="en-US" sz="1800" baseline="0" dirty="0"/>
                        <a:t> for Proposal (RFP)</a:t>
                      </a:r>
                      <a:r>
                        <a:rPr lang="en-US" sz="1800" dirty="0"/>
                        <a:t> Posting</a:t>
                      </a:r>
                    </a:p>
                  </a:txBody>
                  <a:tcPr anchor="ctr">
                    <a:lnR w="12700" cap="flat" cmpd="sng" algn="ctr">
                      <a:solidFill>
                        <a:srgbClr val="0058B0"/>
                      </a:solidFill>
                      <a:prstDash val="solid"/>
                      <a:round/>
                      <a:headEnd type="none" w="med" len="med"/>
                      <a:tailEnd type="none" w="med" len="med"/>
                    </a:lnR>
                    <a:solidFill>
                      <a:schemeClr val="bg2"/>
                    </a:solidFill>
                  </a:tcPr>
                </a:tc>
                <a:tc>
                  <a:txBody>
                    <a:bodyPr/>
                    <a:lstStyle/>
                    <a:p>
                      <a:pPr algn="l"/>
                      <a:r>
                        <a:rPr lang="en-US" sz="1800" dirty="0"/>
                        <a:t>Early September</a:t>
                      </a:r>
                    </a:p>
                  </a:txBody>
                  <a:tcPr anchor="ctr">
                    <a:lnL w="12700" cap="flat" cmpd="sng" algn="ctr">
                      <a:solidFill>
                        <a:srgbClr val="0058B0"/>
                      </a:solidFill>
                      <a:prstDash val="solid"/>
                      <a:round/>
                      <a:headEnd type="none" w="med" len="med"/>
                      <a:tailEnd type="none" w="med" len="med"/>
                    </a:lnL>
                    <a:solidFill>
                      <a:schemeClr val="bg2"/>
                    </a:solidFill>
                  </a:tcPr>
                </a:tc>
                <a:extLst>
                  <a:ext uri="{0D108BD9-81ED-4DB2-BD59-A6C34878D82A}">
                    <a16:rowId xmlns:a16="http://schemas.microsoft.com/office/drawing/2014/main" val="10002"/>
                  </a:ext>
                </a:extLst>
              </a:tr>
              <a:tr h="383279">
                <a:tc>
                  <a:txBody>
                    <a:bodyPr/>
                    <a:lstStyle/>
                    <a:p>
                      <a:pPr algn="l"/>
                      <a:r>
                        <a:rPr lang="en-US" sz="1800"/>
                        <a:t>Proposal Due</a:t>
                      </a:r>
                    </a:p>
                  </a:txBody>
                  <a:tcPr anchor="ctr">
                    <a:lnR w="12700" cap="flat" cmpd="sng" algn="ctr">
                      <a:solidFill>
                        <a:srgbClr val="0058B0"/>
                      </a:solidFill>
                      <a:prstDash val="solid"/>
                      <a:round/>
                      <a:headEnd type="none" w="med" len="med"/>
                      <a:tailEnd type="none" w="med" len="med"/>
                    </a:lnR>
                  </a:tcPr>
                </a:tc>
                <a:tc>
                  <a:txBody>
                    <a:bodyPr/>
                    <a:lstStyle/>
                    <a:p>
                      <a:pPr algn="l"/>
                      <a:r>
                        <a:rPr lang="en-US" sz="1800" b="0" dirty="0"/>
                        <a:t>Late September</a:t>
                      </a:r>
                    </a:p>
                  </a:txBody>
                  <a:tcPr anchor="ctr">
                    <a:lnL w="12700" cap="flat" cmpd="sng" algn="ctr">
                      <a:solidFill>
                        <a:srgbClr val="0058B0"/>
                      </a:solidFill>
                      <a:prstDash val="solid"/>
                      <a:round/>
                      <a:headEnd type="none" w="med" len="med"/>
                      <a:tailEnd type="none" w="med" len="med"/>
                    </a:lnL>
                  </a:tcPr>
                </a:tc>
                <a:extLst>
                  <a:ext uri="{0D108BD9-81ED-4DB2-BD59-A6C34878D82A}">
                    <a16:rowId xmlns:a16="http://schemas.microsoft.com/office/drawing/2014/main" val="10003"/>
                  </a:ext>
                </a:extLst>
              </a:tr>
              <a:tr h="383279">
                <a:tc>
                  <a:txBody>
                    <a:bodyPr/>
                    <a:lstStyle/>
                    <a:p>
                      <a:pPr algn="l"/>
                      <a:r>
                        <a:rPr lang="en-US" sz="1800" dirty="0"/>
                        <a:t>Selection Notification</a:t>
                      </a:r>
                    </a:p>
                  </a:txBody>
                  <a:tcPr anchor="ctr">
                    <a:lnR w="12700" cap="flat" cmpd="sng" algn="ctr">
                      <a:solidFill>
                        <a:srgbClr val="0058B0"/>
                      </a:solidFill>
                      <a:prstDash val="solid"/>
                      <a:round/>
                      <a:headEnd type="none" w="med" len="med"/>
                      <a:tailEnd type="none" w="med" len="med"/>
                    </a:lnR>
                    <a:solidFill>
                      <a:schemeClr val="bg2"/>
                    </a:solidFill>
                  </a:tcPr>
                </a:tc>
                <a:tc>
                  <a:txBody>
                    <a:bodyPr/>
                    <a:lstStyle/>
                    <a:p>
                      <a:pPr algn="l"/>
                      <a:r>
                        <a:rPr lang="en-US" sz="1800" dirty="0"/>
                        <a:t>Late October</a:t>
                      </a:r>
                    </a:p>
                  </a:txBody>
                  <a:tcPr anchor="ctr">
                    <a:lnL w="12700" cap="flat" cmpd="sng" algn="ctr">
                      <a:solidFill>
                        <a:srgbClr val="0058B0"/>
                      </a:solidFill>
                      <a:prstDash val="solid"/>
                      <a:round/>
                      <a:headEnd type="none" w="med" len="med"/>
                      <a:tailEnd type="none" w="med" len="med"/>
                    </a:lnL>
                    <a:solidFill>
                      <a:schemeClr val="bg2"/>
                    </a:solidFill>
                  </a:tcPr>
                </a:tc>
                <a:extLst>
                  <a:ext uri="{0D108BD9-81ED-4DB2-BD59-A6C34878D82A}">
                    <a16:rowId xmlns:a16="http://schemas.microsoft.com/office/drawing/2014/main" val="84227491"/>
                  </a:ext>
                </a:extLst>
              </a:tr>
              <a:tr h="383279">
                <a:tc>
                  <a:txBody>
                    <a:bodyPr/>
                    <a:lstStyle/>
                    <a:p>
                      <a:pPr algn="l"/>
                      <a:r>
                        <a:rPr lang="en-US" sz="1800"/>
                        <a:t>Negotiations Complete</a:t>
                      </a:r>
                    </a:p>
                  </a:txBody>
                  <a:tcPr anchor="ctr">
                    <a:lnR w="12700" cap="flat" cmpd="sng" algn="ctr">
                      <a:solidFill>
                        <a:srgbClr val="0058B0"/>
                      </a:solidFill>
                      <a:prstDash val="solid"/>
                      <a:round/>
                      <a:headEnd type="none" w="med" len="med"/>
                      <a:tailEnd type="none" w="med" len="med"/>
                    </a:lnR>
                  </a:tcPr>
                </a:tc>
                <a:tc>
                  <a:txBody>
                    <a:bodyPr/>
                    <a:lstStyle/>
                    <a:p>
                      <a:pPr algn="l"/>
                      <a:r>
                        <a:rPr lang="en-US" sz="1800" dirty="0"/>
                        <a:t>December</a:t>
                      </a:r>
                    </a:p>
                  </a:txBody>
                  <a:tcPr anchor="ctr">
                    <a:lnL w="12700" cap="flat" cmpd="sng" algn="ctr">
                      <a:solidFill>
                        <a:srgbClr val="0058B0"/>
                      </a:solidFill>
                      <a:prstDash val="solid"/>
                      <a:round/>
                      <a:headEnd type="none" w="med" len="med"/>
                      <a:tailEnd type="none" w="med" len="med"/>
                    </a:lnL>
                  </a:tcPr>
                </a:tc>
                <a:extLst>
                  <a:ext uri="{0D108BD9-81ED-4DB2-BD59-A6C34878D82A}">
                    <a16:rowId xmlns:a16="http://schemas.microsoft.com/office/drawing/2014/main" val="10007"/>
                  </a:ext>
                </a:extLst>
              </a:tr>
              <a:tr h="383279">
                <a:tc>
                  <a:txBody>
                    <a:bodyPr/>
                    <a:lstStyle/>
                    <a:p>
                      <a:pPr algn="l"/>
                      <a:r>
                        <a:rPr lang="en-US" sz="1800"/>
                        <a:t>Contract Execution</a:t>
                      </a:r>
                    </a:p>
                  </a:txBody>
                  <a:tcPr anchor="ctr">
                    <a:lnR w="12700" cap="flat" cmpd="sng" algn="ctr">
                      <a:solidFill>
                        <a:srgbClr val="0058B0"/>
                      </a:solidFill>
                      <a:prstDash val="solid"/>
                      <a:round/>
                      <a:headEnd type="none" w="med" len="med"/>
                      <a:tailEnd type="none" w="med" len="med"/>
                    </a:lnR>
                    <a:solidFill>
                      <a:schemeClr val="bg2"/>
                    </a:solidFill>
                  </a:tcPr>
                </a:tc>
                <a:tc>
                  <a:txBody>
                    <a:bodyPr/>
                    <a:lstStyle/>
                    <a:p>
                      <a:pPr algn="l"/>
                      <a:r>
                        <a:rPr lang="en-US" sz="1800" dirty="0"/>
                        <a:t>January </a:t>
                      </a:r>
                    </a:p>
                  </a:txBody>
                  <a:tcPr anchor="ctr">
                    <a:lnL w="12700" cap="flat" cmpd="sng" algn="ctr">
                      <a:solidFill>
                        <a:srgbClr val="0058B0"/>
                      </a:solidFill>
                      <a:prstDash val="solid"/>
                      <a:round/>
                      <a:headEnd type="none" w="med" len="med"/>
                      <a:tailEnd type="none" w="med" len="med"/>
                    </a:lnL>
                    <a:solidFill>
                      <a:schemeClr val="bg2"/>
                    </a:solidFill>
                  </a:tcPr>
                </a:tc>
                <a:extLst>
                  <a:ext uri="{0D108BD9-81ED-4DB2-BD59-A6C34878D82A}">
                    <a16:rowId xmlns:a16="http://schemas.microsoft.com/office/drawing/2014/main" val="10008"/>
                  </a:ext>
                </a:extLst>
              </a:tr>
            </a:tbl>
          </a:graphicData>
        </a:graphic>
      </p:graphicFrame>
      <p:sp>
        <p:nvSpPr>
          <p:cNvPr id="6" name="Content Placeholder" descr="*Subject to Change. See RFP Posting for final schedule. &#10;">
            <a:extLst>
              <a:ext uri="{FF2B5EF4-FFF2-40B4-BE49-F238E27FC236}">
                <a16:creationId xmlns:a16="http://schemas.microsoft.com/office/drawing/2014/main" id="{6DAD0A3C-7286-0845-8352-9A66813A02F4}"/>
              </a:ext>
            </a:extLst>
          </p:cNvPr>
          <p:cNvSpPr txBox="1">
            <a:spLocks/>
          </p:cNvSpPr>
          <p:nvPr/>
        </p:nvSpPr>
        <p:spPr>
          <a:xfrm>
            <a:off x="102131" y="4647545"/>
            <a:ext cx="9354705"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tx1"/>
                </a:solidFill>
                <a:effectLst/>
                <a:uLnTx/>
                <a:uFillTx/>
                <a:latin typeface="+mn-lt"/>
                <a:ea typeface="+mn-ea"/>
                <a:cs typeface="+mn-cs"/>
              </a:rPr>
              <a:t>*Subject to Change. See RFP Posting for final schedule. </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FF0000"/>
              </a:solidFill>
              <a:effectLst/>
              <a:uLnTx/>
              <a:uFillTx/>
              <a:latin typeface="+mn-lt"/>
              <a:ea typeface="+mn-ea"/>
              <a:cs typeface="+mn-cs"/>
            </a:endParaRPr>
          </a:p>
        </p:txBody>
      </p:sp>
    </p:spTree>
    <p:extLst>
      <p:ext uri="{BB962C8B-B14F-4D97-AF65-F5344CB8AC3E}">
        <p14:creationId xmlns:p14="http://schemas.microsoft.com/office/powerpoint/2010/main" val="31128410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64F6702F-D742-157C-45B5-D3F7C5E2B9FA}"/>
              </a:ext>
            </a:extLst>
          </p:cNvPr>
          <p:cNvSpPr>
            <a:spLocks noGrp="1"/>
          </p:cNvSpPr>
          <p:nvPr>
            <p:ph type="title"/>
          </p:nvPr>
        </p:nvSpPr>
        <p:spPr>
          <a:xfrm>
            <a:off x="457200" y="-294885"/>
            <a:ext cx="8229600" cy="294885"/>
          </a:xfrm>
        </p:spPr>
        <p:txBody>
          <a:bodyPr vert="horz" wrap="none" lIns="0" tIns="0" rIns="0" bIns="0" rtlCol="0" anchor="b" anchorCtr="0">
            <a:normAutofit fontScale="90000"/>
          </a:bodyPr>
          <a:lstStyle/>
          <a:p>
            <a:r>
              <a:rPr lang="en-US" dirty="0"/>
              <a:t>Reminders</a:t>
            </a:r>
          </a:p>
        </p:txBody>
      </p:sp>
      <p:sp>
        <p:nvSpPr>
          <p:cNvPr id="6" name="Text Box" descr="Reminders">
            <a:extLst>
              <a:ext uri="{FF2B5EF4-FFF2-40B4-BE49-F238E27FC236}">
                <a16:creationId xmlns:a16="http://schemas.microsoft.com/office/drawing/2014/main" id="{3B3ED9CD-2406-4FD1-C0DE-08099962EBB0}"/>
              </a:ext>
              <a:ext uri="{C183D7F6-B498-43B3-948B-1728B52AA6E4}">
                <adec:decorative xmlns:adec="http://schemas.microsoft.com/office/drawing/2017/decorative" val="0"/>
              </a:ext>
            </a:extLst>
          </p:cNvPr>
          <p:cNvSpPr/>
          <p:nvPr/>
        </p:nvSpPr>
        <p:spPr>
          <a:xfrm>
            <a:off x="551794" y="750412"/>
            <a:ext cx="5814060" cy="543545"/>
          </a:xfrm>
          <a:custGeom>
            <a:avLst/>
            <a:gdLst>
              <a:gd name="connsiteX0" fmla="*/ 0 w 5814060"/>
              <a:gd name="connsiteY0" fmla="*/ 90593 h 543545"/>
              <a:gd name="connsiteX1" fmla="*/ 90593 w 5814060"/>
              <a:gd name="connsiteY1" fmla="*/ 0 h 543545"/>
              <a:gd name="connsiteX2" fmla="*/ 5723467 w 5814060"/>
              <a:gd name="connsiteY2" fmla="*/ 0 h 543545"/>
              <a:gd name="connsiteX3" fmla="*/ 5814060 w 5814060"/>
              <a:gd name="connsiteY3" fmla="*/ 90593 h 543545"/>
              <a:gd name="connsiteX4" fmla="*/ 5814060 w 5814060"/>
              <a:gd name="connsiteY4" fmla="*/ 452952 h 543545"/>
              <a:gd name="connsiteX5" fmla="*/ 5723467 w 5814060"/>
              <a:gd name="connsiteY5" fmla="*/ 543545 h 543545"/>
              <a:gd name="connsiteX6" fmla="*/ 90593 w 5814060"/>
              <a:gd name="connsiteY6" fmla="*/ 543545 h 543545"/>
              <a:gd name="connsiteX7" fmla="*/ 0 w 5814060"/>
              <a:gd name="connsiteY7" fmla="*/ 452952 h 543545"/>
              <a:gd name="connsiteX8" fmla="*/ 0 w 5814060"/>
              <a:gd name="connsiteY8" fmla="*/ 90593 h 543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14060" h="543545">
                <a:moveTo>
                  <a:pt x="0" y="90593"/>
                </a:moveTo>
                <a:cubicBezTo>
                  <a:pt x="0" y="40560"/>
                  <a:pt x="40560" y="0"/>
                  <a:pt x="90593" y="0"/>
                </a:cubicBezTo>
                <a:lnTo>
                  <a:pt x="5723467" y="0"/>
                </a:lnTo>
                <a:cubicBezTo>
                  <a:pt x="5773500" y="0"/>
                  <a:pt x="5814060" y="40560"/>
                  <a:pt x="5814060" y="90593"/>
                </a:cubicBezTo>
                <a:lnTo>
                  <a:pt x="5814060" y="452952"/>
                </a:lnTo>
                <a:cubicBezTo>
                  <a:pt x="5814060" y="502985"/>
                  <a:pt x="5773500" y="543545"/>
                  <a:pt x="5723467" y="543545"/>
                </a:cubicBezTo>
                <a:lnTo>
                  <a:pt x="90593" y="543545"/>
                </a:lnTo>
                <a:cubicBezTo>
                  <a:pt x="40560" y="543545"/>
                  <a:pt x="0" y="502985"/>
                  <a:pt x="0" y="452952"/>
                </a:cubicBezTo>
                <a:lnTo>
                  <a:pt x="0" y="90593"/>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6292" tIns="26534" rIns="246292" bIns="26534" numCol="1" spcCol="1270" anchor="ctr" anchorCtr="0">
            <a:noAutofit/>
          </a:bodyPr>
          <a:lstStyle/>
          <a:p>
            <a:pPr marL="0" lvl="0" indent="0" algn="l" defTabSz="800100">
              <a:lnSpc>
                <a:spcPct val="90000"/>
              </a:lnSpc>
              <a:spcBef>
                <a:spcPct val="0"/>
              </a:spcBef>
              <a:spcAft>
                <a:spcPct val="35000"/>
              </a:spcAft>
              <a:buNone/>
            </a:pPr>
            <a:r>
              <a:rPr lang="en-US" sz="1800" b="1" kern="1200"/>
              <a:t>Reminders</a:t>
            </a:r>
          </a:p>
        </p:txBody>
      </p:sp>
      <p:sp>
        <p:nvSpPr>
          <p:cNvPr id="4" name="Text Box" descr="Always refer to the RFP for final requirements.&#10;Use the Proposal Screening Checklist: Proposal Screening Checklist (Federal process).&#10;Review the Attachments before &amp; after submitting in Procurement Portal.&#10;Your submittal/proposal can be pulled back for a correction or revision before RFP closes.&#10;If you have questions, follow RFP instructions and ask.&#10;Check for Addenda and questions and answers.&#10;&#10;">
            <a:extLst>
              <a:ext uri="{FF2B5EF4-FFF2-40B4-BE49-F238E27FC236}">
                <a16:creationId xmlns:a16="http://schemas.microsoft.com/office/drawing/2014/main" id="{D15EFA59-1386-F07F-D499-9CC9028E5288}"/>
              </a:ext>
            </a:extLst>
          </p:cNvPr>
          <p:cNvSpPr/>
          <p:nvPr/>
        </p:nvSpPr>
        <p:spPr>
          <a:xfrm>
            <a:off x="253561" y="1367240"/>
            <a:ext cx="8338645" cy="3330884"/>
          </a:xfrm>
          <a:custGeom>
            <a:avLst/>
            <a:gdLst>
              <a:gd name="connsiteX0" fmla="*/ 0 w 8305800"/>
              <a:gd name="connsiteY0" fmla="*/ 0 h 3064400"/>
              <a:gd name="connsiteX1" fmla="*/ 8305800 w 8305800"/>
              <a:gd name="connsiteY1" fmla="*/ 0 h 3064400"/>
              <a:gd name="connsiteX2" fmla="*/ 8305800 w 8305800"/>
              <a:gd name="connsiteY2" fmla="*/ 3064400 h 3064400"/>
              <a:gd name="connsiteX3" fmla="*/ 0 w 8305800"/>
              <a:gd name="connsiteY3" fmla="*/ 3064400 h 3064400"/>
              <a:gd name="connsiteX4" fmla="*/ 0 w 8305800"/>
              <a:gd name="connsiteY4" fmla="*/ 0 h 3064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05800" h="3064400">
                <a:moveTo>
                  <a:pt x="0" y="0"/>
                </a:moveTo>
                <a:lnTo>
                  <a:pt x="8305800" y="0"/>
                </a:lnTo>
                <a:lnTo>
                  <a:pt x="8305800" y="3064400"/>
                </a:lnTo>
                <a:lnTo>
                  <a:pt x="0" y="3064400"/>
                </a:lnTo>
                <a:lnTo>
                  <a:pt x="0" y="0"/>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44622" tIns="458216" rIns="644622" bIns="128016" numCol="1" spcCol="1270" anchor="t" anchorCtr="0">
            <a:noAutofit/>
          </a:bodyPr>
          <a:lstStyle/>
          <a:p>
            <a:pPr marL="0" lvl="1" indent="-285750" algn="l" defTabSz="800100">
              <a:lnSpc>
                <a:spcPct val="100000"/>
              </a:lnSpc>
              <a:spcBef>
                <a:spcPct val="0"/>
              </a:spcBef>
              <a:spcAft>
                <a:spcPct val="15000"/>
              </a:spcAft>
              <a:buFont typeface="Arial" panose="020B0604020202020204" pitchFamily="34" charset="0"/>
              <a:buChar char="•"/>
            </a:pPr>
            <a:r>
              <a:rPr lang="en-US" sz="1600" kern="1200" dirty="0"/>
              <a:t>Always refer to the RFP for final requirements.</a:t>
            </a:r>
          </a:p>
          <a:p>
            <a:pPr marL="285750" lvl="1" indent="-285750" algn="l" defTabSz="800100">
              <a:lnSpc>
                <a:spcPct val="100000"/>
              </a:lnSpc>
              <a:spcBef>
                <a:spcPct val="0"/>
              </a:spcBef>
              <a:spcAft>
                <a:spcPct val="15000"/>
              </a:spcAft>
              <a:buFont typeface="Arial" panose="020B0604020202020204" pitchFamily="34" charset="0"/>
              <a:buChar char="•"/>
            </a:pPr>
            <a:r>
              <a:rPr lang="en-US" sz="1600" kern="1200" dirty="0"/>
              <a:t>Use the Proposal Screening Checklist: </a:t>
            </a:r>
            <a:r>
              <a:rPr lang="en-US" sz="1600" kern="1200" dirty="0">
                <a:hlinkClick r:id="rId3"/>
              </a:rPr>
              <a:t>Proposal Screening Checklist</a:t>
            </a:r>
            <a:r>
              <a:rPr lang="en-US" sz="1600" kern="1200" dirty="0"/>
              <a:t> (</a:t>
            </a:r>
            <a:r>
              <a:rPr lang="en-US" sz="1600" dirty="0"/>
              <a:t>F</a:t>
            </a:r>
            <a:r>
              <a:rPr lang="en-US" sz="1600" kern="1200" dirty="0"/>
              <a:t>ederal process).</a:t>
            </a:r>
          </a:p>
          <a:p>
            <a:pPr marL="285750" lvl="1" indent="-285750" algn="l" defTabSz="800100">
              <a:lnSpc>
                <a:spcPct val="100000"/>
              </a:lnSpc>
              <a:spcBef>
                <a:spcPct val="0"/>
              </a:spcBef>
              <a:spcAft>
                <a:spcPct val="15000"/>
              </a:spcAft>
              <a:buFont typeface="Arial" panose="020B0604020202020204" pitchFamily="34" charset="0"/>
              <a:buChar char="•"/>
            </a:pPr>
            <a:r>
              <a:rPr lang="en-US" sz="1600" kern="1200" dirty="0"/>
              <a:t>Review the Attachments before &amp; after submitting in Procurement Portal.</a:t>
            </a:r>
          </a:p>
          <a:p>
            <a:pPr marL="285750" lvl="1" indent="-285750" algn="l" defTabSz="800100">
              <a:lnSpc>
                <a:spcPct val="100000"/>
              </a:lnSpc>
              <a:spcBef>
                <a:spcPct val="0"/>
              </a:spcBef>
              <a:spcAft>
                <a:spcPct val="15000"/>
              </a:spcAft>
              <a:buFont typeface="Arial" panose="020B0604020202020204" pitchFamily="34" charset="0"/>
              <a:buChar char="•"/>
            </a:pPr>
            <a:r>
              <a:rPr lang="en-US" sz="1600" kern="1200" dirty="0"/>
              <a:t>Your submittal/proposal can be pulled back for a correction or revision before RFP closes.</a:t>
            </a:r>
          </a:p>
          <a:p>
            <a:pPr marL="285750" lvl="1" indent="-285750" algn="l" defTabSz="800100">
              <a:lnSpc>
                <a:spcPct val="100000"/>
              </a:lnSpc>
              <a:spcBef>
                <a:spcPct val="0"/>
              </a:spcBef>
              <a:spcAft>
                <a:spcPct val="15000"/>
              </a:spcAft>
              <a:buFont typeface="Arial" panose="020B0604020202020204" pitchFamily="34" charset="0"/>
              <a:buChar char="•"/>
            </a:pPr>
            <a:r>
              <a:rPr lang="en-US" sz="1600" kern="1200" dirty="0"/>
              <a:t>If you have questions, follow RFP instructions and ask.</a:t>
            </a:r>
          </a:p>
          <a:p>
            <a:pPr marL="285750" lvl="1" indent="-285750" algn="l" defTabSz="800100">
              <a:lnSpc>
                <a:spcPct val="100000"/>
              </a:lnSpc>
              <a:spcBef>
                <a:spcPct val="0"/>
              </a:spcBef>
              <a:spcAft>
                <a:spcPct val="15000"/>
              </a:spcAft>
              <a:buFont typeface="Arial" panose="020B0604020202020204" pitchFamily="34" charset="0"/>
              <a:buChar char="•"/>
            </a:pPr>
            <a:r>
              <a:rPr lang="en-US" sz="1600" kern="1200" dirty="0"/>
              <a:t>Check for Addenda and </a:t>
            </a:r>
            <a:r>
              <a:rPr lang="en-US" sz="1600" dirty="0"/>
              <a:t>questions and answers.</a:t>
            </a:r>
          </a:p>
          <a:p>
            <a:pPr marL="285750" lvl="1" indent="-285750" algn="l" defTabSz="800100">
              <a:lnSpc>
                <a:spcPct val="100000"/>
              </a:lnSpc>
              <a:spcBef>
                <a:spcPct val="0"/>
              </a:spcBef>
              <a:spcAft>
                <a:spcPct val="15000"/>
              </a:spcAft>
              <a:buFont typeface="Arial" panose="020B0604020202020204" pitchFamily="34" charset="0"/>
              <a:buChar char="•"/>
            </a:pPr>
            <a:endParaRPr lang="en-US" sz="1800" kern="1200" dirty="0"/>
          </a:p>
        </p:txBody>
      </p:sp>
    </p:spTree>
    <p:extLst>
      <p:ext uri="{BB962C8B-B14F-4D97-AF65-F5344CB8AC3E}">
        <p14:creationId xmlns:p14="http://schemas.microsoft.com/office/powerpoint/2010/main" val="42461476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a:extLst>
              <a:ext uri="{FF2B5EF4-FFF2-40B4-BE49-F238E27FC236}">
                <a16:creationId xmlns:a16="http://schemas.microsoft.com/office/drawing/2014/main" id="{56CD9577-54CE-E5BF-4BE1-5BCBF62CA579}"/>
              </a:ext>
            </a:extLst>
          </p:cNvPr>
          <p:cNvSpPr txBox="1">
            <a:spLocks noGrp="1"/>
          </p:cNvSpPr>
          <p:nvPr>
            <p:ph type="title" idx="4294967295"/>
          </p:nvPr>
        </p:nvSpPr>
        <p:spPr>
          <a:xfrm>
            <a:off x="89608" y="680143"/>
            <a:ext cx="4587902" cy="3693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2E69"/>
                </a:solidFill>
                <a:effectLst/>
                <a:uLnTx/>
                <a:uFillTx/>
                <a:latin typeface="+mn-lt"/>
                <a:ea typeface="+mn-ea"/>
                <a:cs typeface="+mn-cs"/>
              </a:rPr>
              <a:t>Closing Remarks</a:t>
            </a:r>
            <a:endParaRPr kumimoji="0" lang="en-US" sz="1800" b="0" i="0" u="none" strike="noStrike" kern="1200" cap="none" spc="0" normalizeH="0" baseline="0" noProof="0" dirty="0">
              <a:ln>
                <a:noFill/>
              </a:ln>
              <a:solidFill>
                <a:srgbClr val="002E69"/>
              </a:solidFill>
              <a:effectLst/>
              <a:uLnTx/>
              <a:uFillTx/>
              <a:latin typeface="+mn-lt"/>
              <a:ea typeface="+mn-ea"/>
              <a:cs typeface="+mn-cs"/>
            </a:endParaRPr>
          </a:p>
        </p:txBody>
      </p:sp>
      <p:grpSp>
        <p:nvGrpSpPr>
          <p:cNvPr id="3" name="Group 2" descr="This presentation will be posted on TxDOT.gov by Friday, November 21, 2025.  Questions regarding this Pre-RFP meeting should be submitted to: &#10;LaDonna Waters, P.E. at LaDonna.Waters@txdot.gov &#10;by 1 pm, CST, Monday, November 24, 2025.  Relevant questions received and their responses will be posted on TxDOT.gov by &#10;Wednesday, December 3, 2025.">
            <a:extLst>
              <a:ext uri="{FF2B5EF4-FFF2-40B4-BE49-F238E27FC236}">
                <a16:creationId xmlns:a16="http://schemas.microsoft.com/office/drawing/2014/main" id="{69F13DC5-88C3-5121-D061-C6AE21047C2C}"/>
              </a:ext>
            </a:extLst>
          </p:cNvPr>
          <p:cNvGrpSpPr/>
          <p:nvPr/>
        </p:nvGrpSpPr>
        <p:grpSpPr>
          <a:xfrm>
            <a:off x="412341" y="1428263"/>
            <a:ext cx="8166267" cy="2699280"/>
            <a:chOff x="412341" y="1428263"/>
            <a:chExt cx="8166267" cy="2699280"/>
          </a:xfrm>
        </p:grpSpPr>
        <p:sp>
          <p:nvSpPr>
            <p:cNvPr id="5" name="Text Box" descr="This presentation will be posted on txdot.gov by Friday August 21st&#10;">
              <a:extLst>
                <a:ext uri="{FF2B5EF4-FFF2-40B4-BE49-F238E27FC236}">
                  <a16:creationId xmlns:a16="http://schemas.microsoft.com/office/drawing/2014/main" id="{6B6664C0-A55A-3D6E-517D-6449CC10427B}"/>
                </a:ext>
              </a:extLst>
            </p:cNvPr>
            <p:cNvSpPr/>
            <p:nvPr/>
          </p:nvSpPr>
          <p:spPr>
            <a:xfrm>
              <a:off x="412341" y="1428263"/>
              <a:ext cx="8166267" cy="659329"/>
            </a:xfrm>
            <a:custGeom>
              <a:avLst/>
              <a:gdLst>
                <a:gd name="connsiteX0" fmla="*/ 0 w 8166267"/>
                <a:gd name="connsiteY0" fmla="*/ 77685 h 466101"/>
                <a:gd name="connsiteX1" fmla="*/ 77685 w 8166267"/>
                <a:gd name="connsiteY1" fmla="*/ 0 h 466101"/>
                <a:gd name="connsiteX2" fmla="*/ 8088582 w 8166267"/>
                <a:gd name="connsiteY2" fmla="*/ 0 h 466101"/>
                <a:gd name="connsiteX3" fmla="*/ 8166267 w 8166267"/>
                <a:gd name="connsiteY3" fmla="*/ 77685 h 466101"/>
                <a:gd name="connsiteX4" fmla="*/ 8166267 w 8166267"/>
                <a:gd name="connsiteY4" fmla="*/ 388416 h 466101"/>
                <a:gd name="connsiteX5" fmla="*/ 8088582 w 8166267"/>
                <a:gd name="connsiteY5" fmla="*/ 466101 h 466101"/>
                <a:gd name="connsiteX6" fmla="*/ 77685 w 8166267"/>
                <a:gd name="connsiteY6" fmla="*/ 466101 h 466101"/>
                <a:gd name="connsiteX7" fmla="*/ 0 w 8166267"/>
                <a:gd name="connsiteY7" fmla="*/ 388416 h 466101"/>
                <a:gd name="connsiteX8" fmla="*/ 0 w 8166267"/>
                <a:gd name="connsiteY8" fmla="*/ 77685 h 466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66267" h="466101">
                  <a:moveTo>
                    <a:pt x="0" y="77685"/>
                  </a:moveTo>
                  <a:cubicBezTo>
                    <a:pt x="0" y="34781"/>
                    <a:pt x="34781" y="0"/>
                    <a:pt x="77685" y="0"/>
                  </a:cubicBezTo>
                  <a:lnTo>
                    <a:pt x="8088582" y="0"/>
                  </a:lnTo>
                  <a:cubicBezTo>
                    <a:pt x="8131486" y="0"/>
                    <a:pt x="8166267" y="34781"/>
                    <a:pt x="8166267" y="77685"/>
                  </a:cubicBezTo>
                  <a:lnTo>
                    <a:pt x="8166267" y="388416"/>
                  </a:lnTo>
                  <a:cubicBezTo>
                    <a:pt x="8166267" y="431320"/>
                    <a:pt x="8131486" y="466101"/>
                    <a:pt x="8088582" y="466101"/>
                  </a:cubicBezTo>
                  <a:lnTo>
                    <a:pt x="77685" y="466101"/>
                  </a:lnTo>
                  <a:cubicBezTo>
                    <a:pt x="34781" y="466101"/>
                    <a:pt x="0" y="431320"/>
                    <a:pt x="0" y="388416"/>
                  </a:cubicBezTo>
                  <a:lnTo>
                    <a:pt x="0" y="77685"/>
                  </a:lnTo>
                  <a:close/>
                </a:path>
              </a:pathLst>
            </a:custGeom>
            <a:solidFill>
              <a:schemeClr val="accent2">
                <a:lumMod val="75000"/>
              </a:schemeClr>
            </a:solid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91333" tIns="91333" rIns="91333" bIns="91333" numCol="1" spcCol="1270" anchor="ctr" anchorCtr="0">
              <a:noAutofit/>
            </a:bodyPr>
            <a:lstStyle/>
            <a:p>
              <a:pPr marL="0" lvl="0" indent="0" algn="l" defTabSz="800100">
                <a:lnSpc>
                  <a:spcPct val="90000"/>
                </a:lnSpc>
                <a:spcBef>
                  <a:spcPct val="0"/>
                </a:spcBef>
                <a:spcAft>
                  <a:spcPct val="35000"/>
                </a:spcAft>
                <a:buClrTx/>
                <a:buNone/>
              </a:pPr>
              <a:r>
                <a:rPr lang="en-US" sz="1800" kern="1200" dirty="0">
                  <a:latin typeface="+mn-lt"/>
                </a:rPr>
                <a:t>This presentation will be posted on TxDOT.gov by Friday, August 21</a:t>
              </a:r>
              <a:r>
                <a:rPr lang="en-US" sz="1800" kern="1200" baseline="30000" dirty="0">
                  <a:latin typeface="+mn-lt"/>
                </a:rPr>
                <a:t>st</a:t>
              </a:r>
              <a:r>
                <a:rPr lang="en-US" sz="1800" kern="1200" dirty="0">
                  <a:latin typeface="+mn-lt"/>
                </a:rPr>
                <a:t> </a:t>
              </a:r>
              <a:endParaRPr lang="en-US" sz="1800" b="0" i="0" kern="1200" dirty="0">
                <a:latin typeface="+mn-lt"/>
              </a:endParaRPr>
            </a:p>
          </p:txBody>
        </p:sp>
        <p:sp>
          <p:nvSpPr>
            <p:cNvPr id="6" name="Text Box" descr="Questions regarding this Pre-RFP meeting should be submitted to: &#10;Jessica Landry at Jessica.Landry@txdot.gov &#10;by 1 pm Thursday, August 20th, 2026&#10;&#10;">
              <a:extLst>
                <a:ext uri="{FF2B5EF4-FFF2-40B4-BE49-F238E27FC236}">
                  <a16:creationId xmlns:a16="http://schemas.microsoft.com/office/drawing/2014/main" id="{12F4F4E3-F3F6-84BC-5D67-973D3064BCFA}"/>
                </a:ext>
              </a:extLst>
            </p:cNvPr>
            <p:cNvSpPr/>
            <p:nvPr/>
          </p:nvSpPr>
          <p:spPr>
            <a:xfrm>
              <a:off x="412341" y="2232935"/>
              <a:ext cx="8166267" cy="1008927"/>
            </a:xfrm>
            <a:custGeom>
              <a:avLst/>
              <a:gdLst>
                <a:gd name="connsiteX0" fmla="*/ 0 w 8166267"/>
                <a:gd name="connsiteY0" fmla="*/ 168158 h 1008927"/>
                <a:gd name="connsiteX1" fmla="*/ 168158 w 8166267"/>
                <a:gd name="connsiteY1" fmla="*/ 0 h 1008927"/>
                <a:gd name="connsiteX2" fmla="*/ 7998109 w 8166267"/>
                <a:gd name="connsiteY2" fmla="*/ 0 h 1008927"/>
                <a:gd name="connsiteX3" fmla="*/ 8166267 w 8166267"/>
                <a:gd name="connsiteY3" fmla="*/ 168158 h 1008927"/>
                <a:gd name="connsiteX4" fmla="*/ 8166267 w 8166267"/>
                <a:gd name="connsiteY4" fmla="*/ 840769 h 1008927"/>
                <a:gd name="connsiteX5" fmla="*/ 7998109 w 8166267"/>
                <a:gd name="connsiteY5" fmla="*/ 1008927 h 1008927"/>
                <a:gd name="connsiteX6" fmla="*/ 168158 w 8166267"/>
                <a:gd name="connsiteY6" fmla="*/ 1008927 h 1008927"/>
                <a:gd name="connsiteX7" fmla="*/ 0 w 8166267"/>
                <a:gd name="connsiteY7" fmla="*/ 840769 h 1008927"/>
                <a:gd name="connsiteX8" fmla="*/ 0 w 8166267"/>
                <a:gd name="connsiteY8" fmla="*/ 168158 h 1008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66267" h="1008927">
                  <a:moveTo>
                    <a:pt x="0" y="168158"/>
                  </a:moveTo>
                  <a:cubicBezTo>
                    <a:pt x="0" y="75287"/>
                    <a:pt x="75287" y="0"/>
                    <a:pt x="168158" y="0"/>
                  </a:cubicBezTo>
                  <a:lnTo>
                    <a:pt x="7998109" y="0"/>
                  </a:lnTo>
                  <a:cubicBezTo>
                    <a:pt x="8090980" y="0"/>
                    <a:pt x="8166267" y="75287"/>
                    <a:pt x="8166267" y="168158"/>
                  </a:cubicBezTo>
                  <a:lnTo>
                    <a:pt x="8166267" y="840769"/>
                  </a:lnTo>
                  <a:cubicBezTo>
                    <a:pt x="8166267" y="933640"/>
                    <a:pt x="8090980" y="1008927"/>
                    <a:pt x="7998109" y="1008927"/>
                  </a:cubicBezTo>
                  <a:lnTo>
                    <a:pt x="168158" y="1008927"/>
                  </a:lnTo>
                  <a:cubicBezTo>
                    <a:pt x="75287" y="1008927"/>
                    <a:pt x="0" y="933640"/>
                    <a:pt x="0" y="840769"/>
                  </a:cubicBezTo>
                  <a:lnTo>
                    <a:pt x="0" y="168158"/>
                  </a:lnTo>
                  <a:close/>
                </a:path>
              </a:pathLst>
            </a:custGeom>
            <a:solidFill>
              <a:schemeClr val="accent3">
                <a:lumMod val="75000"/>
              </a:schemeClr>
            </a:solidFill>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17832" tIns="117832" rIns="117832" bIns="117832" numCol="1" spcCol="1270" anchor="ctr" anchorCtr="0">
              <a:noAutofit/>
            </a:bodyPr>
            <a:lstStyle/>
            <a:p>
              <a:pPr marL="0" lvl="0" indent="0" algn="l" defTabSz="800100">
                <a:lnSpc>
                  <a:spcPct val="100000"/>
                </a:lnSpc>
                <a:spcBef>
                  <a:spcPct val="0"/>
                </a:spcBef>
                <a:spcAft>
                  <a:spcPts val="0"/>
                </a:spcAft>
                <a:buNone/>
              </a:pPr>
              <a:r>
                <a:rPr lang="en-US" sz="1800" b="0" i="0" kern="1200" dirty="0"/>
                <a:t>Questions regarding this Pre-RFP meeting should be submitted to: </a:t>
              </a:r>
            </a:p>
            <a:p>
              <a:pPr marL="0" lvl="0" indent="0" algn="l" defTabSz="800100">
                <a:lnSpc>
                  <a:spcPct val="100000"/>
                </a:lnSpc>
                <a:spcBef>
                  <a:spcPct val="0"/>
                </a:spcBef>
                <a:spcAft>
                  <a:spcPts val="300"/>
                </a:spcAft>
                <a:buNone/>
              </a:pPr>
              <a:r>
                <a:rPr lang="en-US" dirty="0"/>
                <a:t>Jessica Landry</a:t>
              </a:r>
              <a:r>
                <a:rPr lang="en-US" sz="1800" b="0" i="0" kern="1200" dirty="0"/>
                <a:t> at </a:t>
              </a:r>
              <a:r>
                <a:rPr lang="en-US" sz="2000" b="1" u="sng" dirty="0">
                  <a:solidFill>
                    <a:srgbClr val="FFFF00"/>
                  </a:solidFill>
                  <a:hlinkClick r:id="rId3">
                    <a:extLst>
                      <a:ext uri="{A12FA001-AC4F-418D-AE19-62706E023703}">
                        <ahyp:hlinkClr xmlns:ahyp="http://schemas.microsoft.com/office/drawing/2018/hyperlinkcolor" val="tx"/>
                      </a:ext>
                    </a:extLst>
                  </a:hlinkClick>
                </a:rPr>
                <a:t>Jessica</a:t>
              </a:r>
              <a:r>
                <a:rPr lang="en-US" sz="2000" b="1" i="0" u="sng" kern="1200" dirty="0">
                  <a:solidFill>
                    <a:srgbClr val="FFFF00"/>
                  </a:solidFill>
                  <a:hlinkClick r:id="rId3">
                    <a:extLst>
                      <a:ext uri="{A12FA001-AC4F-418D-AE19-62706E023703}">
                        <ahyp:hlinkClr xmlns:ahyp="http://schemas.microsoft.com/office/drawing/2018/hyperlinkcolor" val="tx"/>
                      </a:ext>
                    </a:extLst>
                  </a:hlinkClick>
                </a:rPr>
                <a:t>.Landry@txdot.gov</a:t>
              </a:r>
              <a:r>
                <a:rPr lang="en-US" sz="2000" b="0" i="0" u="sng" kern="1200" dirty="0">
                  <a:solidFill>
                    <a:srgbClr val="FFFF00"/>
                  </a:solidFill>
                  <a:hlinkClick r:id="rId3">
                    <a:extLst>
                      <a:ext uri="{A12FA001-AC4F-418D-AE19-62706E023703}">
                        <ahyp:hlinkClr xmlns:ahyp="http://schemas.microsoft.com/office/drawing/2018/hyperlinkcolor" val="tx"/>
                      </a:ext>
                    </a:extLst>
                  </a:hlinkClick>
                </a:rPr>
                <a:t> </a:t>
              </a:r>
              <a:endParaRPr lang="en-US" sz="2000" b="0" i="0" u="sng" kern="1200" dirty="0">
                <a:solidFill>
                  <a:srgbClr val="FFFF00"/>
                </a:solidFill>
              </a:endParaRPr>
            </a:p>
            <a:p>
              <a:pPr marL="0" lvl="0" indent="0" algn="l" defTabSz="800100">
                <a:lnSpc>
                  <a:spcPct val="100000"/>
                </a:lnSpc>
                <a:spcBef>
                  <a:spcPct val="0"/>
                </a:spcBef>
                <a:spcAft>
                  <a:spcPts val="0"/>
                </a:spcAft>
                <a:buNone/>
              </a:pPr>
              <a:r>
                <a:rPr lang="en-US" sz="1800" b="0" i="0" kern="1200" dirty="0"/>
                <a:t>by </a:t>
              </a:r>
              <a:r>
                <a:rPr lang="en-US" sz="1800" b="0" i="0" kern="1200" dirty="0">
                  <a:latin typeface="+mj-lt"/>
                </a:rPr>
                <a:t>1 pm Thursday, </a:t>
              </a:r>
              <a:r>
                <a:rPr lang="en-US" dirty="0">
                  <a:latin typeface="+mj-lt"/>
                </a:rPr>
                <a:t>August</a:t>
              </a:r>
              <a:r>
                <a:rPr lang="en-US" sz="1800" b="0" i="0" kern="1200" dirty="0">
                  <a:latin typeface="+mj-lt"/>
                </a:rPr>
                <a:t> 20</a:t>
              </a:r>
              <a:r>
                <a:rPr lang="en-US" sz="1800" b="0" i="0" kern="1200" baseline="30000" dirty="0">
                  <a:latin typeface="+mj-lt"/>
                </a:rPr>
                <a:t>th</a:t>
              </a:r>
              <a:r>
                <a:rPr lang="en-US" sz="1800" b="0" i="0" kern="1200" dirty="0">
                  <a:latin typeface="+mj-lt"/>
                </a:rPr>
                <a:t>, 2026</a:t>
              </a:r>
              <a:endParaRPr lang="en-US" sz="1800" b="0" i="0" kern="1200" dirty="0"/>
            </a:p>
          </p:txBody>
        </p:sp>
        <p:sp>
          <p:nvSpPr>
            <p:cNvPr id="7" name="text box" descr="Relevant questions received and their responses will be posted on TxDOT.gov by Wednesday, August 26, 2026.&#10;">
              <a:extLst>
                <a:ext uri="{FF2B5EF4-FFF2-40B4-BE49-F238E27FC236}">
                  <a16:creationId xmlns:a16="http://schemas.microsoft.com/office/drawing/2014/main" id="{2F7D44CF-0462-CF77-A99C-2D66B413E456}"/>
                </a:ext>
              </a:extLst>
            </p:cNvPr>
            <p:cNvSpPr/>
            <p:nvPr/>
          </p:nvSpPr>
          <p:spPr>
            <a:xfrm>
              <a:off x="412341" y="3431064"/>
              <a:ext cx="8166267" cy="696479"/>
            </a:xfrm>
            <a:custGeom>
              <a:avLst/>
              <a:gdLst>
                <a:gd name="connsiteX0" fmla="*/ 0 w 8166267"/>
                <a:gd name="connsiteY0" fmla="*/ 116082 h 696479"/>
                <a:gd name="connsiteX1" fmla="*/ 116082 w 8166267"/>
                <a:gd name="connsiteY1" fmla="*/ 0 h 696479"/>
                <a:gd name="connsiteX2" fmla="*/ 8050185 w 8166267"/>
                <a:gd name="connsiteY2" fmla="*/ 0 h 696479"/>
                <a:gd name="connsiteX3" fmla="*/ 8166267 w 8166267"/>
                <a:gd name="connsiteY3" fmla="*/ 116082 h 696479"/>
                <a:gd name="connsiteX4" fmla="*/ 8166267 w 8166267"/>
                <a:gd name="connsiteY4" fmla="*/ 580397 h 696479"/>
                <a:gd name="connsiteX5" fmla="*/ 8050185 w 8166267"/>
                <a:gd name="connsiteY5" fmla="*/ 696479 h 696479"/>
                <a:gd name="connsiteX6" fmla="*/ 116082 w 8166267"/>
                <a:gd name="connsiteY6" fmla="*/ 696479 h 696479"/>
                <a:gd name="connsiteX7" fmla="*/ 0 w 8166267"/>
                <a:gd name="connsiteY7" fmla="*/ 580397 h 696479"/>
                <a:gd name="connsiteX8" fmla="*/ 0 w 8166267"/>
                <a:gd name="connsiteY8" fmla="*/ 116082 h 696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66267" h="696479">
                  <a:moveTo>
                    <a:pt x="0" y="116082"/>
                  </a:moveTo>
                  <a:cubicBezTo>
                    <a:pt x="0" y="51972"/>
                    <a:pt x="51972" y="0"/>
                    <a:pt x="116082" y="0"/>
                  </a:cubicBezTo>
                  <a:lnTo>
                    <a:pt x="8050185" y="0"/>
                  </a:lnTo>
                  <a:cubicBezTo>
                    <a:pt x="8114295" y="0"/>
                    <a:pt x="8166267" y="51972"/>
                    <a:pt x="8166267" y="116082"/>
                  </a:cubicBezTo>
                  <a:lnTo>
                    <a:pt x="8166267" y="580397"/>
                  </a:lnTo>
                  <a:cubicBezTo>
                    <a:pt x="8166267" y="644507"/>
                    <a:pt x="8114295" y="696479"/>
                    <a:pt x="8050185" y="696479"/>
                  </a:cubicBezTo>
                  <a:lnTo>
                    <a:pt x="116082" y="696479"/>
                  </a:lnTo>
                  <a:cubicBezTo>
                    <a:pt x="51972" y="696479"/>
                    <a:pt x="0" y="644507"/>
                    <a:pt x="0" y="580397"/>
                  </a:cubicBezTo>
                  <a:lnTo>
                    <a:pt x="0" y="116082"/>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02579" tIns="216879" rIns="102579" bIns="102579" numCol="1" spcCol="1270" anchor="ctr" anchorCtr="0">
              <a:noAutofit/>
            </a:bodyPr>
            <a:lstStyle/>
            <a:p>
              <a:pPr marL="0" lvl="0" indent="0" algn="l" defTabSz="800100">
                <a:lnSpc>
                  <a:spcPct val="100000"/>
                </a:lnSpc>
                <a:spcBef>
                  <a:spcPct val="0"/>
                </a:spcBef>
                <a:spcAft>
                  <a:spcPts val="0"/>
                </a:spcAft>
                <a:buNone/>
              </a:pPr>
              <a:r>
                <a:rPr lang="en-US" sz="1800" b="0" kern="1200" dirty="0"/>
                <a:t>Relevant questions received and their responses will be posted on TxDOT.gov by Wednesday, August 26, 2026.</a:t>
              </a:r>
            </a:p>
            <a:p>
              <a:pPr marL="0" lvl="0" indent="0" algn="l" defTabSz="800100">
                <a:lnSpc>
                  <a:spcPct val="90000"/>
                </a:lnSpc>
                <a:spcBef>
                  <a:spcPct val="0"/>
                </a:spcBef>
                <a:spcAft>
                  <a:spcPct val="35000"/>
                </a:spcAft>
                <a:buNone/>
              </a:pPr>
              <a:endParaRPr lang="en-US" sz="500" b="0" kern="1200" dirty="0"/>
            </a:p>
          </p:txBody>
        </p:sp>
      </p:grpSp>
    </p:spTree>
    <p:extLst>
      <p:ext uri="{BB962C8B-B14F-4D97-AF65-F5344CB8AC3E}">
        <p14:creationId xmlns:p14="http://schemas.microsoft.com/office/powerpoint/2010/main" val="39654900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6AF0EB6C-6D8F-A9B7-A294-17362D6AB77E}"/>
              </a:ext>
            </a:extLst>
          </p:cNvPr>
          <p:cNvSpPr>
            <a:spLocks noGrp="1"/>
          </p:cNvSpPr>
          <p:nvPr>
            <p:ph type="title"/>
          </p:nvPr>
        </p:nvSpPr>
        <p:spPr/>
        <p:txBody>
          <a:bodyPr>
            <a:noAutofit/>
          </a:bodyPr>
          <a:lstStyle/>
          <a:p>
            <a:r>
              <a:rPr lang="en-US" sz="3200" dirty="0"/>
              <a:t>Housekeeping</a:t>
            </a:r>
          </a:p>
        </p:txBody>
      </p:sp>
      <p:sp>
        <p:nvSpPr>
          <p:cNvPr id="3" name="Content Placeholder">
            <a:extLst>
              <a:ext uri="{FF2B5EF4-FFF2-40B4-BE49-F238E27FC236}">
                <a16:creationId xmlns:a16="http://schemas.microsoft.com/office/drawing/2014/main" id="{C00CC329-869A-654B-4190-269BE320A582}"/>
              </a:ext>
            </a:extLst>
          </p:cNvPr>
          <p:cNvSpPr>
            <a:spLocks noGrp="1"/>
          </p:cNvSpPr>
          <p:nvPr>
            <p:ph idx="1"/>
          </p:nvPr>
        </p:nvSpPr>
        <p:spPr/>
        <p:txBody>
          <a:bodyPr>
            <a:normAutofit fontScale="25000" lnSpcReduction="20000"/>
          </a:bodyPr>
          <a:lstStyle/>
          <a:p>
            <a:pPr marL="0" indent="0">
              <a:spcAft>
                <a:spcPts val="0"/>
              </a:spcAft>
              <a:buNone/>
            </a:pPr>
            <a:endParaRPr lang="en-US" sz="2400" b="1" dirty="0">
              <a:solidFill>
                <a:srgbClr val="042A43"/>
              </a:solidFill>
              <a:effectLst>
                <a:outerShdw blurRad="38100" dist="38100" dir="2700000" algn="tl">
                  <a:srgbClr val="000000">
                    <a:alpha val="43137"/>
                  </a:srgbClr>
                </a:outerShdw>
              </a:effectLst>
            </a:endParaRPr>
          </a:p>
          <a:p>
            <a:pPr marL="800100" lvl="1" indent="-342900">
              <a:spcAft>
                <a:spcPts val="0"/>
              </a:spcAft>
              <a:buFont typeface="Arial" panose="020B0604020202020204" pitchFamily="34" charset="0"/>
              <a:buChar char="•"/>
            </a:pPr>
            <a:r>
              <a:rPr lang="en-US" sz="9600" dirty="0">
                <a:solidFill>
                  <a:srgbClr val="0056A9"/>
                </a:solidFill>
              </a:rPr>
              <a:t>Please note that all correspondence will be muted throughout this presentation.  </a:t>
            </a:r>
          </a:p>
          <a:p>
            <a:pPr lvl="1">
              <a:spcAft>
                <a:spcPts val="0"/>
              </a:spcAft>
            </a:pPr>
            <a:endParaRPr lang="en-US" sz="9600" dirty="0">
              <a:solidFill>
                <a:srgbClr val="0056A9"/>
              </a:solidFill>
            </a:endParaRPr>
          </a:p>
          <a:p>
            <a:pPr marL="800100" lvl="1" indent="-342900">
              <a:spcAft>
                <a:spcPts val="0"/>
              </a:spcAft>
              <a:buFont typeface="Arial" panose="020B0604020202020204" pitchFamily="34" charset="0"/>
              <a:buChar char="•"/>
            </a:pPr>
            <a:r>
              <a:rPr lang="en-US" sz="9600" dirty="0">
                <a:solidFill>
                  <a:srgbClr val="0056A9"/>
                </a:solidFill>
              </a:rPr>
              <a:t>There </a:t>
            </a:r>
            <a:r>
              <a:rPr lang="en-US" sz="9600" b="1" u="sng" dirty="0">
                <a:solidFill>
                  <a:schemeClr val="accent1"/>
                </a:solidFill>
              </a:rPr>
              <a:t>will not</a:t>
            </a:r>
            <a:r>
              <a:rPr lang="en-US" sz="9600" dirty="0">
                <a:solidFill>
                  <a:schemeClr val="accent1"/>
                </a:solidFill>
              </a:rPr>
              <a:t> </a:t>
            </a:r>
            <a:r>
              <a:rPr lang="en-US" sz="9600" dirty="0">
                <a:solidFill>
                  <a:srgbClr val="0056A9"/>
                </a:solidFill>
              </a:rPr>
              <a:t>be an opportunity to ask questions during the Pre-RFP presentation.</a:t>
            </a:r>
          </a:p>
          <a:p>
            <a:pPr lvl="1">
              <a:spcAft>
                <a:spcPts val="0"/>
              </a:spcAft>
            </a:pPr>
            <a:endParaRPr lang="en-US" sz="9600" dirty="0">
              <a:solidFill>
                <a:srgbClr val="0056A9"/>
              </a:solidFill>
            </a:endParaRPr>
          </a:p>
          <a:p>
            <a:pPr marL="800100" lvl="1" indent="-342900">
              <a:spcAft>
                <a:spcPts val="0"/>
              </a:spcAft>
              <a:buFont typeface="Arial" panose="020B0604020202020204" pitchFamily="34" charset="0"/>
              <a:buChar char="•"/>
            </a:pPr>
            <a:r>
              <a:rPr lang="en-US" sz="9600" dirty="0">
                <a:solidFill>
                  <a:srgbClr val="0056A9"/>
                </a:solidFill>
              </a:rPr>
              <a:t>You </a:t>
            </a:r>
            <a:r>
              <a:rPr lang="en-US" sz="9600" b="1" u="sng" dirty="0">
                <a:solidFill>
                  <a:schemeClr val="accent1"/>
                </a:solidFill>
              </a:rPr>
              <a:t>will</a:t>
            </a:r>
            <a:r>
              <a:rPr lang="en-US" sz="9600" dirty="0">
                <a:solidFill>
                  <a:srgbClr val="0056A9"/>
                </a:solidFill>
              </a:rPr>
              <a:t> be given an opportunity to ask questions after the presentation via </a:t>
            </a:r>
            <a:r>
              <a:rPr lang="en-US" sz="9600" b="1" u="sng" dirty="0">
                <a:solidFill>
                  <a:schemeClr val="accent1"/>
                </a:solidFill>
              </a:rPr>
              <a:t>email.</a:t>
            </a:r>
          </a:p>
        </p:txBody>
      </p:sp>
    </p:spTree>
    <p:extLst>
      <p:ext uri="{BB962C8B-B14F-4D97-AF65-F5344CB8AC3E}">
        <p14:creationId xmlns:p14="http://schemas.microsoft.com/office/powerpoint/2010/main" val="38310408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6AF0EB6C-6D8F-A9B7-A294-17362D6AB77E}"/>
              </a:ext>
            </a:extLst>
          </p:cNvPr>
          <p:cNvSpPr>
            <a:spLocks noGrp="1"/>
          </p:cNvSpPr>
          <p:nvPr>
            <p:ph type="title"/>
          </p:nvPr>
        </p:nvSpPr>
        <p:spPr/>
        <p:txBody>
          <a:bodyPr>
            <a:noAutofit/>
          </a:bodyPr>
          <a:lstStyle/>
          <a:p>
            <a:r>
              <a:rPr lang="en-US" sz="2800" b="1" dirty="0">
                <a:solidFill>
                  <a:srgbClr val="002E69"/>
                </a:solidFill>
              </a:rPr>
              <a:t>Agenda</a:t>
            </a:r>
          </a:p>
        </p:txBody>
      </p:sp>
      <p:sp>
        <p:nvSpPr>
          <p:cNvPr id="3" name="Content Placeholder">
            <a:extLst>
              <a:ext uri="{FF2B5EF4-FFF2-40B4-BE49-F238E27FC236}">
                <a16:creationId xmlns:a16="http://schemas.microsoft.com/office/drawing/2014/main" id="{C00CC329-869A-654B-4190-269BE320A582}"/>
              </a:ext>
            </a:extLst>
          </p:cNvPr>
          <p:cNvSpPr>
            <a:spLocks noGrp="1"/>
          </p:cNvSpPr>
          <p:nvPr>
            <p:ph idx="1"/>
          </p:nvPr>
        </p:nvSpPr>
        <p:spPr>
          <a:xfrm>
            <a:off x="457200" y="1372265"/>
            <a:ext cx="8229600" cy="3033480"/>
          </a:xfrm>
        </p:spPr>
        <p:txBody>
          <a:bodyPr numCol="1" spcCol="457200">
            <a:noAutofit/>
          </a:bodyPr>
          <a:lstStyle/>
          <a:p>
            <a:pPr marL="0" indent="0">
              <a:buNone/>
            </a:pPr>
            <a:r>
              <a:rPr lang="en-US" sz="1600" b="1" dirty="0"/>
              <a:t>1</a:t>
            </a:r>
            <a:r>
              <a:rPr lang="en-US" sz="1600" dirty="0"/>
              <a:t> | Introductions</a:t>
            </a:r>
          </a:p>
          <a:p>
            <a:pPr marL="0" indent="0">
              <a:buNone/>
            </a:pPr>
            <a:r>
              <a:rPr lang="en-US" sz="1600" b="1" dirty="0"/>
              <a:t>2</a:t>
            </a:r>
            <a:r>
              <a:rPr lang="en-US" sz="1600" dirty="0"/>
              <a:t> | Brief Project Overview</a:t>
            </a:r>
          </a:p>
          <a:p>
            <a:pPr marL="0" indent="0">
              <a:buNone/>
            </a:pPr>
            <a:r>
              <a:rPr lang="en-US" sz="1600" b="1" dirty="0"/>
              <a:t>3</a:t>
            </a:r>
            <a:r>
              <a:rPr lang="en-US" sz="1600" dirty="0"/>
              <a:t> | Contract Selection Process</a:t>
            </a:r>
          </a:p>
          <a:p>
            <a:pPr marL="0" indent="0">
              <a:buNone/>
            </a:pPr>
            <a:r>
              <a:rPr lang="en-US" sz="1600" b="1" dirty="0"/>
              <a:t>4</a:t>
            </a:r>
            <a:r>
              <a:rPr lang="en-US" sz="1600" dirty="0"/>
              <a:t> | RFP Information</a:t>
            </a:r>
          </a:p>
          <a:p>
            <a:pPr marL="0" lvl="0" indent="0">
              <a:buClr>
                <a:srgbClr val="0056A9"/>
              </a:buClr>
              <a:buNone/>
            </a:pPr>
            <a:r>
              <a:rPr lang="en-US" sz="1600" b="1" dirty="0"/>
              <a:t>5</a:t>
            </a:r>
            <a:r>
              <a:rPr lang="en-US" sz="1600" dirty="0"/>
              <a:t> | Avoid Disqualification</a:t>
            </a:r>
          </a:p>
          <a:p>
            <a:pPr marL="0" lvl="0" indent="0">
              <a:buClr>
                <a:srgbClr val="0056A9"/>
              </a:buClr>
              <a:buNone/>
            </a:pPr>
            <a:r>
              <a:rPr lang="en-US" sz="1600" b="1" dirty="0"/>
              <a:t>6</a:t>
            </a:r>
            <a:r>
              <a:rPr lang="en-US" sz="1600" dirty="0"/>
              <a:t> | Post Award</a:t>
            </a:r>
          </a:p>
          <a:p>
            <a:pPr marL="0" lvl="0" indent="0">
              <a:buClr>
                <a:srgbClr val="0056A9"/>
              </a:buClr>
              <a:buNone/>
            </a:pPr>
            <a:r>
              <a:rPr lang="en-US" sz="1600" b="1" dirty="0"/>
              <a:t>7</a:t>
            </a:r>
            <a:r>
              <a:rPr lang="en-US" sz="1600" dirty="0"/>
              <a:t> | Anticipated Timeframe</a:t>
            </a:r>
          </a:p>
          <a:p>
            <a:pPr marL="0" lvl="0" indent="0">
              <a:buClr>
                <a:srgbClr val="0056A9"/>
              </a:buClr>
              <a:buNone/>
            </a:pPr>
            <a:r>
              <a:rPr lang="en-US" sz="1600" b="1" dirty="0"/>
              <a:t>8</a:t>
            </a:r>
            <a:r>
              <a:rPr lang="en-US" sz="1600" dirty="0"/>
              <a:t> | Closing Remarks &amp; Instructions for Questions</a:t>
            </a:r>
          </a:p>
          <a:p>
            <a:pPr marL="0" lvl="0" indent="0">
              <a:buClr>
                <a:srgbClr val="0056A9"/>
              </a:buClr>
              <a:buNone/>
            </a:pPr>
            <a:endParaRPr lang="en-US" sz="1600" b="1" dirty="0"/>
          </a:p>
          <a:p>
            <a:pPr marL="0" indent="0">
              <a:buNone/>
            </a:pPr>
            <a:endParaRPr lang="en-US" sz="1600" b="1" dirty="0"/>
          </a:p>
        </p:txBody>
      </p:sp>
    </p:spTree>
    <p:extLst>
      <p:ext uri="{BB962C8B-B14F-4D97-AF65-F5344CB8AC3E}">
        <p14:creationId xmlns:p14="http://schemas.microsoft.com/office/powerpoint/2010/main" val="8620663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a:extLst>
              <a:ext uri="{FF2B5EF4-FFF2-40B4-BE49-F238E27FC236}">
                <a16:creationId xmlns:a16="http://schemas.microsoft.com/office/drawing/2014/main" id="{5C316FF9-D722-FB6F-5784-412F11D580B5}"/>
              </a:ext>
            </a:extLst>
          </p:cNvPr>
          <p:cNvSpPr>
            <a:spLocks noGrp="1"/>
          </p:cNvSpPr>
          <p:nvPr>
            <p:ph type="title"/>
          </p:nvPr>
        </p:nvSpPr>
        <p:spPr>
          <a:xfrm>
            <a:off x="457200" y="-294885"/>
            <a:ext cx="8229600" cy="294885"/>
          </a:xfrm>
        </p:spPr>
        <p:txBody>
          <a:bodyPr vert="horz" wrap="none" lIns="0" tIns="0" rIns="0" bIns="0" rtlCol="0" anchor="b" anchorCtr="0">
            <a:normAutofit fontScale="90000"/>
          </a:bodyPr>
          <a:lstStyle/>
          <a:p>
            <a:r>
              <a:rPr lang="en-US" dirty="0"/>
              <a:t>Consultant Selection Team (CST)</a:t>
            </a:r>
          </a:p>
        </p:txBody>
      </p:sp>
      <p:grpSp>
        <p:nvGrpSpPr>
          <p:cNvPr id="10" name="Group 9" descr="Consultant selection team consists of four personnel, one is a licensed professional engineer.  Please do not contact these individuals.">
            <a:extLst>
              <a:ext uri="{FF2B5EF4-FFF2-40B4-BE49-F238E27FC236}">
                <a16:creationId xmlns:a16="http://schemas.microsoft.com/office/drawing/2014/main" id="{2AC793A9-A482-3AF6-E029-631E7BC909A5}"/>
              </a:ext>
            </a:extLst>
          </p:cNvPr>
          <p:cNvGrpSpPr/>
          <p:nvPr/>
        </p:nvGrpSpPr>
        <p:grpSpPr>
          <a:xfrm>
            <a:off x="103518" y="764765"/>
            <a:ext cx="8936966" cy="2435635"/>
            <a:chOff x="103518" y="764765"/>
            <a:chExt cx="8936966" cy="2435635"/>
          </a:xfrm>
        </p:grpSpPr>
        <p:sp>
          <p:nvSpPr>
            <p:cNvPr id="11" name="Text Box" descr="Consists of three personnel from the Maritime Division&#10; &#10;Please do not contact these individuals.&#10;">
              <a:extLst>
                <a:ext uri="{FF2B5EF4-FFF2-40B4-BE49-F238E27FC236}">
                  <a16:creationId xmlns:a16="http://schemas.microsoft.com/office/drawing/2014/main" id="{10B70D9C-F4CA-6A63-AF82-4DA3AD4B779F}"/>
                </a:ext>
              </a:extLst>
            </p:cNvPr>
            <p:cNvSpPr/>
            <p:nvPr/>
          </p:nvSpPr>
          <p:spPr>
            <a:xfrm>
              <a:off x="103518" y="1077290"/>
              <a:ext cx="8936966" cy="2123110"/>
            </a:xfrm>
            <a:custGeom>
              <a:avLst/>
              <a:gdLst>
                <a:gd name="connsiteX0" fmla="*/ 0 w 8261969"/>
                <a:gd name="connsiteY0" fmla="*/ 0 h 1794509"/>
                <a:gd name="connsiteX1" fmla="*/ 8261969 w 8261969"/>
                <a:gd name="connsiteY1" fmla="*/ 0 h 1794509"/>
                <a:gd name="connsiteX2" fmla="*/ 8261969 w 8261969"/>
                <a:gd name="connsiteY2" fmla="*/ 1794509 h 1794509"/>
                <a:gd name="connsiteX3" fmla="*/ 0 w 8261969"/>
                <a:gd name="connsiteY3" fmla="*/ 1794509 h 1794509"/>
                <a:gd name="connsiteX4" fmla="*/ 0 w 8261969"/>
                <a:gd name="connsiteY4" fmla="*/ 0 h 1794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61969" h="1794509">
                  <a:moveTo>
                    <a:pt x="0" y="0"/>
                  </a:moveTo>
                  <a:lnTo>
                    <a:pt x="8261969" y="0"/>
                  </a:lnTo>
                  <a:lnTo>
                    <a:pt x="8261969" y="1794509"/>
                  </a:lnTo>
                  <a:lnTo>
                    <a:pt x="0" y="1794509"/>
                  </a:lnTo>
                  <a:lnTo>
                    <a:pt x="0" y="0"/>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41221" tIns="853948" rIns="641221" bIns="128016" numCol="1" spcCol="1270" anchor="t" anchorCtr="0">
              <a:noAutofit/>
            </a:bodyPr>
            <a:lstStyle/>
            <a:p>
              <a:pPr marR="0" lvl="0" algn="ctr" defTabSz="914400" eaLnBrk="1" fontAlgn="auto" latinLnBrk="0" hangingPunct="1">
                <a:lnSpc>
                  <a:spcPct val="100000"/>
                </a:lnSpc>
                <a:spcBef>
                  <a:spcPts val="0"/>
                </a:spcBef>
                <a:spcAft>
                  <a:spcPts val="0"/>
                </a:spcAft>
                <a:buClrTx/>
                <a:buSzTx/>
                <a:buFontTx/>
                <a:buNone/>
                <a:tabLst/>
                <a:defRPr/>
              </a:pPr>
              <a:r>
                <a:rPr lang="en-US" u="none" kern="1200" dirty="0">
                  <a:solidFill>
                    <a:schemeClr val="tx1"/>
                  </a:solidFill>
                </a:rPr>
                <a:t>Consists of three personnel from the Maritime Division. </a:t>
              </a:r>
            </a:p>
            <a:p>
              <a:pPr marR="0" lvl="0" algn="ctr" defTabSz="914400" eaLnBrk="1" fontAlgn="auto" latinLnBrk="0" hangingPunct="1">
                <a:lnSpc>
                  <a:spcPct val="100000"/>
                </a:lnSpc>
                <a:spcBef>
                  <a:spcPts val="0"/>
                </a:spcBef>
                <a:spcAft>
                  <a:spcPts val="0"/>
                </a:spcAft>
                <a:buClrTx/>
                <a:buSzTx/>
                <a:buFontTx/>
                <a:buNone/>
                <a:tabLst/>
                <a:defRPr/>
              </a:pPr>
              <a:r>
                <a:rPr lang="en-US" sz="2000" u="none" kern="1200" dirty="0">
                  <a:solidFill>
                    <a:schemeClr val="tx1"/>
                  </a:solidFill>
                </a:rPr>
                <a:t> </a:t>
              </a:r>
              <a:endParaRPr lang="en-US" sz="2000" kern="1200" dirty="0"/>
            </a:p>
            <a:p>
              <a:pPr marL="0" marR="0" lvl="0" indent="0" algn="ctr" defTabSz="914400" eaLnBrk="1" fontAlgn="auto" latinLnBrk="0" hangingPunct="1">
                <a:lnSpc>
                  <a:spcPct val="100000"/>
                </a:lnSpc>
                <a:spcBef>
                  <a:spcPts val="0"/>
                </a:spcBef>
                <a:spcAft>
                  <a:spcPts val="0"/>
                </a:spcAft>
                <a:buClrTx/>
                <a:buSzTx/>
                <a:buFontTx/>
                <a:buNone/>
                <a:tabLst/>
                <a:defRPr/>
              </a:pPr>
              <a:r>
                <a:rPr lang="en-US" sz="2000" b="1" kern="1200" dirty="0">
                  <a:solidFill>
                    <a:schemeClr val="tx1"/>
                  </a:solidFill>
                </a:rPr>
                <a:t>Please do not contact these individuals.</a:t>
              </a:r>
            </a:p>
            <a:p>
              <a:pPr marL="0" lvl="1" indent="0" defTabSz="711200">
                <a:lnSpc>
                  <a:spcPct val="90000"/>
                </a:lnSpc>
                <a:spcBef>
                  <a:spcPct val="0"/>
                </a:spcBef>
                <a:spcAft>
                  <a:spcPct val="15000"/>
                </a:spcAft>
                <a:buNone/>
              </a:pPr>
              <a:endParaRPr lang="en-US" sz="1800" kern="1200" dirty="0"/>
            </a:p>
          </p:txBody>
        </p:sp>
        <p:sp>
          <p:nvSpPr>
            <p:cNvPr id="12" name="Text Box">
              <a:extLst>
                <a:ext uri="{FF2B5EF4-FFF2-40B4-BE49-F238E27FC236}">
                  <a16:creationId xmlns:a16="http://schemas.microsoft.com/office/drawing/2014/main" id="{2A3A2F3C-7398-98D9-7B31-E649DDCB4D96}"/>
                </a:ext>
              </a:extLst>
            </p:cNvPr>
            <p:cNvSpPr/>
            <p:nvPr/>
          </p:nvSpPr>
          <p:spPr>
            <a:xfrm>
              <a:off x="921397" y="764765"/>
              <a:ext cx="7471430" cy="962040"/>
            </a:xfrm>
            <a:custGeom>
              <a:avLst/>
              <a:gdLst>
                <a:gd name="connsiteX0" fmla="*/ 0 w 7471430"/>
                <a:gd name="connsiteY0" fmla="*/ 160343 h 962040"/>
                <a:gd name="connsiteX1" fmla="*/ 160343 w 7471430"/>
                <a:gd name="connsiteY1" fmla="*/ 0 h 962040"/>
                <a:gd name="connsiteX2" fmla="*/ 7311087 w 7471430"/>
                <a:gd name="connsiteY2" fmla="*/ 0 h 962040"/>
                <a:gd name="connsiteX3" fmla="*/ 7471430 w 7471430"/>
                <a:gd name="connsiteY3" fmla="*/ 160343 h 962040"/>
                <a:gd name="connsiteX4" fmla="*/ 7471430 w 7471430"/>
                <a:gd name="connsiteY4" fmla="*/ 801697 h 962040"/>
                <a:gd name="connsiteX5" fmla="*/ 7311087 w 7471430"/>
                <a:gd name="connsiteY5" fmla="*/ 962040 h 962040"/>
                <a:gd name="connsiteX6" fmla="*/ 160343 w 7471430"/>
                <a:gd name="connsiteY6" fmla="*/ 962040 h 962040"/>
                <a:gd name="connsiteX7" fmla="*/ 0 w 7471430"/>
                <a:gd name="connsiteY7" fmla="*/ 801697 h 962040"/>
                <a:gd name="connsiteX8" fmla="*/ 0 w 7471430"/>
                <a:gd name="connsiteY8" fmla="*/ 160343 h 962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71430" h="962040">
                  <a:moveTo>
                    <a:pt x="0" y="160343"/>
                  </a:moveTo>
                  <a:cubicBezTo>
                    <a:pt x="0" y="71788"/>
                    <a:pt x="71788" y="0"/>
                    <a:pt x="160343" y="0"/>
                  </a:cubicBezTo>
                  <a:lnTo>
                    <a:pt x="7311087" y="0"/>
                  </a:lnTo>
                  <a:cubicBezTo>
                    <a:pt x="7399642" y="0"/>
                    <a:pt x="7471430" y="71788"/>
                    <a:pt x="7471430" y="160343"/>
                  </a:cubicBezTo>
                  <a:lnTo>
                    <a:pt x="7471430" y="801697"/>
                  </a:lnTo>
                  <a:cubicBezTo>
                    <a:pt x="7471430" y="890252"/>
                    <a:pt x="7399642" y="962040"/>
                    <a:pt x="7311087" y="962040"/>
                  </a:cubicBezTo>
                  <a:lnTo>
                    <a:pt x="160343" y="962040"/>
                  </a:lnTo>
                  <a:cubicBezTo>
                    <a:pt x="71788" y="962040"/>
                    <a:pt x="0" y="890252"/>
                    <a:pt x="0" y="801697"/>
                  </a:cubicBezTo>
                  <a:lnTo>
                    <a:pt x="0" y="160343"/>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65561" tIns="46963" rIns="265561" bIns="46963" numCol="1" spcCol="1270" anchor="ctr" anchorCtr="0">
              <a:noAutofit/>
            </a:bodyPr>
            <a:lstStyle/>
            <a:p>
              <a:pPr marL="0" lvl="0" indent="0" algn="l" defTabSz="889000">
                <a:lnSpc>
                  <a:spcPct val="90000"/>
                </a:lnSpc>
                <a:spcBef>
                  <a:spcPct val="0"/>
                </a:spcBef>
                <a:spcAft>
                  <a:spcPct val="35000"/>
                </a:spcAft>
                <a:buNone/>
              </a:pPr>
              <a:r>
                <a:rPr lang="en-US" sz="2000" b="1" kern="1200" dirty="0"/>
                <a:t>Consultant Selection Team (CST)</a:t>
              </a:r>
            </a:p>
          </p:txBody>
        </p:sp>
      </p:grpSp>
      <p:grpSp>
        <p:nvGrpSpPr>
          <p:cNvPr id="2" name="Group 1" descr="Please note, CST members names will no longer be provided in the Advertisement, and PEPS will not share this information for future waves.">
            <a:extLst>
              <a:ext uri="{FF2B5EF4-FFF2-40B4-BE49-F238E27FC236}">
                <a16:creationId xmlns:a16="http://schemas.microsoft.com/office/drawing/2014/main" id="{145ADD43-1CB6-B565-8D17-F9BE06C7725B}"/>
              </a:ext>
            </a:extLst>
          </p:cNvPr>
          <p:cNvGrpSpPr/>
          <p:nvPr/>
        </p:nvGrpSpPr>
        <p:grpSpPr>
          <a:xfrm>
            <a:off x="488866" y="3427413"/>
            <a:ext cx="8166267" cy="1008927"/>
            <a:chOff x="0" y="1102540"/>
            <a:chExt cx="8166267" cy="1008927"/>
          </a:xfrm>
        </p:grpSpPr>
        <p:sp>
          <p:nvSpPr>
            <p:cNvPr id="3" name="Text Box">
              <a:extLst>
                <a:ext uri="{FF2B5EF4-FFF2-40B4-BE49-F238E27FC236}">
                  <a16:creationId xmlns:a16="http://schemas.microsoft.com/office/drawing/2014/main" id="{8AE90200-40D2-89D7-8A8C-EE4345DC97E8}"/>
                </a:ext>
              </a:extLst>
            </p:cNvPr>
            <p:cNvSpPr/>
            <p:nvPr/>
          </p:nvSpPr>
          <p:spPr>
            <a:xfrm>
              <a:off x="0" y="1102540"/>
              <a:ext cx="8166267" cy="1008927"/>
            </a:xfrm>
            <a:prstGeom prst="roundRect">
              <a:avLst/>
            </a:prstGeom>
          </p:spPr>
          <p:style>
            <a:lnRef idx="2">
              <a:schemeClr val="lt1">
                <a:hueOff val="0"/>
                <a:satOff val="0"/>
                <a:lumOff val="0"/>
                <a:alphaOff val="0"/>
              </a:schemeClr>
            </a:lnRef>
            <a:fillRef idx="1">
              <a:schemeClr val="accent1">
                <a:shade val="80000"/>
                <a:hueOff val="419638"/>
                <a:satOff val="-34126"/>
                <a:lumOff val="19230"/>
                <a:alphaOff val="0"/>
              </a:schemeClr>
            </a:fillRef>
            <a:effectRef idx="0">
              <a:schemeClr val="accent1">
                <a:shade val="80000"/>
                <a:hueOff val="419638"/>
                <a:satOff val="-34126"/>
                <a:lumOff val="19230"/>
                <a:alphaOff val="0"/>
              </a:schemeClr>
            </a:effectRef>
            <a:fontRef idx="minor">
              <a:schemeClr val="lt1"/>
            </a:fontRef>
          </p:style>
          <p:txBody>
            <a:bodyPr/>
            <a:lstStyle/>
            <a:p>
              <a:endParaRPr lang="en-US"/>
            </a:p>
          </p:txBody>
        </p:sp>
        <p:sp>
          <p:nvSpPr>
            <p:cNvPr id="4" name="Text Box" descr="Please note, CST members’ names will no longer be provided in the Advertisement, and PEPS will not share this information for future waves.&#10;">
              <a:extLst>
                <a:ext uri="{FF2B5EF4-FFF2-40B4-BE49-F238E27FC236}">
                  <a16:creationId xmlns:a16="http://schemas.microsoft.com/office/drawing/2014/main" id="{52304D0B-6951-3D8E-4F14-1310E965BBA3}"/>
                </a:ext>
              </a:extLst>
            </p:cNvPr>
            <p:cNvSpPr txBox="1"/>
            <p:nvPr/>
          </p:nvSpPr>
          <p:spPr>
            <a:xfrm>
              <a:off x="49252" y="1151792"/>
              <a:ext cx="8067763" cy="91042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lvl="1" defTabSz="800100">
                <a:spcBef>
                  <a:spcPct val="0"/>
                </a:spcBef>
              </a:pPr>
              <a:r>
                <a:rPr lang="en-US" i="0" kern="1200" dirty="0"/>
                <a:t>Please note, CST members’ names will no longer be provided in the Advertisement, and PEPS will not share this information for future waves.</a:t>
              </a:r>
            </a:p>
          </p:txBody>
        </p:sp>
      </p:grpSp>
    </p:spTree>
    <p:extLst>
      <p:ext uri="{BB962C8B-B14F-4D97-AF65-F5344CB8AC3E}">
        <p14:creationId xmlns:p14="http://schemas.microsoft.com/office/powerpoint/2010/main" val="910214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6AF0EB6C-6D8F-A9B7-A294-17362D6AB77E}"/>
              </a:ext>
            </a:extLst>
          </p:cNvPr>
          <p:cNvSpPr>
            <a:spLocks noGrp="1"/>
          </p:cNvSpPr>
          <p:nvPr>
            <p:ph type="title"/>
          </p:nvPr>
        </p:nvSpPr>
        <p:spPr>
          <a:xfrm>
            <a:off x="388189" y="672905"/>
            <a:ext cx="8229600" cy="294885"/>
          </a:xfrm>
        </p:spPr>
        <p:txBody>
          <a:bodyPr>
            <a:noAutofit/>
          </a:bodyPr>
          <a:lstStyle/>
          <a:p>
            <a:pPr algn="just"/>
            <a:r>
              <a:rPr lang="en-US" sz="2000" b="1" dirty="0">
                <a:solidFill>
                  <a:srgbClr val="002E69"/>
                </a:solidFill>
              </a:rPr>
              <a:t>PEPS Divisions Team</a:t>
            </a:r>
          </a:p>
        </p:txBody>
      </p:sp>
      <p:sp>
        <p:nvSpPr>
          <p:cNvPr id="4" name="TextBox">
            <a:extLst>
              <a:ext uri="{FF2B5EF4-FFF2-40B4-BE49-F238E27FC236}">
                <a16:creationId xmlns:a16="http://schemas.microsoft.com/office/drawing/2014/main" id="{6E3383F3-2430-3536-F3F5-7F9E9FED8A07}"/>
              </a:ext>
            </a:extLst>
          </p:cNvPr>
          <p:cNvSpPr txBox="1"/>
          <p:nvPr/>
        </p:nvSpPr>
        <p:spPr>
          <a:xfrm>
            <a:off x="286520" y="988523"/>
            <a:ext cx="3022366" cy="338554"/>
          </a:xfrm>
          <a:prstGeom prst="rect">
            <a:avLst/>
          </a:prstGeom>
          <a:noFill/>
        </p:spPr>
        <p:txBody>
          <a:bodyPr wrap="none" rtlCol="0">
            <a:spAutoFit/>
          </a:bodyPr>
          <a:lstStyle/>
          <a:p>
            <a:r>
              <a:rPr lang="en-US" sz="1600" dirty="0"/>
              <a:t>Table 1: Procurement Team</a:t>
            </a:r>
          </a:p>
        </p:txBody>
      </p:sp>
      <p:graphicFrame>
        <p:nvGraphicFramePr>
          <p:cNvPr id="5" name="Table 1" descr="Identifies members of PEPS providing procurement support for these contracts.  Kori Rodriguez, PE, Section Director, PEPS Service Center for Divisions, Jessica Landry PE, Procurement Engineer, PEPS Service Center for Divisions, Erinn Davis, Contract Administrator, PEPS Service Center for Divisions. Sharad Dumre, Maritime Engineer, Maritime Division.">
            <a:extLst>
              <a:ext uri="{FF2B5EF4-FFF2-40B4-BE49-F238E27FC236}">
                <a16:creationId xmlns:a16="http://schemas.microsoft.com/office/drawing/2014/main" id="{6F778D6A-4383-A6CD-6ACD-989940BF1857}"/>
              </a:ext>
            </a:extLst>
          </p:cNvPr>
          <p:cNvGraphicFramePr>
            <a:graphicFrameLocks noGrp="1"/>
          </p:cNvGraphicFramePr>
          <p:nvPr>
            <p:extLst>
              <p:ext uri="{D42A27DB-BD31-4B8C-83A1-F6EECF244321}">
                <p14:modId xmlns:p14="http://schemas.microsoft.com/office/powerpoint/2010/main" val="2249541308"/>
              </p:ext>
            </p:extLst>
          </p:nvPr>
        </p:nvGraphicFramePr>
        <p:xfrm>
          <a:off x="388189" y="1440700"/>
          <a:ext cx="8229600" cy="2625859"/>
        </p:xfrm>
        <a:graphic>
          <a:graphicData uri="http://schemas.openxmlformats.org/drawingml/2006/table">
            <a:tbl>
              <a:tblPr firstRow="1" bandRow="1">
                <a:tableStyleId>{B301B821-A1FF-4177-AEE7-76D212191A09}</a:tableStyleId>
              </a:tblPr>
              <a:tblGrid>
                <a:gridCol w="2566575">
                  <a:extLst>
                    <a:ext uri="{9D8B030D-6E8A-4147-A177-3AD203B41FA5}">
                      <a16:colId xmlns:a16="http://schemas.microsoft.com/office/drawing/2014/main" val="727883303"/>
                    </a:ext>
                  </a:extLst>
                </a:gridCol>
                <a:gridCol w="5663025">
                  <a:extLst>
                    <a:ext uri="{9D8B030D-6E8A-4147-A177-3AD203B41FA5}">
                      <a16:colId xmlns:a16="http://schemas.microsoft.com/office/drawing/2014/main" val="4104630111"/>
                    </a:ext>
                  </a:extLst>
                </a:gridCol>
              </a:tblGrid>
              <a:tr h="614326">
                <a:tc>
                  <a:txBody>
                    <a:bodyPr/>
                    <a:lstStyle/>
                    <a:p>
                      <a:pPr algn="ctr"/>
                      <a:r>
                        <a:rPr lang="fr-FR" sz="1600" noProof="0" dirty="0" err="1"/>
                        <a:t>Procurement</a:t>
                      </a:r>
                      <a:r>
                        <a:rPr lang="fr-FR" sz="1600" baseline="0" noProof="0" dirty="0"/>
                        <a:t> Support</a:t>
                      </a:r>
                      <a:endParaRPr lang="fr-FR" sz="1600" noProof="0" dirty="0">
                        <a:latin typeface="+mn-lt"/>
                        <a:cs typeface="Arial" pitchFamily="34" charset="0"/>
                      </a:endParaRPr>
                    </a:p>
                  </a:txBody>
                  <a:tcPr marR="45720" anchor="ctr">
                    <a:lnR w="12700" cap="flat" cmpd="sng" algn="ctr">
                      <a:solidFill>
                        <a:schemeClr val="bg1"/>
                      </a:solidFill>
                      <a:prstDash val="solid"/>
                      <a:round/>
                      <a:headEnd type="none" w="med" len="med"/>
                      <a:tailEnd type="none" w="med" len="med"/>
                    </a:lnR>
                  </a:tcPr>
                </a:tc>
                <a:tc>
                  <a:txBody>
                    <a:bodyPr/>
                    <a:lstStyle/>
                    <a:p>
                      <a:pPr algn="ctr"/>
                      <a:r>
                        <a:rPr lang="fr-FR" sz="1600" noProof="0" dirty="0" err="1"/>
                        <a:t>Title</a:t>
                      </a:r>
                      <a:endParaRPr lang="fr-FR" sz="1600" noProof="0" dirty="0">
                        <a:latin typeface="+mn-lt"/>
                        <a:cs typeface="Arial" pitchFamily="34" charset="0"/>
                      </a:endParaRPr>
                    </a:p>
                  </a:txBody>
                  <a:tcPr marR="45720" anchor="ct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3211349183"/>
                  </a:ext>
                </a:extLst>
              </a:tr>
              <a:tr h="424703">
                <a:tc>
                  <a:txBody>
                    <a:bodyPr/>
                    <a:lstStyle/>
                    <a:p>
                      <a:r>
                        <a:rPr lang="fr-FR" sz="1600" noProof="0"/>
                        <a:t>Kori Rodriguez, P.E.</a:t>
                      </a:r>
                      <a:endParaRPr lang="fr-FR" sz="1600" noProof="0">
                        <a:latin typeface="+mn-lt"/>
                        <a:cs typeface="Arial" pitchFamily="34" charset="0"/>
                      </a:endParaRPr>
                    </a:p>
                  </a:txBody>
                  <a:tcPr marR="45720" anchor="ctr">
                    <a:lnR w="12700" cap="flat" cmpd="sng" algn="ctr">
                      <a:solidFill>
                        <a:srgbClr val="0058B0"/>
                      </a:solidFill>
                      <a:prstDash val="solid"/>
                      <a:round/>
                      <a:headEnd type="none" w="med" len="med"/>
                      <a:tailEnd type="none" w="med" len="med"/>
                    </a:lnR>
                    <a:solidFill>
                      <a:schemeClr val="bg1"/>
                    </a:solidFill>
                  </a:tcPr>
                </a:tc>
                <a:tc>
                  <a:txBody>
                    <a:bodyPr/>
                    <a:lstStyle/>
                    <a:p>
                      <a:pPr marL="0" marR="0" lvl="0" indent="0" algn="l" defTabSz="914400" rtl="0" eaLnBrk="1" fontAlgn="auto" latinLnBrk="0" hangingPunct="1">
                        <a:lnSpc>
                          <a:spcPct val="100000"/>
                        </a:lnSpc>
                        <a:spcBef>
                          <a:spcPct val="20000"/>
                        </a:spcBef>
                        <a:spcAft>
                          <a:spcPts val="0"/>
                        </a:spcAft>
                        <a:buClr>
                          <a:srgbClr val="0A1B2B"/>
                        </a:buClr>
                        <a:buSzTx/>
                        <a:buFont typeface="Wingdings" pitchFamily="2" charset="2"/>
                        <a:buNone/>
                        <a:tabLst/>
                        <a:defRPr/>
                      </a:pPr>
                      <a:r>
                        <a:rPr kumimoji="0" lang="fr-FR" sz="1600" b="0" u="none" strike="noStrike" kern="1200" cap="none" spc="0" normalizeH="0" baseline="0" noProof="0" dirty="0">
                          <a:ln>
                            <a:noFill/>
                          </a:ln>
                          <a:solidFill>
                            <a:prstClr val="black"/>
                          </a:solidFill>
                          <a:effectLst/>
                          <a:uLnTx/>
                          <a:uFillTx/>
                        </a:rPr>
                        <a:t>Section </a:t>
                      </a:r>
                      <a:r>
                        <a:rPr kumimoji="0" lang="fr-FR" sz="1600" b="0" u="none" strike="noStrike" kern="1200" cap="none" spc="0" normalizeH="0" baseline="0" noProof="0" dirty="0" err="1">
                          <a:ln>
                            <a:noFill/>
                          </a:ln>
                          <a:solidFill>
                            <a:prstClr val="black"/>
                          </a:solidFill>
                          <a:effectLst/>
                          <a:uLnTx/>
                          <a:uFillTx/>
                        </a:rPr>
                        <a:t>Director</a:t>
                      </a:r>
                      <a:r>
                        <a:rPr kumimoji="0" lang="fr-FR" sz="1600" b="0" u="none" strike="noStrike" kern="1200" cap="none" spc="0" normalizeH="0" baseline="0" noProof="0" dirty="0">
                          <a:ln>
                            <a:noFill/>
                          </a:ln>
                          <a:solidFill>
                            <a:prstClr val="black"/>
                          </a:solidFill>
                          <a:effectLst/>
                          <a:uLnTx/>
                          <a:uFillTx/>
                        </a:rPr>
                        <a:t>, PEPS Service Center for Divisions </a:t>
                      </a:r>
                      <a:endParaRPr kumimoji="0" lang="fr-FR" sz="1600" b="0" i="0" u="none" strike="noStrike" kern="1200" cap="none" spc="0" normalizeH="0" baseline="0" noProof="0" dirty="0">
                        <a:ln>
                          <a:noFill/>
                        </a:ln>
                        <a:solidFill>
                          <a:prstClr val="black"/>
                        </a:solidFill>
                        <a:effectLst/>
                        <a:uLnTx/>
                        <a:uFillTx/>
                        <a:latin typeface="+mn-lt"/>
                        <a:ea typeface="+mn-ea"/>
                        <a:cs typeface="+mn-cs"/>
                      </a:endParaRPr>
                    </a:p>
                  </a:txBody>
                  <a:tcPr marR="45720" anchor="ctr">
                    <a:lnL w="12700" cap="flat" cmpd="sng" algn="ctr">
                      <a:solidFill>
                        <a:srgbClr val="0058B0"/>
                      </a:solidFill>
                      <a:prstDash val="solid"/>
                      <a:round/>
                      <a:headEnd type="none" w="med" len="med"/>
                      <a:tailEnd type="none" w="med" len="med"/>
                    </a:lnL>
                    <a:solidFill>
                      <a:schemeClr val="bg1"/>
                    </a:solidFill>
                  </a:tcPr>
                </a:tc>
                <a:extLst>
                  <a:ext uri="{0D108BD9-81ED-4DB2-BD59-A6C34878D82A}">
                    <a16:rowId xmlns:a16="http://schemas.microsoft.com/office/drawing/2014/main" val="3392658983"/>
                  </a:ext>
                </a:extLst>
              </a:tr>
              <a:tr h="614326">
                <a:tc>
                  <a:txBody>
                    <a:bodyPr/>
                    <a:lstStyle/>
                    <a:p>
                      <a:pPr marL="0" algn="l" defTabSz="685800" rtl="0" eaLnBrk="1" latinLnBrk="0" hangingPunct="1"/>
                      <a:r>
                        <a:rPr lang="fr-FR" sz="1600" kern="1200" noProof="0" dirty="0">
                          <a:solidFill>
                            <a:schemeClr val="dk1"/>
                          </a:solidFill>
                          <a:latin typeface="+mn-lt"/>
                          <a:ea typeface="+mn-ea"/>
                          <a:cs typeface="+mn-cs"/>
                        </a:rPr>
                        <a:t>Jessica Landry, P.E.</a:t>
                      </a:r>
                    </a:p>
                  </a:txBody>
                  <a:tcPr marR="45720" anchor="ctr">
                    <a:lnR w="12700" cap="flat" cmpd="sng" algn="ctr">
                      <a:solidFill>
                        <a:srgbClr val="0058B0"/>
                      </a:solidFill>
                      <a:prstDash val="solid"/>
                      <a:round/>
                      <a:headEnd type="none" w="med" len="med"/>
                      <a:tailEnd type="none" w="med" len="med"/>
                    </a:lnR>
                    <a:solidFill>
                      <a:schemeClr val="bg2"/>
                    </a:solidFill>
                  </a:tcPr>
                </a:tc>
                <a:tc>
                  <a:txBody>
                    <a:bodyPr/>
                    <a:lstStyle/>
                    <a:p>
                      <a:pPr marL="0" marR="0" lvl="0" indent="0" algn="l" defTabSz="685800" rtl="0" eaLnBrk="1" fontAlgn="auto" latinLnBrk="0" hangingPunct="1">
                        <a:lnSpc>
                          <a:spcPct val="100000"/>
                        </a:lnSpc>
                        <a:spcBef>
                          <a:spcPct val="20000"/>
                        </a:spcBef>
                        <a:spcAft>
                          <a:spcPts val="0"/>
                        </a:spcAft>
                        <a:buClr>
                          <a:schemeClr val="accent1"/>
                        </a:buClr>
                        <a:buSzTx/>
                        <a:buFont typeface="Wingdings" pitchFamily="2" charset="2"/>
                        <a:buNone/>
                        <a:tabLst/>
                        <a:defRPr/>
                      </a:pPr>
                      <a:r>
                        <a:rPr lang="fr-FR" sz="1600" kern="1200" noProof="0" dirty="0" err="1">
                          <a:solidFill>
                            <a:schemeClr val="dk1"/>
                          </a:solidFill>
                          <a:latin typeface="+mn-lt"/>
                          <a:ea typeface="+mn-ea"/>
                          <a:cs typeface="+mn-cs"/>
                        </a:rPr>
                        <a:t>Procurement</a:t>
                      </a:r>
                      <a:r>
                        <a:rPr lang="fr-FR" sz="1600" kern="1200" noProof="0" dirty="0">
                          <a:solidFill>
                            <a:schemeClr val="dk1"/>
                          </a:solidFill>
                          <a:latin typeface="+mn-lt"/>
                          <a:ea typeface="+mn-ea"/>
                          <a:cs typeface="+mn-cs"/>
                        </a:rPr>
                        <a:t> </a:t>
                      </a:r>
                      <a:r>
                        <a:rPr lang="fr-FR" sz="1600" kern="1200" noProof="0" dirty="0" err="1">
                          <a:solidFill>
                            <a:schemeClr val="dk1"/>
                          </a:solidFill>
                          <a:latin typeface="+mn-lt"/>
                          <a:ea typeface="+mn-ea"/>
                          <a:cs typeface="+mn-cs"/>
                        </a:rPr>
                        <a:t>Engineer</a:t>
                      </a:r>
                      <a:r>
                        <a:rPr lang="fr-FR" sz="1600" kern="1200" noProof="0" dirty="0">
                          <a:solidFill>
                            <a:schemeClr val="dk1"/>
                          </a:solidFill>
                          <a:latin typeface="+mn-lt"/>
                          <a:ea typeface="+mn-ea"/>
                          <a:cs typeface="+mn-cs"/>
                        </a:rPr>
                        <a:t>, PEPS Service Center for Divisions  </a:t>
                      </a:r>
                    </a:p>
                  </a:txBody>
                  <a:tcPr marR="45720" anchor="ctr">
                    <a:lnL w="12700" cap="flat" cmpd="sng" algn="ctr">
                      <a:solidFill>
                        <a:srgbClr val="0058B0"/>
                      </a:solidFill>
                      <a:prstDash val="solid"/>
                      <a:round/>
                      <a:headEnd type="none" w="med" len="med"/>
                      <a:tailEnd type="none" w="med" len="med"/>
                    </a:lnL>
                    <a:solidFill>
                      <a:schemeClr val="bg2"/>
                    </a:solidFill>
                  </a:tcPr>
                </a:tc>
                <a:extLst>
                  <a:ext uri="{0D108BD9-81ED-4DB2-BD59-A6C34878D82A}">
                    <a16:rowId xmlns:a16="http://schemas.microsoft.com/office/drawing/2014/main" val="3908074871"/>
                  </a:ext>
                </a:extLst>
              </a:tr>
              <a:tr h="393384">
                <a:tc>
                  <a:txBody>
                    <a:bodyPr/>
                    <a:lstStyle/>
                    <a:p>
                      <a:r>
                        <a:rPr lang="en-US" sz="1600" b="0" noProof="0" dirty="0">
                          <a:solidFill>
                            <a:schemeClr val="tx1"/>
                          </a:solidFill>
                        </a:rPr>
                        <a:t>Erinn Davis</a:t>
                      </a:r>
                      <a:endParaRPr lang="en-US" sz="1600" b="0" noProof="0" dirty="0">
                        <a:solidFill>
                          <a:schemeClr val="tx1"/>
                        </a:solidFill>
                        <a:latin typeface="+mn-lt"/>
                        <a:cs typeface="Arial" pitchFamily="34" charset="0"/>
                      </a:endParaRPr>
                    </a:p>
                  </a:txBody>
                  <a:tcPr marR="45720" anchor="ctr">
                    <a:lnR w="12700" cap="flat" cmpd="sng" algn="ctr">
                      <a:solidFill>
                        <a:srgbClr val="0058B0"/>
                      </a:solidFill>
                      <a:prstDash val="solid"/>
                      <a:round/>
                      <a:headEnd type="none" w="med" len="med"/>
                      <a:tailEnd type="none" w="med" len="med"/>
                    </a:lnR>
                    <a:solidFill>
                      <a:schemeClr val="bg1"/>
                    </a:solidFill>
                  </a:tcPr>
                </a:tc>
                <a:tc>
                  <a:txBody>
                    <a:bodyPr/>
                    <a:lstStyle/>
                    <a:p>
                      <a:pPr marL="0" marR="0" lvl="0" indent="0" algn="l" defTabSz="914400" rtl="0" eaLnBrk="1" fontAlgn="auto" latinLnBrk="0" hangingPunct="1">
                        <a:lnSpc>
                          <a:spcPct val="100000"/>
                        </a:lnSpc>
                        <a:spcBef>
                          <a:spcPct val="20000"/>
                        </a:spcBef>
                        <a:spcAft>
                          <a:spcPts val="0"/>
                        </a:spcAft>
                        <a:buClr>
                          <a:schemeClr val="accent1"/>
                        </a:buClr>
                        <a:buSzTx/>
                        <a:buFont typeface="Wingdings" pitchFamily="2" charset="2"/>
                        <a:buNone/>
                        <a:tabLst/>
                        <a:defRPr/>
                      </a:pPr>
                      <a:r>
                        <a:rPr kumimoji="0" lang="en-US" sz="1600" b="0" u="none" strike="noStrike" kern="1200" cap="none" spc="0" normalizeH="0" baseline="0" noProof="0" dirty="0">
                          <a:ln>
                            <a:noFill/>
                          </a:ln>
                          <a:solidFill>
                            <a:schemeClr val="tx1"/>
                          </a:solidFill>
                          <a:effectLst/>
                          <a:uLnTx/>
                          <a:uFillTx/>
                        </a:rPr>
                        <a:t>Contract Administrator, PEPS Service Center for Divisions</a:t>
                      </a:r>
                      <a:endParaRPr kumimoji="0" lang="en-US" sz="1600" b="0" i="0" u="none" strike="noStrike" kern="1200" cap="none" spc="0" normalizeH="0" baseline="0" noProof="0" dirty="0">
                        <a:ln>
                          <a:noFill/>
                        </a:ln>
                        <a:solidFill>
                          <a:schemeClr val="tx1"/>
                        </a:solidFill>
                        <a:effectLst/>
                        <a:uLnTx/>
                        <a:uFillTx/>
                        <a:latin typeface="+mn-lt"/>
                        <a:ea typeface="+mn-ea"/>
                        <a:cs typeface="+mn-cs"/>
                      </a:endParaRPr>
                    </a:p>
                  </a:txBody>
                  <a:tcPr marR="45720" anchor="ctr">
                    <a:lnL w="12700" cap="flat" cmpd="sng" algn="ctr">
                      <a:solidFill>
                        <a:srgbClr val="0058B0"/>
                      </a:solidFill>
                      <a:prstDash val="solid"/>
                      <a:round/>
                      <a:headEnd type="none" w="med" len="med"/>
                      <a:tailEnd type="none" w="med" len="med"/>
                    </a:lnL>
                    <a:solidFill>
                      <a:schemeClr val="bg1"/>
                    </a:solidFill>
                  </a:tcPr>
                </a:tc>
                <a:extLst>
                  <a:ext uri="{0D108BD9-81ED-4DB2-BD59-A6C34878D82A}">
                    <a16:rowId xmlns:a16="http://schemas.microsoft.com/office/drawing/2014/main" val="349616841"/>
                  </a:ext>
                </a:extLst>
              </a:tr>
              <a:tr h="393384">
                <a:tc>
                  <a:txBody>
                    <a:bodyPr/>
                    <a:lstStyle/>
                    <a:p>
                      <a:pPr marL="0" algn="l" defTabSz="685800" rtl="0" eaLnBrk="1" latinLnBrk="0" hangingPunct="1"/>
                      <a:r>
                        <a:rPr lang="en-US" sz="1600" kern="1200" noProof="0" dirty="0">
                          <a:solidFill>
                            <a:schemeClr val="dk1"/>
                          </a:solidFill>
                          <a:latin typeface="+mn-lt"/>
                          <a:ea typeface="+mn-ea"/>
                          <a:cs typeface="+mn-cs"/>
                        </a:rPr>
                        <a:t>Sharad </a:t>
                      </a:r>
                      <a:r>
                        <a:rPr lang="en-US" sz="1600" kern="1200" noProof="0" dirty="0" err="1">
                          <a:solidFill>
                            <a:schemeClr val="dk1"/>
                          </a:solidFill>
                          <a:latin typeface="+mn-lt"/>
                          <a:ea typeface="+mn-ea"/>
                          <a:cs typeface="+mn-cs"/>
                        </a:rPr>
                        <a:t>Dumre</a:t>
                      </a:r>
                      <a:endParaRPr lang="en-US" sz="1600" kern="1200" noProof="0" dirty="0">
                        <a:solidFill>
                          <a:schemeClr val="dk1"/>
                        </a:solidFill>
                        <a:latin typeface="+mn-lt"/>
                        <a:ea typeface="+mn-ea"/>
                        <a:cs typeface="+mn-cs"/>
                      </a:endParaRPr>
                    </a:p>
                  </a:txBody>
                  <a:tcPr marR="45720" anchor="ctr">
                    <a:lnR w="12700" cap="flat" cmpd="sng" algn="ctr">
                      <a:solidFill>
                        <a:srgbClr val="0058B0"/>
                      </a:solidFill>
                      <a:prstDash val="solid"/>
                      <a:round/>
                      <a:headEnd type="none" w="med" len="med"/>
                      <a:tailEnd type="none" w="med" len="med"/>
                    </a:lnR>
                    <a:solidFill>
                      <a:schemeClr val="bg1">
                        <a:lumMod val="95000"/>
                      </a:schemeClr>
                    </a:solidFill>
                  </a:tcPr>
                </a:tc>
                <a:tc>
                  <a:txBody>
                    <a:bodyPr/>
                    <a:lstStyle/>
                    <a:p>
                      <a:pPr marL="0" marR="0" lvl="0" indent="0" algn="l" defTabSz="685800" rtl="0" eaLnBrk="1" fontAlgn="auto" latinLnBrk="0" hangingPunct="1">
                        <a:lnSpc>
                          <a:spcPct val="100000"/>
                        </a:lnSpc>
                        <a:spcBef>
                          <a:spcPct val="20000"/>
                        </a:spcBef>
                        <a:spcAft>
                          <a:spcPts val="0"/>
                        </a:spcAft>
                        <a:buClr>
                          <a:schemeClr val="accent1"/>
                        </a:buClr>
                        <a:buSzTx/>
                        <a:buFont typeface="Wingdings" pitchFamily="2" charset="2"/>
                        <a:buNone/>
                        <a:tabLst/>
                        <a:defRPr/>
                      </a:pPr>
                      <a:r>
                        <a:rPr lang="en-US" sz="1600" kern="1200" noProof="0" dirty="0">
                          <a:solidFill>
                            <a:schemeClr val="dk1"/>
                          </a:solidFill>
                          <a:latin typeface="+mn-lt"/>
                          <a:ea typeface="+mn-ea"/>
                          <a:cs typeface="+mn-cs"/>
                        </a:rPr>
                        <a:t>Maritime Engineer, Maritime Division</a:t>
                      </a:r>
                    </a:p>
                  </a:txBody>
                  <a:tcPr marR="45720" anchor="ctr">
                    <a:lnL w="12700" cap="flat" cmpd="sng" algn="ctr">
                      <a:solidFill>
                        <a:srgbClr val="0058B0"/>
                      </a:solidFill>
                      <a:prstDash val="solid"/>
                      <a:round/>
                      <a:headEnd type="none" w="med" len="med"/>
                      <a:tailEnd type="none" w="med" len="med"/>
                    </a:lnL>
                    <a:solidFill>
                      <a:schemeClr val="bg1">
                        <a:lumMod val="95000"/>
                      </a:schemeClr>
                    </a:solidFill>
                  </a:tcPr>
                </a:tc>
                <a:extLst>
                  <a:ext uri="{0D108BD9-81ED-4DB2-BD59-A6C34878D82A}">
                    <a16:rowId xmlns:a16="http://schemas.microsoft.com/office/drawing/2014/main" val="2949804613"/>
                  </a:ext>
                </a:extLst>
              </a:tr>
            </a:tbl>
          </a:graphicData>
        </a:graphic>
      </p:graphicFrame>
    </p:spTree>
    <p:extLst>
      <p:ext uri="{BB962C8B-B14F-4D97-AF65-F5344CB8AC3E}">
        <p14:creationId xmlns:p14="http://schemas.microsoft.com/office/powerpoint/2010/main" val="4296938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1DBFD1EB-280F-71B7-F1FA-366D1A04A696}"/>
              </a:ext>
            </a:extLst>
          </p:cNvPr>
          <p:cNvSpPr>
            <a:spLocks noGrp="1"/>
          </p:cNvSpPr>
          <p:nvPr>
            <p:ph type="title"/>
          </p:nvPr>
        </p:nvSpPr>
        <p:spPr>
          <a:xfrm>
            <a:off x="457200" y="-294885"/>
            <a:ext cx="8229600" cy="294885"/>
          </a:xfrm>
        </p:spPr>
        <p:txBody>
          <a:bodyPr vert="horz" wrap="none" lIns="0" tIns="0" rIns="0" bIns="0" rtlCol="0" anchor="b" anchorCtr="0">
            <a:normAutofit fontScale="90000"/>
          </a:bodyPr>
          <a:lstStyle/>
          <a:p>
            <a:r>
              <a:rPr lang="en-US" dirty="0"/>
              <a:t>General Scope of Work to be Performed</a:t>
            </a:r>
          </a:p>
        </p:txBody>
      </p:sp>
      <p:sp>
        <p:nvSpPr>
          <p:cNvPr id="7" name="Freeform shape">
            <a:extLst>
              <a:ext uri="{FF2B5EF4-FFF2-40B4-BE49-F238E27FC236}">
                <a16:creationId xmlns:a16="http://schemas.microsoft.com/office/drawing/2014/main" id="{D77C667D-2F16-9A14-51E4-E9E44831D714}"/>
              </a:ext>
              <a:ext uri="{C183D7F6-B498-43B3-948B-1728B52AA6E4}">
                <adec:decorative xmlns:adec="http://schemas.microsoft.com/office/drawing/2017/decorative" val="1"/>
              </a:ext>
            </a:extLst>
          </p:cNvPr>
          <p:cNvSpPr/>
          <p:nvPr/>
        </p:nvSpPr>
        <p:spPr>
          <a:xfrm>
            <a:off x="457200" y="890684"/>
            <a:ext cx="8211088" cy="3990971"/>
          </a:xfrm>
          <a:custGeom>
            <a:avLst/>
            <a:gdLst>
              <a:gd name="connsiteX0" fmla="*/ 0 w 8373599"/>
              <a:gd name="connsiteY0" fmla="*/ 0 h 3990971"/>
              <a:gd name="connsiteX1" fmla="*/ 8373599 w 8373599"/>
              <a:gd name="connsiteY1" fmla="*/ 0 h 3990971"/>
              <a:gd name="connsiteX2" fmla="*/ 8373599 w 8373599"/>
              <a:gd name="connsiteY2" fmla="*/ 3990971 h 3990971"/>
              <a:gd name="connsiteX3" fmla="*/ 0 w 8373599"/>
              <a:gd name="connsiteY3" fmla="*/ 3990971 h 3990971"/>
              <a:gd name="connsiteX4" fmla="*/ 0 w 8373599"/>
              <a:gd name="connsiteY4" fmla="*/ 0 h 39909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73599" h="3990971">
                <a:moveTo>
                  <a:pt x="0" y="0"/>
                </a:moveTo>
                <a:lnTo>
                  <a:pt x="8373599" y="0"/>
                </a:lnTo>
                <a:lnTo>
                  <a:pt x="8373599" y="3990971"/>
                </a:lnTo>
                <a:lnTo>
                  <a:pt x="0" y="3990971"/>
                </a:lnTo>
                <a:lnTo>
                  <a:pt x="0" y="0"/>
                </a:lnTo>
                <a:close/>
              </a:path>
            </a:pathLst>
          </a:custGeom>
        </p:spPr>
        <p:style>
          <a:lnRef idx="1">
            <a:schemeClr val="accent1">
              <a:hueOff val="0"/>
              <a:satOff val="0"/>
              <a:lumOff val="0"/>
              <a:alphaOff val="0"/>
            </a:schemeClr>
          </a:lnRef>
          <a:fillRef idx="1">
            <a:schemeClr val="lt1">
              <a:alpha val="90000"/>
              <a:hueOff val="0"/>
              <a:satOff val="0"/>
              <a:lumOff val="0"/>
              <a:alphaOff val="0"/>
            </a:schemeClr>
          </a:fillRef>
          <a:effectRef idx="2">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49884" tIns="156293" rIns="649884" bIns="113792" numCol="1" spcCol="1270" anchor="t" anchorCtr="0">
            <a:noAutofit/>
          </a:bodyPr>
          <a:lstStyle/>
          <a:p>
            <a:pPr marL="57150" lvl="1" indent="0" algn="l" defTabSz="444500">
              <a:lnSpc>
                <a:spcPct val="90000"/>
              </a:lnSpc>
              <a:spcBef>
                <a:spcPct val="0"/>
              </a:spcBef>
              <a:spcAft>
                <a:spcPct val="15000"/>
              </a:spcAft>
            </a:pPr>
            <a:endParaRPr lang="en-US" sz="1000" kern="1200" dirty="0"/>
          </a:p>
        </p:txBody>
      </p:sp>
      <p:sp>
        <p:nvSpPr>
          <p:cNvPr id="8" name="Text Box">
            <a:extLst>
              <a:ext uri="{FF2B5EF4-FFF2-40B4-BE49-F238E27FC236}">
                <a16:creationId xmlns:a16="http://schemas.microsoft.com/office/drawing/2014/main" id="{E3C4257D-140B-877F-D3B4-107BA23DF13E}"/>
              </a:ext>
            </a:extLst>
          </p:cNvPr>
          <p:cNvSpPr/>
          <p:nvPr/>
        </p:nvSpPr>
        <p:spPr>
          <a:xfrm>
            <a:off x="475295" y="660045"/>
            <a:ext cx="8128631" cy="431122"/>
          </a:xfrm>
          <a:custGeom>
            <a:avLst/>
            <a:gdLst>
              <a:gd name="connsiteX0" fmla="*/ 0 w 8294286"/>
              <a:gd name="connsiteY0" fmla="*/ 71855 h 431122"/>
              <a:gd name="connsiteX1" fmla="*/ 71855 w 8294286"/>
              <a:gd name="connsiteY1" fmla="*/ 0 h 431122"/>
              <a:gd name="connsiteX2" fmla="*/ 8222431 w 8294286"/>
              <a:gd name="connsiteY2" fmla="*/ 0 h 431122"/>
              <a:gd name="connsiteX3" fmla="*/ 8294286 w 8294286"/>
              <a:gd name="connsiteY3" fmla="*/ 71855 h 431122"/>
              <a:gd name="connsiteX4" fmla="*/ 8294286 w 8294286"/>
              <a:gd name="connsiteY4" fmla="*/ 359267 h 431122"/>
              <a:gd name="connsiteX5" fmla="*/ 8222431 w 8294286"/>
              <a:gd name="connsiteY5" fmla="*/ 431122 h 431122"/>
              <a:gd name="connsiteX6" fmla="*/ 71855 w 8294286"/>
              <a:gd name="connsiteY6" fmla="*/ 431122 h 431122"/>
              <a:gd name="connsiteX7" fmla="*/ 0 w 8294286"/>
              <a:gd name="connsiteY7" fmla="*/ 359267 h 431122"/>
              <a:gd name="connsiteX8" fmla="*/ 0 w 8294286"/>
              <a:gd name="connsiteY8" fmla="*/ 71855 h 43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94286" h="431122">
                <a:moveTo>
                  <a:pt x="0" y="71855"/>
                </a:moveTo>
                <a:cubicBezTo>
                  <a:pt x="0" y="32171"/>
                  <a:pt x="32171" y="0"/>
                  <a:pt x="71855" y="0"/>
                </a:cubicBezTo>
                <a:lnTo>
                  <a:pt x="8222431" y="0"/>
                </a:lnTo>
                <a:cubicBezTo>
                  <a:pt x="8262115" y="0"/>
                  <a:pt x="8294286" y="32171"/>
                  <a:pt x="8294286" y="71855"/>
                </a:cubicBezTo>
                <a:lnTo>
                  <a:pt x="8294286" y="359267"/>
                </a:lnTo>
                <a:cubicBezTo>
                  <a:pt x="8294286" y="398951"/>
                  <a:pt x="8262115" y="431122"/>
                  <a:pt x="8222431" y="431122"/>
                </a:cubicBezTo>
                <a:lnTo>
                  <a:pt x="71855" y="431122"/>
                </a:lnTo>
                <a:cubicBezTo>
                  <a:pt x="32171" y="431122"/>
                  <a:pt x="0" y="398951"/>
                  <a:pt x="0" y="359267"/>
                </a:cubicBezTo>
                <a:lnTo>
                  <a:pt x="0" y="71855"/>
                </a:lnTo>
                <a:close/>
              </a:path>
            </a:pathLst>
          </a:custGeom>
        </p:spPr>
        <p:style>
          <a:lnRef idx="0">
            <a:schemeClr val="l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txBody>
          <a:bodyPr spcFirstLastPara="0" vert="horz" wrap="square" lIns="242597" tIns="21046" rIns="242597" bIns="21046" numCol="1" spcCol="1270" anchor="ctr" anchorCtr="0">
            <a:noAutofit/>
          </a:bodyPr>
          <a:lstStyle/>
          <a:p>
            <a:pPr marL="0" lvl="0" indent="0" algn="l" defTabSz="800100">
              <a:lnSpc>
                <a:spcPct val="90000"/>
              </a:lnSpc>
              <a:spcBef>
                <a:spcPct val="0"/>
              </a:spcBef>
              <a:spcAft>
                <a:spcPct val="35000"/>
              </a:spcAft>
              <a:buNone/>
            </a:pPr>
            <a:r>
              <a:rPr lang="en-US" b="1"/>
              <a:t>Scope</a:t>
            </a:r>
            <a:r>
              <a:rPr lang="en-US" sz="1800" b="1" kern="1200"/>
              <a:t> Overview</a:t>
            </a:r>
            <a:endParaRPr lang="en-US" sz="1800" kern="1200"/>
          </a:p>
        </p:txBody>
      </p:sp>
      <p:sp>
        <p:nvSpPr>
          <p:cNvPr id="3" name="Content Placeholder 2" descr="The Engineer shall provide professional planning, engineering, technical analysis and report development services required for port infrastructure, waterway, and intermodal freight system to support long-term growth, resiliency and operational efficiency of Texas Port and Waterways. Services may include but are not limited to:&#10;Port Operation &amp; Safety Analysis&#10;Economic Impact Analysis&#10;Infrastructure &amp; Connectivity Analysis&#10;Environmental &amp; Regulatory Analysis&#10;Coastal Restoration &amp; Channel Improvement &#10;Maritime Projects &amp; Prioritization Analysis&#10;&#10;">
            <a:extLst>
              <a:ext uri="{FF2B5EF4-FFF2-40B4-BE49-F238E27FC236}">
                <a16:creationId xmlns:a16="http://schemas.microsoft.com/office/drawing/2014/main" id="{67C79F99-A875-9BE9-8B32-C5006CB372C3}"/>
              </a:ext>
            </a:extLst>
          </p:cNvPr>
          <p:cNvSpPr>
            <a:spLocks noGrp="1"/>
          </p:cNvSpPr>
          <p:nvPr>
            <p:ph idx="1"/>
          </p:nvPr>
        </p:nvSpPr>
        <p:spPr>
          <a:xfrm>
            <a:off x="558888" y="1223495"/>
            <a:ext cx="7831406" cy="3658160"/>
          </a:xfrm>
        </p:spPr>
        <p:txBody>
          <a:bodyPr vert="horz" lIns="0" tIns="0" rIns="0" bIns="0" rtlCol="0" anchor="t">
            <a:noAutofit/>
          </a:bodyPr>
          <a:lstStyle/>
          <a:p>
            <a:pPr marL="337820" lvl="1" indent="0">
              <a:lnSpc>
                <a:spcPct val="100000"/>
              </a:lnSpc>
              <a:spcAft>
                <a:spcPts val="800"/>
              </a:spcAft>
              <a:buNone/>
            </a:pPr>
            <a:r>
              <a:rPr lang="en-US" dirty="0"/>
              <a:t>The Engineer shall provide professional planning, engineering, technical analysis and report development services required for port infrastructure, waterway, and intermodal freight system to support long-term growth, resiliency and operational efficiency of Texas Port and Waterways. Services may include but are not limited to:</a:t>
            </a:r>
            <a:endParaRPr lang="en-US" sz="1400" dirty="0">
              <a:ea typeface="Verdana"/>
            </a:endParaRPr>
          </a:p>
          <a:p>
            <a:pPr marL="566420" lvl="1">
              <a:lnSpc>
                <a:spcPct val="100000"/>
              </a:lnSpc>
              <a:spcAft>
                <a:spcPts val="800"/>
              </a:spcAft>
              <a:buFont typeface="Courier New" panose="020B0604020202020204" pitchFamily="34" charset="0"/>
              <a:buChar char="o"/>
            </a:pPr>
            <a:r>
              <a:rPr lang="en-US" sz="1400" dirty="0">
                <a:ea typeface="Verdana"/>
              </a:rPr>
              <a:t>Port Operation &amp; Safety Analysis</a:t>
            </a:r>
          </a:p>
          <a:p>
            <a:pPr marL="566420" lvl="1">
              <a:lnSpc>
                <a:spcPct val="100000"/>
              </a:lnSpc>
              <a:spcAft>
                <a:spcPts val="800"/>
              </a:spcAft>
              <a:buFont typeface="Courier New" panose="020B0604020202020204" pitchFamily="34" charset="0"/>
              <a:buChar char="o"/>
            </a:pPr>
            <a:r>
              <a:rPr lang="en-US" sz="1400" dirty="0">
                <a:ea typeface="Verdana"/>
              </a:rPr>
              <a:t>Economic Impact Analysis</a:t>
            </a:r>
          </a:p>
          <a:p>
            <a:pPr marL="566420" lvl="1">
              <a:lnSpc>
                <a:spcPct val="100000"/>
              </a:lnSpc>
              <a:spcAft>
                <a:spcPts val="800"/>
              </a:spcAft>
              <a:buFont typeface="Courier New" panose="020B0604020202020204" pitchFamily="34" charset="0"/>
              <a:buChar char="o"/>
            </a:pPr>
            <a:r>
              <a:rPr lang="en-US" sz="1400" dirty="0">
                <a:ea typeface="Verdana"/>
              </a:rPr>
              <a:t>Infrastructure &amp; Connectivity Analysis</a:t>
            </a:r>
          </a:p>
          <a:p>
            <a:pPr marL="566420" lvl="1">
              <a:lnSpc>
                <a:spcPct val="100000"/>
              </a:lnSpc>
              <a:spcAft>
                <a:spcPts val="800"/>
              </a:spcAft>
              <a:buFont typeface="Courier New" panose="020B0604020202020204" pitchFamily="34" charset="0"/>
              <a:buChar char="o"/>
            </a:pPr>
            <a:r>
              <a:rPr lang="en-US" sz="1400" dirty="0">
                <a:ea typeface="Verdana"/>
              </a:rPr>
              <a:t>Environmental &amp; Regulatory Analysis</a:t>
            </a:r>
          </a:p>
          <a:p>
            <a:pPr marL="566420" lvl="1">
              <a:lnSpc>
                <a:spcPct val="100000"/>
              </a:lnSpc>
              <a:spcAft>
                <a:spcPts val="800"/>
              </a:spcAft>
              <a:buFont typeface="Courier New" panose="020B0604020202020204" pitchFamily="34" charset="0"/>
              <a:buChar char="o"/>
            </a:pPr>
            <a:r>
              <a:rPr lang="en-US" sz="1400" dirty="0">
                <a:ea typeface="Verdana"/>
              </a:rPr>
              <a:t>Coastal Restoration &amp; Channel Improvement </a:t>
            </a:r>
          </a:p>
          <a:p>
            <a:pPr marL="566420" lvl="1">
              <a:lnSpc>
                <a:spcPct val="100000"/>
              </a:lnSpc>
              <a:spcAft>
                <a:spcPts val="800"/>
              </a:spcAft>
              <a:buFont typeface="Courier New" panose="020B0604020202020204" pitchFamily="34" charset="0"/>
              <a:buChar char="o"/>
            </a:pPr>
            <a:r>
              <a:rPr lang="en-US" sz="1400" dirty="0">
                <a:ea typeface="Verdana"/>
              </a:rPr>
              <a:t>Maritime Projects &amp; Prioritization Analysis</a:t>
            </a:r>
          </a:p>
        </p:txBody>
      </p:sp>
    </p:spTree>
    <p:extLst>
      <p:ext uri="{BB962C8B-B14F-4D97-AF65-F5344CB8AC3E}">
        <p14:creationId xmlns:p14="http://schemas.microsoft.com/office/powerpoint/2010/main" val="30972616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F107D5-25FF-4AE2-EB8A-9C627AF856B2}"/>
            </a:ext>
          </a:extLst>
        </p:cNvPr>
        <p:cNvGrpSpPr/>
        <p:nvPr/>
      </p:nvGrpSpPr>
      <p:grpSpPr>
        <a:xfrm>
          <a:off x="0" y="0"/>
          <a:ext cx="0" cy="0"/>
          <a:chOff x="0" y="0"/>
          <a:chExt cx="0" cy="0"/>
        </a:xfrm>
      </p:grpSpPr>
      <p:sp>
        <p:nvSpPr>
          <p:cNvPr id="2" name="Title">
            <a:extLst>
              <a:ext uri="{FF2B5EF4-FFF2-40B4-BE49-F238E27FC236}">
                <a16:creationId xmlns:a16="http://schemas.microsoft.com/office/drawing/2014/main" id="{D0D4FAA6-6985-9001-881F-37B8DD096388}"/>
              </a:ext>
            </a:extLst>
          </p:cNvPr>
          <p:cNvSpPr>
            <a:spLocks noGrp="1"/>
          </p:cNvSpPr>
          <p:nvPr>
            <p:ph type="title"/>
          </p:nvPr>
        </p:nvSpPr>
        <p:spPr>
          <a:xfrm>
            <a:off x="457200" y="-294885"/>
            <a:ext cx="8229600" cy="294885"/>
          </a:xfrm>
        </p:spPr>
        <p:txBody>
          <a:bodyPr vert="horz" wrap="none" lIns="0" tIns="0" rIns="0" bIns="0" rtlCol="0" anchor="b" anchorCtr="0">
            <a:normAutofit fontScale="90000"/>
          </a:bodyPr>
          <a:lstStyle/>
          <a:p>
            <a:r>
              <a:rPr lang="en-US" dirty="0"/>
              <a:t>Example Deliverables</a:t>
            </a:r>
          </a:p>
        </p:txBody>
      </p:sp>
      <p:sp>
        <p:nvSpPr>
          <p:cNvPr id="7" name="Freeform shape">
            <a:extLst>
              <a:ext uri="{FF2B5EF4-FFF2-40B4-BE49-F238E27FC236}">
                <a16:creationId xmlns:a16="http://schemas.microsoft.com/office/drawing/2014/main" id="{42984167-3F14-FAAF-0A44-5F496ECFEEF4}"/>
              </a:ext>
              <a:ext uri="{C183D7F6-B498-43B3-948B-1728B52AA6E4}">
                <adec:decorative xmlns:adec="http://schemas.microsoft.com/office/drawing/2017/decorative" val="1"/>
              </a:ext>
            </a:extLst>
          </p:cNvPr>
          <p:cNvSpPr/>
          <p:nvPr/>
        </p:nvSpPr>
        <p:spPr>
          <a:xfrm>
            <a:off x="447082" y="1023013"/>
            <a:ext cx="8211088" cy="3990971"/>
          </a:xfrm>
          <a:custGeom>
            <a:avLst/>
            <a:gdLst>
              <a:gd name="connsiteX0" fmla="*/ 0 w 8373599"/>
              <a:gd name="connsiteY0" fmla="*/ 0 h 3990971"/>
              <a:gd name="connsiteX1" fmla="*/ 8373599 w 8373599"/>
              <a:gd name="connsiteY1" fmla="*/ 0 h 3990971"/>
              <a:gd name="connsiteX2" fmla="*/ 8373599 w 8373599"/>
              <a:gd name="connsiteY2" fmla="*/ 3990971 h 3990971"/>
              <a:gd name="connsiteX3" fmla="*/ 0 w 8373599"/>
              <a:gd name="connsiteY3" fmla="*/ 3990971 h 3990971"/>
              <a:gd name="connsiteX4" fmla="*/ 0 w 8373599"/>
              <a:gd name="connsiteY4" fmla="*/ 0 h 39909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73599" h="3990971">
                <a:moveTo>
                  <a:pt x="0" y="0"/>
                </a:moveTo>
                <a:lnTo>
                  <a:pt x="8373599" y="0"/>
                </a:lnTo>
                <a:lnTo>
                  <a:pt x="8373599" y="3990971"/>
                </a:lnTo>
                <a:lnTo>
                  <a:pt x="0" y="3990971"/>
                </a:lnTo>
                <a:lnTo>
                  <a:pt x="0" y="0"/>
                </a:lnTo>
                <a:close/>
              </a:path>
            </a:pathLst>
          </a:custGeom>
        </p:spPr>
        <p:style>
          <a:lnRef idx="1">
            <a:schemeClr val="accent1">
              <a:hueOff val="0"/>
              <a:satOff val="0"/>
              <a:lumOff val="0"/>
              <a:alphaOff val="0"/>
            </a:schemeClr>
          </a:lnRef>
          <a:fillRef idx="1">
            <a:schemeClr val="lt1">
              <a:alpha val="90000"/>
              <a:hueOff val="0"/>
              <a:satOff val="0"/>
              <a:lumOff val="0"/>
              <a:alphaOff val="0"/>
            </a:schemeClr>
          </a:fillRef>
          <a:effectRef idx="2">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49884" tIns="156293" rIns="649884" bIns="113792" numCol="1" spcCol="1270" anchor="t" anchorCtr="0">
            <a:noAutofit/>
          </a:bodyPr>
          <a:lstStyle/>
          <a:p>
            <a:pPr marL="57150" lvl="1" indent="0" algn="l" defTabSz="444500">
              <a:lnSpc>
                <a:spcPct val="90000"/>
              </a:lnSpc>
              <a:spcBef>
                <a:spcPct val="0"/>
              </a:spcBef>
              <a:spcAft>
                <a:spcPct val="15000"/>
              </a:spcAft>
            </a:pPr>
            <a:endParaRPr lang="en-US" sz="1000" kern="1200" dirty="0"/>
          </a:p>
        </p:txBody>
      </p:sp>
      <p:sp>
        <p:nvSpPr>
          <p:cNvPr id="8" name="Text Box">
            <a:extLst>
              <a:ext uri="{FF2B5EF4-FFF2-40B4-BE49-F238E27FC236}">
                <a16:creationId xmlns:a16="http://schemas.microsoft.com/office/drawing/2014/main" id="{F5CAA38B-6E7B-6387-0CBC-1E4269597316}"/>
              </a:ext>
            </a:extLst>
          </p:cNvPr>
          <p:cNvSpPr/>
          <p:nvPr/>
        </p:nvSpPr>
        <p:spPr>
          <a:xfrm>
            <a:off x="475295" y="660045"/>
            <a:ext cx="8128631" cy="431122"/>
          </a:xfrm>
          <a:custGeom>
            <a:avLst/>
            <a:gdLst>
              <a:gd name="connsiteX0" fmla="*/ 0 w 8294286"/>
              <a:gd name="connsiteY0" fmla="*/ 71855 h 431122"/>
              <a:gd name="connsiteX1" fmla="*/ 71855 w 8294286"/>
              <a:gd name="connsiteY1" fmla="*/ 0 h 431122"/>
              <a:gd name="connsiteX2" fmla="*/ 8222431 w 8294286"/>
              <a:gd name="connsiteY2" fmla="*/ 0 h 431122"/>
              <a:gd name="connsiteX3" fmla="*/ 8294286 w 8294286"/>
              <a:gd name="connsiteY3" fmla="*/ 71855 h 431122"/>
              <a:gd name="connsiteX4" fmla="*/ 8294286 w 8294286"/>
              <a:gd name="connsiteY4" fmla="*/ 359267 h 431122"/>
              <a:gd name="connsiteX5" fmla="*/ 8222431 w 8294286"/>
              <a:gd name="connsiteY5" fmla="*/ 431122 h 431122"/>
              <a:gd name="connsiteX6" fmla="*/ 71855 w 8294286"/>
              <a:gd name="connsiteY6" fmla="*/ 431122 h 431122"/>
              <a:gd name="connsiteX7" fmla="*/ 0 w 8294286"/>
              <a:gd name="connsiteY7" fmla="*/ 359267 h 431122"/>
              <a:gd name="connsiteX8" fmla="*/ 0 w 8294286"/>
              <a:gd name="connsiteY8" fmla="*/ 71855 h 43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94286" h="431122">
                <a:moveTo>
                  <a:pt x="0" y="71855"/>
                </a:moveTo>
                <a:cubicBezTo>
                  <a:pt x="0" y="32171"/>
                  <a:pt x="32171" y="0"/>
                  <a:pt x="71855" y="0"/>
                </a:cubicBezTo>
                <a:lnTo>
                  <a:pt x="8222431" y="0"/>
                </a:lnTo>
                <a:cubicBezTo>
                  <a:pt x="8262115" y="0"/>
                  <a:pt x="8294286" y="32171"/>
                  <a:pt x="8294286" y="71855"/>
                </a:cubicBezTo>
                <a:lnTo>
                  <a:pt x="8294286" y="359267"/>
                </a:lnTo>
                <a:cubicBezTo>
                  <a:pt x="8294286" y="398951"/>
                  <a:pt x="8262115" y="431122"/>
                  <a:pt x="8222431" y="431122"/>
                </a:cubicBezTo>
                <a:lnTo>
                  <a:pt x="71855" y="431122"/>
                </a:lnTo>
                <a:cubicBezTo>
                  <a:pt x="32171" y="431122"/>
                  <a:pt x="0" y="398951"/>
                  <a:pt x="0" y="359267"/>
                </a:cubicBezTo>
                <a:lnTo>
                  <a:pt x="0" y="71855"/>
                </a:lnTo>
                <a:close/>
              </a:path>
            </a:pathLst>
          </a:custGeom>
        </p:spPr>
        <p:style>
          <a:lnRef idx="0">
            <a:schemeClr val="l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txBody>
          <a:bodyPr spcFirstLastPara="0" vert="horz" wrap="square" lIns="242597" tIns="21046" rIns="242597" bIns="21046" numCol="1" spcCol="1270" anchor="ctr" anchorCtr="0">
            <a:noAutofit/>
          </a:bodyPr>
          <a:lstStyle/>
          <a:p>
            <a:pPr marL="0" lvl="0" indent="0" algn="l" defTabSz="800100">
              <a:lnSpc>
                <a:spcPct val="90000"/>
              </a:lnSpc>
              <a:spcBef>
                <a:spcPct val="0"/>
              </a:spcBef>
              <a:spcAft>
                <a:spcPct val="35000"/>
              </a:spcAft>
              <a:buNone/>
            </a:pPr>
            <a:r>
              <a:rPr lang="en-US" b="1" dirty="0"/>
              <a:t>Example Deliverables</a:t>
            </a:r>
            <a:endParaRPr lang="en-US" sz="1800" kern="1200" dirty="0"/>
          </a:p>
        </p:txBody>
      </p:sp>
      <p:sp>
        <p:nvSpPr>
          <p:cNvPr id="3" name="Content Placeholder 2" descr="Links to example deliverables&#10;&#10;">
            <a:extLst>
              <a:ext uri="{FF2B5EF4-FFF2-40B4-BE49-F238E27FC236}">
                <a16:creationId xmlns:a16="http://schemas.microsoft.com/office/drawing/2014/main" id="{18996FCD-3BC8-BA84-F25D-29FE6F133BFB}"/>
              </a:ext>
            </a:extLst>
          </p:cNvPr>
          <p:cNvSpPr>
            <a:spLocks noGrp="1"/>
          </p:cNvSpPr>
          <p:nvPr>
            <p:ph idx="1"/>
          </p:nvPr>
        </p:nvSpPr>
        <p:spPr>
          <a:xfrm>
            <a:off x="558888" y="1290721"/>
            <a:ext cx="7831406" cy="3489097"/>
          </a:xfrm>
        </p:spPr>
        <p:txBody>
          <a:bodyPr vert="horz" lIns="0" tIns="0" rIns="0" bIns="0" rtlCol="0" anchor="t">
            <a:noAutofit/>
          </a:bodyPr>
          <a:lstStyle/>
          <a:p>
            <a:pPr marL="566420" lvl="1">
              <a:lnSpc>
                <a:spcPct val="100000"/>
              </a:lnSpc>
              <a:spcAft>
                <a:spcPts val="800"/>
              </a:spcAft>
              <a:buFont typeface="Courier New" panose="020B0604020202020204" pitchFamily="34" charset="0"/>
              <a:buChar char="o"/>
            </a:pPr>
            <a:r>
              <a:rPr lang="en-US" sz="1400" dirty="0">
                <a:ea typeface="Verdana"/>
                <a:hlinkClick r:id="rId3"/>
              </a:rPr>
              <a:t>Gulf Intracoastal Waterway (GIWW) Report</a:t>
            </a:r>
            <a:endParaRPr lang="en-US" sz="1400" dirty="0">
              <a:ea typeface="Verdana"/>
            </a:endParaRPr>
          </a:p>
          <a:p>
            <a:pPr marL="566420" lvl="1">
              <a:lnSpc>
                <a:spcPct val="100000"/>
              </a:lnSpc>
              <a:spcAft>
                <a:spcPts val="800"/>
              </a:spcAft>
              <a:buFont typeface="Courier New" panose="020B0604020202020204" pitchFamily="34" charset="0"/>
              <a:buChar char="o"/>
            </a:pPr>
            <a:r>
              <a:rPr lang="en-US" sz="1400" dirty="0">
                <a:hlinkClick r:id="rId4"/>
              </a:rPr>
              <a:t>Texas Port Mission Plan</a:t>
            </a:r>
            <a:endParaRPr lang="en-US" sz="1400" dirty="0"/>
          </a:p>
          <a:p>
            <a:pPr marL="566420" lvl="1">
              <a:lnSpc>
                <a:spcPct val="100000"/>
              </a:lnSpc>
              <a:spcAft>
                <a:spcPts val="800"/>
              </a:spcAft>
              <a:buFont typeface="Courier New" panose="020B0604020202020204" pitchFamily="34" charset="0"/>
              <a:buChar char="o"/>
            </a:pPr>
            <a:endParaRPr lang="en-US" sz="1400" dirty="0">
              <a:ea typeface="Verdana"/>
            </a:endParaRPr>
          </a:p>
        </p:txBody>
      </p:sp>
      <p:pic>
        <p:nvPicPr>
          <p:cNvPr id="9" name="Picture 8" descr="barge ship hauling Texas Flag; cover page for &quot;Texas Department of Transportation Gulf Intracoastal Waterway Legislative Report 89th Legislative Session&quot;">
            <a:extLst>
              <a:ext uri="{FF2B5EF4-FFF2-40B4-BE49-F238E27FC236}">
                <a16:creationId xmlns:a16="http://schemas.microsoft.com/office/drawing/2014/main" id="{3EBDDBA3-19F0-5438-77E8-A70E598168D6}"/>
              </a:ext>
            </a:extLst>
          </p:cNvPr>
          <p:cNvPicPr>
            <a:picLocks noChangeAspect="1"/>
          </p:cNvPicPr>
          <p:nvPr/>
        </p:nvPicPr>
        <p:blipFill>
          <a:blip r:embed="rId5"/>
          <a:stretch>
            <a:fillRect/>
          </a:stretch>
        </p:blipFill>
        <p:spPr>
          <a:xfrm>
            <a:off x="3009896" y="2339730"/>
            <a:ext cx="2993898" cy="2639642"/>
          </a:xfrm>
          <a:prstGeom prst="rect">
            <a:avLst/>
          </a:prstGeom>
        </p:spPr>
      </p:pic>
      <p:pic>
        <p:nvPicPr>
          <p:cNvPr id="5" name="Picture 4" descr="cruise ship with Texas flag; cover page for &quot;Port Authority Advisory Committee Texas Port Mission Plan 89th Legislative Session&quot;">
            <a:extLst>
              <a:ext uri="{FF2B5EF4-FFF2-40B4-BE49-F238E27FC236}">
                <a16:creationId xmlns:a16="http://schemas.microsoft.com/office/drawing/2014/main" id="{B7EBB527-2945-F9F4-394F-1BFBD65E11D4}"/>
              </a:ext>
            </a:extLst>
          </p:cNvPr>
          <p:cNvPicPr>
            <a:picLocks noChangeAspect="1"/>
          </p:cNvPicPr>
          <p:nvPr/>
        </p:nvPicPr>
        <p:blipFill>
          <a:blip r:embed="rId6"/>
          <a:stretch>
            <a:fillRect/>
          </a:stretch>
        </p:blipFill>
        <p:spPr>
          <a:xfrm>
            <a:off x="6134106" y="2339728"/>
            <a:ext cx="2399310" cy="2639643"/>
          </a:xfrm>
          <a:prstGeom prst="rect">
            <a:avLst/>
          </a:prstGeom>
        </p:spPr>
      </p:pic>
    </p:spTree>
    <p:extLst>
      <p:ext uri="{BB962C8B-B14F-4D97-AF65-F5344CB8AC3E}">
        <p14:creationId xmlns:p14="http://schemas.microsoft.com/office/powerpoint/2010/main" val="16524403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a:extLst>
              <a:ext uri="{FF2B5EF4-FFF2-40B4-BE49-F238E27FC236}">
                <a16:creationId xmlns:a16="http://schemas.microsoft.com/office/drawing/2014/main" id="{CFEB4B34-7784-B091-BAE0-C79E8B3D40FB}"/>
              </a:ext>
            </a:extLst>
          </p:cNvPr>
          <p:cNvSpPr txBox="1">
            <a:spLocks noGrp="1"/>
          </p:cNvSpPr>
          <p:nvPr>
            <p:ph type="title" idx="4294967295"/>
          </p:nvPr>
        </p:nvSpPr>
        <p:spPr>
          <a:xfrm>
            <a:off x="83492" y="-369332"/>
            <a:ext cx="5374916" cy="3693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tx1"/>
                </a:solidFill>
                <a:effectLst/>
                <a:uLnTx/>
                <a:uFillTx/>
                <a:latin typeface="+mn-lt"/>
                <a:ea typeface="+mn-ea"/>
                <a:cs typeface="+mn-cs"/>
              </a:rPr>
              <a:t>Standard Work Categories Part 1</a:t>
            </a:r>
          </a:p>
        </p:txBody>
      </p:sp>
      <p:sp>
        <p:nvSpPr>
          <p:cNvPr id="6" name="TextBox">
            <a:extLst>
              <a:ext uri="{FF2B5EF4-FFF2-40B4-BE49-F238E27FC236}">
                <a16:creationId xmlns:a16="http://schemas.microsoft.com/office/drawing/2014/main" id="{255C35EB-CA6D-569D-93D3-2566F68C32F7}"/>
              </a:ext>
            </a:extLst>
          </p:cNvPr>
          <p:cNvSpPr txBox="1"/>
          <p:nvPr/>
        </p:nvSpPr>
        <p:spPr>
          <a:xfrm>
            <a:off x="0" y="540192"/>
            <a:ext cx="9041868" cy="369332"/>
          </a:xfrm>
          <a:prstGeom prst="rect">
            <a:avLst/>
          </a:prstGeom>
          <a:noFill/>
        </p:spPr>
        <p:txBody>
          <a:bodyPr wrap="square" rtlCol="0">
            <a:spAutoFit/>
          </a:bodyPr>
          <a:lstStyle/>
          <a:p>
            <a:r>
              <a:rPr lang="en-US" b="1" dirty="0"/>
              <a:t>Table 2: Standard Work Categories &amp; Percent of Work - Part 1 (of 2)</a:t>
            </a:r>
          </a:p>
        </p:txBody>
      </p:sp>
      <p:graphicFrame>
        <p:nvGraphicFramePr>
          <p:cNvPr id="2" name="Table 2" descr="Standard work categories and corresponding percentages: 1.1.1 Policy Planning 22.00%; 1.2.1 Systems Planning 25.00%; 1.4.1 Land Planning/Engineering 2.00%; 1.5.1 Feasibility Studies 15.00%; 1.6.1 Major Investment Studies 5.00%; 1.8.1 Public Involvement 5.00%; 1.9.1 Geographic Information System (GIS) and Data Analysis 2.50%; 2.4.2 Clean Water Act Sec. 404 Permits 1.00%; 2.4.3 U.S. Coast G. &amp; U.S. Army Corps Of Engr. Permits 1.00%;  2.6.5 Protected Species Evaluations  0.50%; 2.6.6 USFWS/ National Marine Fisheries Service Consultation 0.50%; 2.12.1 Socio-Economic &amp; Environmental Justice Analysis 1.00%; 2.14.1 Environmental Document Preparation 1.00%&#10;&#10;&#10;&#10;">
            <a:extLst>
              <a:ext uri="{FF2B5EF4-FFF2-40B4-BE49-F238E27FC236}">
                <a16:creationId xmlns:a16="http://schemas.microsoft.com/office/drawing/2014/main" id="{01D3D3F2-4FFC-4A81-64B6-F5A68A14E60C}"/>
              </a:ext>
            </a:extLst>
          </p:cNvPr>
          <p:cNvGraphicFramePr>
            <a:graphicFrameLocks noGrp="1"/>
          </p:cNvGraphicFramePr>
          <p:nvPr>
            <p:extLst>
              <p:ext uri="{D42A27DB-BD31-4B8C-83A1-F6EECF244321}">
                <p14:modId xmlns:p14="http://schemas.microsoft.com/office/powerpoint/2010/main" val="1837987494"/>
              </p:ext>
            </p:extLst>
          </p:nvPr>
        </p:nvGraphicFramePr>
        <p:xfrm>
          <a:off x="102131" y="909524"/>
          <a:ext cx="8939737" cy="4082463"/>
        </p:xfrm>
        <a:graphic>
          <a:graphicData uri="http://schemas.openxmlformats.org/drawingml/2006/table">
            <a:tbl>
              <a:tblPr firstRow="1" bandRow="1">
                <a:tableStyleId>{69012ECD-51FC-41F1-AA8D-1B2483CD663E}</a:tableStyleId>
              </a:tblPr>
              <a:tblGrid>
                <a:gridCol w="1242575">
                  <a:extLst>
                    <a:ext uri="{9D8B030D-6E8A-4147-A177-3AD203B41FA5}">
                      <a16:colId xmlns:a16="http://schemas.microsoft.com/office/drawing/2014/main" val="1048505531"/>
                    </a:ext>
                  </a:extLst>
                </a:gridCol>
                <a:gridCol w="5881557">
                  <a:extLst>
                    <a:ext uri="{9D8B030D-6E8A-4147-A177-3AD203B41FA5}">
                      <a16:colId xmlns:a16="http://schemas.microsoft.com/office/drawing/2014/main" val="2014093630"/>
                    </a:ext>
                  </a:extLst>
                </a:gridCol>
                <a:gridCol w="1815605">
                  <a:extLst>
                    <a:ext uri="{9D8B030D-6E8A-4147-A177-3AD203B41FA5}">
                      <a16:colId xmlns:a16="http://schemas.microsoft.com/office/drawing/2014/main" val="1550566260"/>
                    </a:ext>
                  </a:extLst>
                </a:gridCol>
              </a:tblGrid>
              <a:tr h="532063">
                <a:tc>
                  <a:txBody>
                    <a:bodyPr/>
                    <a:lstStyle/>
                    <a:p>
                      <a:pPr marL="0" algn="ctr" defTabSz="685800" rtl="0" eaLnBrk="1" fontAlgn="ctr" latinLnBrk="0" hangingPunct="1"/>
                      <a:r>
                        <a:rPr lang="en-US" sz="1600" b="1" kern="1200" dirty="0">
                          <a:solidFill>
                            <a:schemeClr val="bg1"/>
                          </a:solidFill>
                          <a:latin typeface="+mn-lt"/>
                          <a:ea typeface="+mn-ea"/>
                          <a:cs typeface="+mn-cs"/>
                        </a:rPr>
                        <a:t>Category Number</a:t>
                      </a:r>
                    </a:p>
                  </a:txBody>
                  <a:tcPr marL="72866" marR="8096" marT="8096" marB="0" anchor="ctr">
                    <a:lnR w="12700" cap="flat" cmpd="sng" algn="ctr">
                      <a:solidFill>
                        <a:schemeClr val="tx1"/>
                      </a:solidFill>
                      <a:prstDash val="solid"/>
                      <a:round/>
                      <a:headEnd type="none" w="med" len="med"/>
                      <a:tailEnd type="none" w="med" len="med"/>
                    </a:lnR>
                  </a:tcPr>
                </a:tc>
                <a:tc>
                  <a:txBody>
                    <a:bodyPr/>
                    <a:lstStyle/>
                    <a:p>
                      <a:pPr marL="0" algn="ctr" defTabSz="685800" rtl="0" eaLnBrk="1" latinLnBrk="0" hangingPunct="1"/>
                      <a:r>
                        <a:rPr lang="en-US" sz="1600" b="1" kern="1200" dirty="0">
                          <a:solidFill>
                            <a:schemeClr val="bg1"/>
                          </a:solidFill>
                          <a:latin typeface="+mn-lt"/>
                          <a:ea typeface="+mn-ea"/>
                          <a:cs typeface="+mn-cs"/>
                        </a:rPr>
                        <a:t>Category Name</a:t>
                      </a:r>
                    </a:p>
                  </a:txBody>
                  <a:tcPr marL="72866" marR="8096" marT="80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rtl="0" fontAlgn="ctr"/>
                      <a:r>
                        <a:rPr lang="en-US" sz="1600" b="1" u="none" strike="noStrike" dirty="0">
                          <a:solidFill>
                            <a:srgbClr val="FFFFFF"/>
                          </a:solidFill>
                          <a:effectLst/>
                        </a:rPr>
                        <a:t>Percent of work</a:t>
                      </a:r>
                      <a:r>
                        <a:rPr lang="en-US" sz="1400" b="1" u="none" strike="noStrike" dirty="0">
                          <a:solidFill>
                            <a:srgbClr val="FFFFFF"/>
                          </a:solidFill>
                          <a:effectLst/>
                        </a:rPr>
                        <a:t> </a:t>
                      </a:r>
                      <a:r>
                        <a:rPr lang="en-US" sz="1600" b="1" u="none" strike="noStrike" dirty="0">
                          <a:solidFill>
                            <a:srgbClr val="FFFFFF"/>
                          </a:solidFill>
                          <a:effectLst/>
                        </a:rPr>
                        <a:t>(%)</a:t>
                      </a:r>
                      <a:endParaRPr lang="en-US" sz="1600" b="1" i="0" u="none" strike="noStrike" dirty="0">
                        <a:solidFill>
                          <a:srgbClr val="FFFFFF"/>
                        </a:solidFill>
                        <a:effectLst/>
                        <a:latin typeface="Franklin Gothic Book" panose="020B0503020102020204" pitchFamily="34" charset="0"/>
                      </a:endParaRPr>
                    </a:p>
                  </a:txBody>
                  <a:tcPr marL="72866" marR="8096" marT="8096" marB="0" anchor="ct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773796095"/>
                  </a:ext>
                </a:extLst>
              </a:tr>
              <a:tr h="279280">
                <a:tc>
                  <a:txBody>
                    <a:bodyPr/>
                    <a:lstStyle/>
                    <a:p>
                      <a:pPr algn="ctr" fontAlgn="b">
                        <a:buNone/>
                      </a:pPr>
                      <a:r>
                        <a:rPr lang="en-US" sz="1600" b="0" i="0" u="none" strike="noStrike" dirty="0">
                          <a:solidFill>
                            <a:srgbClr val="000000"/>
                          </a:solidFill>
                          <a:effectLst/>
                          <a:latin typeface="Verdana" panose="020B0604030504040204" pitchFamily="34" charset="0"/>
                          <a:ea typeface="Verdana" panose="020B0604030504040204" pitchFamily="34" charset="0"/>
                        </a:rPr>
                        <a:t>1.1.1</a:t>
                      </a:r>
                    </a:p>
                  </a:txBody>
                  <a:tcPr marL="6350" marR="6350" marT="6350" marB="0" anchor="b">
                    <a:lnR w="12700" cap="flat" cmpd="sng" algn="ctr">
                      <a:solidFill>
                        <a:srgbClr val="0058B0"/>
                      </a:solidFill>
                      <a:prstDash val="solid"/>
                      <a:round/>
                      <a:headEnd type="none" w="med" len="med"/>
                      <a:tailEnd type="none" w="med" len="med"/>
                    </a:lnR>
                    <a:solidFill>
                      <a:schemeClr val="bg2"/>
                    </a:solidFill>
                  </a:tcPr>
                </a:tc>
                <a:tc>
                  <a:txBody>
                    <a:bodyPr/>
                    <a:lstStyle/>
                    <a:p>
                      <a:pPr algn="l" fontAlgn="b">
                        <a:buNone/>
                      </a:pPr>
                      <a:r>
                        <a:rPr lang="en-US" sz="1600" b="0" i="0" u="none" strike="noStrike" dirty="0">
                          <a:solidFill>
                            <a:srgbClr val="000000"/>
                          </a:solidFill>
                          <a:effectLst/>
                          <a:latin typeface="Verdana" panose="020B0604030504040204" pitchFamily="34" charset="0"/>
                          <a:ea typeface="Verdana" panose="020B0604030504040204" pitchFamily="34" charset="0"/>
                        </a:rPr>
                        <a:t>Policy Planning</a:t>
                      </a:r>
                    </a:p>
                  </a:txBody>
                  <a:tcPr marL="6350" marR="6350" marT="6350" marB="0" anchor="b">
                    <a:lnL w="12700" cap="flat" cmpd="sng" algn="ctr">
                      <a:solidFill>
                        <a:srgbClr val="0058B0"/>
                      </a:solidFill>
                      <a:prstDash val="solid"/>
                      <a:round/>
                      <a:headEnd type="none" w="med" len="med"/>
                      <a:tailEnd type="none" w="med" len="med"/>
                    </a:lnL>
                    <a:lnR w="12700" cap="flat" cmpd="sng" algn="ctr">
                      <a:solidFill>
                        <a:srgbClr val="0058B0"/>
                      </a:solidFill>
                      <a:prstDash val="solid"/>
                      <a:round/>
                      <a:headEnd type="none" w="med" len="med"/>
                      <a:tailEnd type="none" w="med" len="med"/>
                    </a:lnR>
                    <a:solidFill>
                      <a:schemeClr val="bg2"/>
                    </a:solidFill>
                  </a:tcPr>
                </a:tc>
                <a:tc>
                  <a:txBody>
                    <a:bodyPr/>
                    <a:lstStyle/>
                    <a:p>
                      <a:pPr algn="r" fontAlgn="b">
                        <a:buNone/>
                      </a:pPr>
                      <a:r>
                        <a:rPr lang="en-US" sz="1600" b="0" i="0" u="none" strike="noStrike">
                          <a:solidFill>
                            <a:srgbClr val="000000"/>
                          </a:solidFill>
                          <a:effectLst/>
                          <a:latin typeface="Verdana" panose="020B0604030504040204" pitchFamily="34" charset="0"/>
                          <a:ea typeface="Verdana" panose="020B0604030504040204" pitchFamily="34" charset="0"/>
                        </a:rPr>
                        <a:t>22.00%</a:t>
                      </a:r>
                    </a:p>
                  </a:txBody>
                  <a:tcPr marL="6350" marR="6350" marT="6350" marB="0" anchor="b">
                    <a:lnL w="12700" cap="flat" cmpd="sng" algn="ctr">
                      <a:solidFill>
                        <a:srgbClr val="0058B0"/>
                      </a:solidFill>
                      <a:prstDash val="solid"/>
                      <a:round/>
                      <a:headEnd type="none" w="med" len="med"/>
                      <a:tailEnd type="none" w="med" len="med"/>
                    </a:lnL>
                    <a:solidFill>
                      <a:schemeClr val="bg2"/>
                    </a:solidFill>
                  </a:tcPr>
                </a:tc>
                <a:extLst>
                  <a:ext uri="{0D108BD9-81ED-4DB2-BD59-A6C34878D82A}">
                    <a16:rowId xmlns:a16="http://schemas.microsoft.com/office/drawing/2014/main" val="402445218"/>
                  </a:ext>
                </a:extLst>
              </a:tr>
              <a:tr h="268502">
                <a:tc>
                  <a:txBody>
                    <a:bodyPr/>
                    <a:lstStyle/>
                    <a:p>
                      <a:pPr algn="ctr" fontAlgn="b">
                        <a:buNone/>
                      </a:pPr>
                      <a:r>
                        <a:rPr lang="en-US" sz="1600" b="0" i="0" u="none" strike="noStrike" dirty="0">
                          <a:solidFill>
                            <a:srgbClr val="000000"/>
                          </a:solidFill>
                          <a:effectLst/>
                          <a:latin typeface="Verdana" panose="020B0604030504040204" pitchFamily="34" charset="0"/>
                          <a:ea typeface="Verdana" panose="020B0604030504040204" pitchFamily="34" charset="0"/>
                        </a:rPr>
                        <a:t>1.2.1</a:t>
                      </a:r>
                    </a:p>
                  </a:txBody>
                  <a:tcPr marL="6350" marR="6350" marT="6350" marB="0" anchor="b">
                    <a:lnR w="12700" cap="flat" cmpd="sng" algn="ctr">
                      <a:solidFill>
                        <a:srgbClr val="0058B0"/>
                      </a:solidFill>
                      <a:prstDash val="solid"/>
                      <a:round/>
                      <a:headEnd type="none" w="med" len="med"/>
                      <a:tailEnd type="none" w="med" len="med"/>
                    </a:lnR>
                  </a:tcPr>
                </a:tc>
                <a:tc>
                  <a:txBody>
                    <a:bodyPr/>
                    <a:lstStyle/>
                    <a:p>
                      <a:pPr algn="l" fontAlgn="b">
                        <a:buNone/>
                      </a:pPr>
                      <a:r>
                        <a:rPr lang="en-US" sz="1600" b="0" i="0" u="none" strike="noStrike" dirty="0">
                          <a:solidFill>
                            <a:srgbClr val="000000"/>
                          </a:solidFill>
                          <a:effectLst/>
                          <a:latin typeface="Verdana" panose="020B0604030504040204" pitchFamily="34" charset="0"/>
                          <a:ea typeface="Verdana" panose="020B0604030504040204" pitchFamily="34" charset="0"/>
                        </a:rPr>
                        <a:t>Systems Planning</a:t>
                      </a:r>
                    </a:p>
                  </a:txBody>
                  <a:tcPr marL="6350" marR="6350" marT="6350" marB="0" anchor="b">
                    <a:lnL w="12700" cap="flat" cmpd="sng" algn="ctr">
                      <a:solidFill>
                        <a:srgbClr val="0058B0"/>
                      </a:solidFill>
                      <a:prstDash val="solid"/>
                      <a:round/>
                      <a:headEnd type="none" w="med" len="med"/>
                      <a:tailEnd type="none" w="med" len="med"/>
                    </a:lnL>
                    <a:lnR w="12700" cap="flat" cmpd="sng" algn="ctr">
                      <a:solidFill>
                        <a:srgbClr val="0058B0"/>
                      </a:solidFill>
                      <a:prstDash val="solid"/>
                      <a:round/>
                      <a:headEnd type="none" w="med" len="med"/>
                      <a:tailEnd type="none" w="med" len="med"/>
                    </a:lnR>
                  </a:tcPr>
                </a:tc>
                <a:tc>
                  <a:txBody>
                    <a:bodyPr/>
                    <a:lstStyle/>
                    <a:p>
                      <a:pPr algn="r" fontAlgn="b">
                        <a:buNone/>
                      </a:pPr>
                      <a:r>
                        <a:rPr lang="en-US" sz="1600" b="0" i="0" u="none" strike="noStrike">
                          <a:solidFill>
                            <a:srgbClr val="000000"/>
                          </a:solidFill>
                          <a:effectLst/>
                          <a:latin typeface="Verdana" panose="020B0604030504040204" pitchFamily="34" charset="0"/>
                          <a:ea typeface="Verdana" panose="020B0604030504040204" pitchFamily="34" charset="0"/>
                        </a:rPr>
                        <a:t>25.00%</a:t>
                      </a:r>
                    </a:p>
                  </a:txBody>
                  <a:tcPr marL="6350" marR="6350" marT="6350" marB="0" anchor="b">
                    <a:lnL w="12700" cap="flat" cmpd="sng" algn="ctr">
                      <a:solidFill>
                        <a:srgbClr val="0058B0"/>
                      </a:solidFill>
                      <a:prstDash val="solid"/>
                      <a:round/>
                      <a:headEnd type="none" w="med" len="med"/>
                      <a:tailEnd type="none" w="med" len="med"/>
                    </a:lnL>
                  </a:tcPr>
                </a:tc>
                <a:extLst>
                  <a:ext uri="{0D108BD9-81ED-4DB2-BD59-A6C34878D82A}">
                    <a16:rowId xmlns:a16="http://schemas.microsoft.com/office/drawing/2014/main" val="1853078854"/>
                  </a:ext>
                </a:extLst>
              </a:tr>
              <a:tr h="276205">
                <a:tc>
                  <a:txBody>
                    <a:bodyPr/>
                    <a:lstStyle/>
                    <a:p>
                      <a:pPr algn="ctr" fontAlgn="b">
                        <a:buNone/>
                      </a:pPr>
                      <a:r>
                        <a:rPr lang="en-US" sz="1600" b="0" i="0" u="none" strike="noStrike" dirty="0">
                          <a:solidFill>
                            <a:srgbClr val="000000"/>
                          </a:solidFill>
                          <a:effectLst/>
                          <a:latin typeface="Verdana" panose="020B0604030504040204" pitchFamily="34" charset="0"/>
                          <a:ea typeface="Verdana" panose="020B0604030504040204" pitchFamily="34" charset="0"/>
                        </a:rPr>
                        <a:t>1.4.1</a:t>
                      </a:r>
                    </a:p>
                  </a:txBody>
                  <a:tcPr marL="6350" marR="6350" marT="6350" marB="0" anchor="b">
                    <a:lnR w="12700" cap="flat" cmpd="sng" algn="ctr">
                      <a:solidFill>
                        <a:srgbClr val="0058B0"/>
                      </a:solidFill>
                      <a:prstDash val="solid"/>
                      <a:round/>
                      <a:headEnd type="none" w="med" len="med"/>
                      <a:tailEnd type="none" w="med" len="med"/>
                    </a:lnR>
                    <a:solidFill>
                      <a:schemeClr val="bg2"/>
                    </a:solidFill>
                  </a:tcPr>
                </a:tc>
                <a:tc>
                  <a:txBody>
                    <a:bodyPr/>
                    <a:lstStyle/>
                    <a:p>
                      <a:pPr algn="l" fontAlgn="b">
                        <a:buNone/>
                      </a:pPr>
                      <a:r>
                        <a:rPr lang="en-US" sz="1600" b="0" i="0" u="none" strike="noStrike" dirty="0">
                          <a:solidFill>
                            <a:srgbClr val="000000"/>
                          </a:solidFill>
                          <a:effectLst/>
                          <a:latin typeface="Verdana" panose="020B0604030504040204" pitchFamily="34" charset="0"/>
                          <a:ea typeface="Verdana" panose="020B0604030504040204" pitchFamily="34" charset="0"/>
                        </a:rPr>
                        <a:t>Land Planning/Engineering</a:t>
                      </a:r>
                    </a:p>
                  </a:txBody>
                  <a:tcPr marL="6350" marR="6350" marT="6350" marB="0" anchor="b">
                    <a:lnL w="12700" cap="flat" cmpd="sng" algn="ctr">
                      <a:solidFill>
                        <a:srgbClr val="0058B0"/>
                      </a:solidFill>
                      <a:prstDash val="solid"/>
                      <a:round/>
                      <a:headEnd type="none" w="med" len="med"/>
                      <a:tailEnd type="none" w="med" len="med"/>
                    </a:lnL>
                    <a:lnR w="12700" cap="flat" cmpd="sng" algn="ctr">
                      <a:solidFill>
                        <a:srgbClr val="0058B0"/>
                      </a:solidFill>
                      <a:prstDash val="solid"/>
                      <a:round/>
                      <a:headEnd type="none" w="med" len="med"/>
                      <a:tailEnd type="none" w="med" len="med"/>
                    </a:lnR>
                    <a:solidFill>
                      <a:schemeClr val="bg2"/>
                    </a:solidFill>
                  </a:tcPr>
                </a:tc>
                <a:tc>
                  <a:txBody>
                    <a:bodyPr/>
                    <a:lstStyle/>
                    <a:p>
                      <a:pPr algn="r" fontAlgn="b">
                        <a:buNone/>
                      </a:pPr>
                      <a:r>
                        <a:rPr lang="en-US" sz="1600" b="0" i="0" u="none" strike="noStrike">
                          <a:solidFill>
                            <a:srgbClr val="000000"/>
                          </a:solidFill>
                          <a:effectLst/>
                          <a:latin typeface="Verdana" panose="020B0604030504040204" pitchFamily="34" charset="0"/>
                          <a:ea typeface="Verdana" panose="020B0604030504040204" pitchFamily="34" charset="0"/>
                        </a:rPr>
                        <a:t>2.00%</a:t>
                      </a:r>
                    </a:p>
                  </a:txBody>
                  <a:tcPr marL="6350" marR="6350" marT="6350" marB="0" anchor="b">
                    <a:lnL w="12700" cap="flat" cmpd="sng" algn="ctr">
                      <a:solidFill>
                        <a:srgbClr val="0058B0"/>
                      </a:solidFill>
                      <a:prstDash val="solid"/>
                      <a:round/>
                      <a:headEnd type="none" w="med" len="med"/>
                      <a:tailEnd type="none" w="med" len="med"/>
                    </a:lnL>
                    <a:solidFill>
                      <a:schemeClr val="bg2"/>
                    </a:solidFill>
                  </a:tcPr>
                </a:tc>
                <a:extLst>
                  <a:ext uri="{0D108BD9-81ED-4DB2-BD59-A6C34878D82A}">
                    <a16:rowId xmlns:a16="http://schemas.microsoft.com/office/drawing/2014/main" val="1696963999"/>
                  </a:ext>
                </a:extLst>
              </a:tr>
              <a:tr h="268502">
                <a:tc>
                  <a:txBody>
                    <a:bodyPr/>
                    <a:lstStyle/>
                    <a:p>
                      <a:pPr algn="ctr" fontAlgn="b">
                        <a:buNone/>
                      </a:pPr>
                      <a:r>
                        <a:rPr lang="en-US" sz="1600" b="0" i="0" u="none" strike="noStrike" dirty="0">
                          <a:solidFill>
                            <a:srgbClr val="000000"/>
                          </a:solidFill>
                          <a:effectLst/>
                          <a:latin typeface="Verdana" panose="020B0604030504040204" pitchFamily="34" charset="0"/>
                          <a:ea typeface="Verdana" panose="020B0604030504040204" pitchFamily="34" charset="0"/>
                        </a:rPr>
                        <a:t>1.5.1</a:t>
                      </a:r>
                    </a:p>
                  </a:txBody>
                  <a:tcPr marL="6350" marR="6350" marT="6350" marB="0" anchor="b">
                    <a:lnR w="12700" cap="flat" cmpd="sng" algn="ctr">
                      <a:solidFill>
                        <a:srgbClr val="0058B0"/>
                      </a:solidFill>
                      <a:prstDash val="solid"/>
                      <a:round/>
                      <a:headEnd type="none" w="med" len="med"/>
                      <a:tailEnd type="none" w="med" len="med"/>
                    </a:lnR>
                  </a:tcPr>
                </a:tc>
                <a:tc>
                  <a:txBody>
                    <a:bodyPr/>
                    <a:lstStyle/>
                    <a:p>
                      <a:pPr algn="l" fontAlgn="b">
                        <a:buNone/>
                      </a:pPr>
                      <a:r>
                        <a:rPr lang="en-US" sz="1600" b="0" i="0" u="none" strike="noStrike" dirty="0">
                          <a:solidFill>
                            <a:srgbClr val="000000"/>
                          </a:solidFill>
                          <a:effectLst/>
                          <a:latin typeface="Verdana" panose="020B0604030504040204" pitchFamily="34" charset="0"/>
                          <a:ea typeface="Verdana" panose="020B0604030504040204" pitchFamily="34" charset="0"/>
                        </a:rPr>
                        <a:t>Feasibility Studies</a:t>
                      </a:r>
                    </a:p>
                  </a:txBody>
                  <a:tcPr marL="6350" marR="6350" marT="6350" marB="0" anchor="b">
                    <a:lnL w="12700" cap="flat" cmpd="sng" algn="ctr">
                      <a:solidFill>
                        <a:srgbClr val="0058B0"/>
                      </a:solidFill>
                      <a:prstDash val="solid"/>
                      <a:round/>
                      <a:headEnd type="none" w="med" len="med"/>
                      <a:tailEnd type="none" w="med" len="med"/>
                    </a:lnL>
                    <a:lnR w="12700" cap="flat" cmpd="sng" algn="ctr">
                      <a:solidFill>
                        <a:srgbClr val="0058B0"/>
                      </a:solidFill>
                      <a:prstDash val="solid"/>
                      <a:round/>
                      <a:headEnd type="none" w="med" len="med"/>
                      <a:tailEnd type="none" w="med" len="med"/>
                    </a:lnR>
                  </a:tcPr>
                </a:tc>
                <a:tc>
                  <a:txBody>
                    <a:bodyPr/>
                    <a:lstStyle/>
                    <a:p>
                      <a:pPr algn="r" fontAlgn="b">
                        <a:buNone/>
                      </a:pPr>
                      <a:r>
                        <a:rPr lang="en-US" sz="1600" b="0" i="0" u="none" strike="noStrike">
                          <a:solidFill>
                            <a:srgbClr val="000000"/>
                          </a:solidFill>
                          <a:effectLst/>
                          <a:latin typeface="Verdana" panose="020B0604030504040204" pitchFamily="34" charset="0"/>
                          <a:ea typeface="Verdana" panose="020B0604030504040204" pitchFamily="34" charset="0"/>
                        </a:rPr>
                        <a:t>15.00%</a:t>
                      </a:r>
                    </a:p>
                  </a:txBody>
                  <a:tcPr marL="6350" marR="6350" marT="6350" marB="0" anchor="b">
                    <a:lnL w="12700" cap="flat" cmpd="sng" algn="ctr">
                      <a:solidFill>
                        <a:srgbClr val="0058B0"/>
                      </a:solidFill>
                      <a:prstDash val="solid"/>
                      <a:round/>
                      <a:headEnd type="none" w="med" len="med"/>
                      <a:tailEnd type="none" w="med" len="med"/>
                    </a:lnL>
                  </a:tcPr>
                </a:tc>
                <a:extLst>
                  <a:ext uri="{0D108BD9-81ED-4DB2-BD59-A6C34878D82A}">
                    <a16:rowId xmlns:a16="http://schemas.microsoft.com/office/drawing/2014/main" val="3447141999"/>
                  </a:ext>
                </a:extLst>
              </a:tr>
              <a:tr h="268502">
                <a:tc>
                  <a:txBody>
                    <a:bodyPr/>
                    <a:lstStyle/>
                    <a:p>
                      <a:pPr algn="ctr" fontAlgn="b">
                        <a:buNone/>
                      </a:pPr>
                      <a:r>
                        <a:rPr lang="en-US" sz="1600" b="0" i="0" u="none" strike="noStrike" dirty="0">
                          <a:solidFill>
                            <a:srgbClr val="000000"/>
                          </a:solidFill>
                          <a:effectLst/>
                          <a:latin typeface="Verdana" panose="020B0604030504040204" pitchFamily="34" charset="0"/>
                          <a:ea typeface="Verdana" panose="020B0604030504040204" pitchFamily="34" charset="0"/>
                        </a:rPr>
                        <a:t>1.6.1</a:t>
                      </a:r>
                    </a:p>
                  </a:txBody>
                  <a:tcPr marL="6350" marR="6350" marT="6350" marB="0" anchor="b">
                    <a:lnR w="12700" cap="flat" cmpd="sng" algn="ctr">
                      <a:solidFill>
                        <a:srgbClr val="0058B0"/>
                      </a:solidFill>
                      <a:prstDash val="solid"/>
                      <a:round/>
                      <a:headEnd type="none" w="med" len="med"/>
                      <a:tailEnd type="none" w="med" len="med"/>
                    </a:lnR>
                    <a:solidFill>
                      <a:schemeClr val="bg2"/>
                    </a:solidFill>
                  </a:tcPr>
                </a:tc>
                <a:tc>
                  <a:txBody>
                    <a:bodyPr/>
                    <a:lstStyle/>
                    <a:p>
                      <a:pPr algn="l" fontAlgn="b">
                        <a:buNone/>
                      </a:pPr>
                      <a:r>
                        <a:rPr lang="en-US" sz="1600" b="0" i="0" u="none" strike="noStrike" dirty="0">
                          <a:solidFill>
                            <a:srgbClr val="000000"/>
                          </a:solidFill>
                          <a:effectLst/>
                          <a:latin typeface="Verdana" panose="020B0604030504040204" pitchFamily="34" charset="0"/>
                          <a:ea typeface="Verdana" panose="020B0604030504040204" pitchFamily="34" charset="0"/>
                        </a:rPr>
                        <a:t>Major Investment Studies</a:t>
                      </a:r>
                    </a:p>
                  </a:txBody>
                  <a:tcPr marL="6350" marR="6350" marT="6350" marB="0" anchor="b">
                    <a:lnL w="12700" cap="flat" cmpd="sng" algn="ctr">
                      <a:solidFill>
                        <a:srgbClr val="0058B0"/>
                      </a:solidFill>
                      <a:prstDash val="solid"/>
                      <a:round/>
                      <a:headEnd type="none" w="med" len="med"/>
                      <a:tailEnd type="none" w="med" len="med"/>
                    </a:lnL>
                    <a:lnR w="12700" cap="flat" cmpd="sng" algn="ctr">
                      <a:solidFill>
                        <a:srgbClr val="0058B0"/>
                      </a:solidFill>
                      <a:prstDash val="solid"/>
                      <a:round/>
                      <a:headEnd type="none" w="med" len="med"/>
                      <a:tailEnd type="none" w="med" len="med"/>
                    </a:lnR>
                    <a:solidFill>
                      <a:schemeClr val="bg2"/>
                    </a:solidFill>
                  </a:tcPr>
                </a:tc>
                <a:tc>
                  <a:txBody>
                    <a:bodyPr/>
                    <a:lstStyle/>
                    <a:p>
                      <a:pPr algn="r" fontAlgn="b">
                        <a:buNone/>
                      </a:pPr>
                      <a:r>
                        <a:rPr lang="en-US" sz="1600" b="0" i="0" u="none" strike="noStrike">
                          <a:solidFill>
                            <a:srgbClr val="000000"/>
                          </a:solidFill>
                          <a:effectLst/>
                          <a:latin typeface="Verdana" panose="020B0604030504040204" pitchFamily="34" charset="0"/>
                          <a:ea typeface="Verdana" panose="020B0604030504040204" pitchFamily="34" charset="0"/>
                        </a:rPr>
                        <a:t>5.00%</a:t>
                      </a:r>
                    </a:p>
                  </a:txBody>
                  <a:tcPr marL="6350" marR="6350" marT="6350" marB="0" anchor="b">
                    <a:lnL w="12700" cap="flat" cmpd="sng" algn="ctr">
                      <a:solidFill>
                        <a:srgbClr val="0058B0"/>
                      </a:solidFill>
                      <a:prstDash val="solid"/>
                      <a:round/>
                      <a:headEnd type="none" w="med" len="med"/>
                      <a:tailEnd type="none" w="med" len="med"/>
                    </a:lnL>
                    <a:solidFill>
                      <a:schemeClr val="bg2"/>
                    </a:solidFill>
                  </a:tcPr>
                </a:tc>
                <a:extLst>
                  <a:ext uri="{0D108BD9-81ED-4DB2-BD59-A6C34878D82A}">
                    <a16:rowId xmlns:a16="http://schemas.microsoft.com/office/drawing/2014/main" val="1169546179"/>
                  </a:ext>
                </a:extLst>
              </a:tr>
              <a:tr h="268502">
                <a:tc>
                  <a:txBody>
                    <a:bodyPr/>
                    <a:lstStyle/>
                    <a:p>
                      <a:pPr algn="ctr" fontAlgn="b">
                        <a:buNone/>
                      </a:pPr>
                      <a:r>
                        <a:rPr lang="en-US" sz="1600" b="0" i="0" u="none" strike="noStrike" dirty="0">
                          <a:solidFill>
                            <a:srgbClr val="000000"/>
                          </a:solidFill>
                          <a:effectLst/>
                          <a:latin typeface="Verdana" panose="020B0604030504040204" pitchFamily="34" charset="0"/>
                          <a:ea typeface="Verdana" panose="020B0604030504040204" pitchFamily="34" charset="0"/>
                        </a:rPr>
                        <a:t>1.8.1</a:t>
                      </a:r>
                    </a:p>
                  </a:txBody>
                  <a:tcPr marL="6350" marR="6350" marT="6350" marB="0" anchor="b">
                    <a:lnR w="12700" cap="flat" cmpd="sng" algn="ctr">
                      <a:solidFill>
                        <a:srgbClr val="0058B0"/>
                      </a:solidFill>
                      <a:prstDash val="solid"/>
                      <a:round/>
                      <a:headEnd type="none" w="med" len="med"/>
                      <a:tailEnd type="none" w="med" len="med"/>
                    </a:lnR>
                  </a:tcPr>
                </a:tc>
                <a:tc>
                  <a:txBody>
                    <a:bodyPr/>
                    <a:lstStyle/>
                    <a:p>
                      <a:pPr algn="l" fontAlgn="b">
                        <a:buNone/>
                      </a:pPr>
                      <a:r>
                        <a:rPr lang="en-US" sz="1600" b="0" i="0" u="none" strike="noStrike" dirty="0">
                          <a:solidFill>
                            <a:srgbClr val="000000"/>
                          </a:solidFill>
                          <a:effectLst/>
                          <a:latin typeface="Verdana" panose="020B0604030504040204" pitchFamily="34" charset="0"/>
                          <a:ea typeface="Verdana" panose="020B0604030504040204" pitchFamily="34" charset="0"/>
                        </a:rPr>
                        <a:t>Public Involvement</a:t>
                      </a:r>
                    </a:p>
                  </a:txBody>
                  <a:tcPr marL="6350" marR="6350" marT="6350" marB="0" anchor="b">
                    <a:lnL w="12700" cap="flat" cmpd="sng" algn="ctr">
                      <a:solidFill>
                        <a:srgbClr val="0058B0"/>
                      </a:solidFill>
                      <a:prstDash val="solid"/>
                      <a:round/>
                      <a:headEnd type="none" w="med" len="med"/>
                      <a:tailEnd type="none" w="med" len="med"/>
                    </a:lnL>
                    <a:lnR w="12700" cap="flat" cmpd="sng" algn="ctr">
                      <a:solidFill>
                        <a:srgbClr val="0058B0"/>
                      </a:solidFill>
                      <a:prstDash val="solid"/>
                      <a:round/>
                      <a:headEnd type="none" w="med" len="med"/>
                      <a:tailEnd type="none" w="med" len="med"/>
                    </a:lnR>
                  </a:tcPr>
                </a:tc>
                <a:tc>
                  <a:txBody>
                    <a:bodyPr/>
                    <a:lstStyle/>
                    <a:p>
                      <a:pPr algn="r" fontAlgn="b">
                        <a:buNone/>
                      </a:pPr>
                      <a:r>
                        <a:rPr lang="en-US" sz="1600" b="0" i="0" u="none" strike="noStrike" dirty="0">
                          <a:solidFill>
                            <a:srgbClr val="000000"/>
                          </a:solidFill>
                          <a:effectLst/>
                          <a:latin typeface="Verdana" panose="020B0604030504040204" pitchFamily="34" charset="0"/>
                          <a:ea typeface="Verdana" panose="020B0604030504040204" pitchFamily="34" charset="0"/>
                        </a:rPr>
                        <a:t>5.00%</a:t>
                      </a:r>
                    </a:p>
                  </a:txBody>
                  <a:tcPr marL="6350" marR="6350" marT="6350" marB="0" anchor="b">
                    <a:lnL w="12700" cap="flat" cmpd="sng" algn="ctr">
                      <a:solidFill>
                        <a:srgbClr val="0058B0"/>
                      </a:solidFill>
                      <a:prstDash val="solid"/>
                      <a:round/>
                      <a:headEnd type="none" w="med" len="med"/>
                      <a:tailEnd type="none" w="med" len="med"/>
                    </a:lnL>
                  </a:tcPr>
                </a:tc>
                <a:extLst>
                  <a:ext uri="{0D108BD9-81ED-4DB2-BD59-A6C34878D82A}">
                    <a16:rowId xmlns:a16="http://schemas.microsoft.com/office/drawing/2014/main" val="2824500815"/>
                  </a:ext>
                </a:extLst>
              </a:tr>
              <a:tr h="309895">
                <a:tc>
                  <a:txBody>
                    <a:bodyPr/>
                    <a:lstStyle/>
                    <a:p>
                      <a:pPr algn="ctr" fontAlgn="b">
                        <a:buNone/>
                      </a:pPr>
                      <a:r>
                        <a:rPr lang="en-US" sz="1600" b="0" i="0" u="none" strike="noStrike" dirty="0">
                          <a:solidFill>
                            <a:srgbClr val="000000"/>
                          </a:solidFill>
                          <a:effectLst/>
                          <a:latin typeface="Verdana" panose="020B0604030504040204" pitchFamily="34" charset="0"/>
                          <a:ea typeface="Verdana" panose="020B0604030504040204" pitchFamily="34" charset="0"/>
                        </a:rPr>
                        <a:t>1.9.1</a:t>
                      </a:r>
                    </a:p>
                  </a:txBody>
                  <a:tcPr marL="6350" marR="6350" marT="6350" marB="0" anchor="b">
                    <a:lnR w="12700" cap="flat" cmpd="sng" algn="ctr">
                      <a:solidFill>
                        <a:srgbClr val="0058B0"/>
                      </a:solidFill>
                      <a:prstDash val="solid"/>
                      <a:round/>
                      <a:headEnd type="none" w="med" len="med"/>
                      <a:tailEnd type="none" w="med" len="med"/>
                    </a:lnR>
                    <a:solidFill>
                      <a:schemeClr val="bg2"/>
                    </a:solidFill>
                  </a:tcPr>
                </a:tc>
                <a:tc>
                  <a:txBody>
                    <a:bodyPr/>
                    <a:lstStyle/>
                    <a:p>
                      <a:pPr algn="l" fontAlgn="b">
                        <a:buNone/>
                      </a:pPr>
                      <a:r>
                        <a:rPr lang="en-US" sz="1600" b="0" i="0" u="none" strike="noStrike" dirty="0">
                          <a:solidFill>
                            <a:srgbClr val="000000"/>
                          </a:solidFill>
                          <a:effectLst/>
                          <a:latin typeface="Verdana" panose="020B0604030504040204" pitchFamily="34" charset="0"/>
                          <a:ea typeface="Verdana" panose="020B0604030504040204" pitchFamily="34" charset="0"/>
                        </a:rPr>
                        <a:t>Geographic Information System (GIS) and Data Analysis</a:t>
                      </a:r>
                    </a:p>
                  </a:txBody>
                  <a:tcPr marL="6350" marR="6350" marT="6350" marB="0" anchor="b">
                    <a:lnL w="12700" cap="flat" cmpd="sng" algn="ctr">
                      <a:solidFill>
                        <a:srgbClr val="0058B0"/>
                      </a:solidFill>
                      <a:prstDash val="solid"/>
                      <a:round/>
                      <a:headEnd type="none" w="med" len="med"/>
                      <a:tailEnd type="none" w="med" len="med"/>
                    </a:lnL>
                    <a:lnR w="12700" cap="flat" cmpd="sng" algn="ctr">
                      <a:solidFill>
                        <a:srgbClr val="0058B0"/>
                      </a:solidFill>
                      <a:prstDash val="solid"/>
                      <a:round/>
                      <a:headEnd type="none" w="med" len="med"/>
                      <a:tailEnd type="none" w="med" len="med"/>
                    </a:lnR>
                    <a:solidFill>
                      <a:schemeClr val="bg2"/>
                    </a:solidFill>
                  </a:tcPr>
                </a:tc>
                <a:tc>
                  <a:txBody>
                    <a:bodyPr/>
                    <a:lstStyle/>
                    <a:p>
                      <a:pPr algn="r" fontAlgn="b">
                        <a:buNone/>
                      </a:pPr>
                      <a:r>
                        <a:rPr lang="en-US" sz="1600" b="0" i="0" u="none" strike="noStrike" dirty="0">
                          <a:solidFill>
                            <a:srgbClr val="000000"/>
                          </a:solidFill>
                          <a:effectLst/>
                          <a:latin typeface="Verdana" panose="020B0604030504040204" pitchFamily="34" charset="0"/>
                          <a:ea typeface="Verdana" panose="020B0604030504040204" pitchFamily="34" charset="0"/>
                        </a:rPr>
                        <a:t>2.50%</a:t>
                      </a:r>
                    </a:p>
                  </a:txBody>
                  <a:tcPr marL="6350" marR="6350" marT="6350" marB="0" anchor="b">
                    <a:lnL w="12700" cap="flat" cmpd="sng" algn="ctr">
                      <a:solidFill>
                        <a:srgbClr val="0058B0"/>
                      </a:solidFill>
                      <a:prstDash val="solid"/>
                      <a:round/>
                      <a:headEnd type="none" w="med" len="med"/>
                      <a:tailEnd type="none" w="med" len="med"/>
                    </a:lnL>
                    <a:solidFill>
                      <a:schemeClr val="bg2"/>
                    </a:solidFill>
                  </a:tcPr>
                </a:tc>
                <a:extLst>
                  <a:ext uri="{0D108BD9-81ED-4DB2-BD59-A6C34878D82A}">
                    <a16:rowId xmlns:a16="http://schemas.microsoft.com/office/drawing/2014/main" val="236995850"/>
                  </a:ext>
                </a:extLst>
              </a:tr>
              <a:tr h="268502">
                <a:tc>
                  <a:txBody>
                    <a:bodyPr/>
                    <a:lstStyle/>
                    <a:p>
                      <a:pPr algn="ctr" fontAlgn="b">
                        <a:buNone/>
                      </a:pPr>
                      <a:r>
                        <a:rPr lang="en-US" sz="1600" b="0" i="0" u="none" strike="noStrike" dirty="0">
                          <a:solidFill>
                            <a:srgbClr val="000000"/>
                          </a:solidFill>
                          <a:effectLst/>
                          <a:latin typeface="Verdana" panose="020B0604030504040204" pitchFamily="34" charset="0"/>
                          <a:ea typeface="Verdana" panose="020B0604030504040204" pitchFamily="34" charset="0"/>
                        </a:rPr>
                        <a:t>2.4.2</a:t>
                      </a:r>
                    </a:p>
                  </a:txBody>
                  <a:tcPr marL="6350" marR="6350" marT="6350" marB="0" anchor="b">
                    <a:lnR w="12700" cap="flat" cmpd="sng" algn="ctr">
                      <a:solidFill>
                        <a:srgbClr val="0058B0"/>
                      </a:solidFill>
                      <a:prstDash val="solid"/>
                      <a:round/>
                      <a:headEnd type="none" w="med" len="med"/>
                      <a:tailEnd type="none" w="med" len="med"/>
                    </a:lnR>
                  </a:tcPr>
                </a:tc>
                <a:tc>
                  <a:txBody>
                    <a:bodyPr/>
                    <a:lstStyle/>
                    <a:p>
                      <a:pPr algn="l" fontAlgn="ctr">
                        <a:buNone/>
                      </a:pPr>
                      <a:r>
                        <a:rPr lang="en-US" sz="1600" b="0" i="0" u="none" strike="noStrike" dirty="0">
                          <a:solidFill>
                            <a:srgbClr val="000000"/>
                          </a:solidFill>
                          <a:effectLst/>
                          <a:latin typeface="Verdana" panose="020B0604030504040204" pitchFamily="34" charset="0"/>
                          <a:ea typeface="Verdana" panose="020B0604030504040204" pitchFamily="34" charset="0"/>
                        </a:rPr>
                        <a:t>Clean Water Act Sec. 404 Permits</a:t>
                      </a:r>
                    </a:p>
                  </a:txBody>
                  <a:tcPr marL="6350" marR="6350" marT="6350" marB="0" anchor="ctr">
                    <a:lnL w="12700" cap="flat" cmpd="sng" algn="ctr">
                      <a:solidFill>
                        <a:srgbClr val="0058B0"/>
                      </a:solidFill>
                      <a:prstDash val="solid"/>
                      <a:round/>
                      <a:headEnd type="none" w="med" len="med"/>
                      <a:tailEnd type="none" w="med" len="med"/>
                    </a:lnL>
                    <a:lnR w="12700" cap="flat" cmpd="sng" algn="ctr">
                      <a:solidFill>
                        <a:srgbClr val="0058B0"/>
                      </a:solidFill>
                      <a:prstDash val="solid"/>
                      <a:round/>
                      <a:headEnd type="none" w="med" len="med"/>
                      <a:tailEnd type="none" w="med" len="med"/>
                    </a:lnR>
                  </a:tcPr>
                </a:tc>
                <a:tc>
                  <a:txBody>
                    <a:bodyPr/>
                    <a:lstStyle/>
                    <a:p>
                      <a:pPr algn="r" fontAlgn="b">
                        <a:buNone/>
                      </a:pPr>
                      <a:r>
                        <a:rPr lang="en-US" sz="1600" b="0" i="0" u="none" strike="noStrike" dirty="0">
                          <a:solidFill>
                            <a:srgbClr val="000000"/>
                          </a:solidFill>
                          <a:effectLst/>
                          <a:latin typeface="Verdana" panose="020B0604030504040204" pitchFamily="34" charset="0"/>
                          <a:ea typeface="Verdana" panose="020B0604030504040204" pitchFamily="34" charset="0"/>
                        </a:rPr>
                        <a:t>1.00%</a:t>
                      </a:r>
                    </a:p>
                  </a:txBody>
                  <a:tcPr marL="6350" marR="6350" marT="6350" marB="0" anchor="b">
                    <a:lnL w="12700" cap="flat" cmpd="sng" algn="ctr">
                      <a:solidFill>
                        <a:srgbClr val="0058B0"/>
                      </a:solidFill>
                      <a:prstDash val="solid"/>
                      <a:round/>
                      <a:headEnd type="none" w="med" len="med"/>
                      <a:tailEnd type="none" w="med" len="med"/>
                    </a:lnL>
                  </a:tcPr>
                </a:tc>
                <a:extLst>
                  <a:ext uri="{0D108BD9-81ED-4DB2-BD59-A6C34878D82A}">
                    <a16:rowId xmlns:a16="http://schemas.microsoft.com/office/drawing/2014/main" val="2688763862"/>
                  </a:ext>
                </a:extLst>
              </a:tr>
              <a:tr h="268502">
                <a:tc>
                  <a:txBody>
                    <a:bodyPr/>
                    <a:lstStyle/>
                    <a:p>
                      <a:pPr algn="ctr" fontAlgn="b">
                        <a:buNone/>
                      </a:pPr>
                      <a:r>
                        <a:rPr lang="en-US" sz="1600" b="0" i="0" u="none" strike="noStrike" dirty="0">
                          <a:solidFill>
                            <a:srgbClr val="000000"/>
                          </a:solidFill>
                          <a:effectLst/>
                          <a:latin typeface="Verdana" panose="020B0604030504040204" pitchFamily="34" charset="0"/>
                          <a:ea typeface="Verdana" panose="020B0604030504040204" pitchFamily="34" charset="0"/>
                        </a:rPr>
                        <a:t>2.4.3</a:t>
                      </a:r>
                    </a:p>
                  </a:txBody>
                  <a:tcPr marL="6350" marR="6350" marT="6350" marB="0" anchor="b">
                    <a:lnR w="12700" cap="flat" cmpd="sng" algn="ctr">
                      <a:solidFill>
                        <a:srgbClr val="0058B0"/>
                      </a:solidFill>
                      <a:prstDash val="solid"/>
                      <a:round/>
                      <a:headEnd type="none" w="med" len="med"/>
                      <a:tailEnd type="none" w="med" len="med"/>
                    </a:lnR>
                    <a:solidFill>
                      <a:schemeClr val="bg2"/>
                    </a:solidFill>
                  </a:tcPr>
                </a:tc>
                <a:tc>
                  <a:txBody>
                    <a:bodyPr/>
                    <a:lstStyle/>
                    <a:p>
                      <a:pPr algn="l" fontAlgn="ctr">
                        <a:buNone/>
                      </a:pPr>
                      <a:r>
                        <a:rPr lang="en-US" sz="1600" b="0" i="0" u="none" strike="noStrike" dirty="0">
                          <a:solidFill>
                            <a:srgbClr val="000000"/>
                          </a:solidFill>
                          <a:effectLst/>
                          <a:latin typeface="Verdana" panose="020B0604030504040204" pitchFamily="34" charset="0"/>
                          <a:ea typeface="Verdana" panose="020B0604030504040204" pitchFamily="34" charset="0"/>
                        </a:rPr>
                        <a:t>U.S. Coast G. &amp; U.S. Army Corps Of Engr. Permits</a:t>
                      </a:r>
                    </a:p>
                  </a:txBody>
                  <a:tcPr marL="6350" marR="6350" marT="6350" marB="0" anchor="ctr">
                    <a:lnL w="12700" cap="flat" cmpd="sng" algn="ctr">
                      <a:solidFill>
                        <a:srgbClr val="0058B0"/>
                      </a:solidFill>
                      <a:prstDash val="solid"/>
                      <a:round/>
                      <a:headEnd type="none" w="med" len="med"/>
                      <a:tailEnd type="none" w="med" len="med"/>
                    </a:lnL>
                    <a:lnR w="12700" cap="flat" cmpd="sng" algn="ctr">
                      <a:solidFill>
                        <a:srgbClr val="0058B0"/>
                      </a:solidFill>
                      <a:prstDash val="solid"/>
                      <a:round/>
                      <a:headEnd type="none" w="med" len="med"/>
                      <a:tailEnd type="none" w="med" len="med"/>
                    </a:lnR>
                    <a:solidFill>
                      <a:schemeClr val="bg2"/>
                    </a:solidFill>
                  </a:tcPr>
                </a:tc>
                <a:tc>
                  <a:txBody>
                    <a:bodyPr/>
                    <a:lstStyle/>
                    <a:p>
                      <a:pPr algn="r" fontAlgn="b">
                        <a:buNone/>
                      </a:pPr>
                      <a:r>
                        <a:rPr lang="en-US" sz="1600" b="0" i="0" u="none" strike="noStrike" dirty="0">
                          <a:solidFill>
                            <a:srgbClr val="000000"/>
                          </a:solidFill>
                          <a:effectLst/>
                          <a:latin typeface="Verdana" panose="020B0604030504040204" pitchFamily="34" charset="0"/>
                          <a:ea typeface="Verdana" panose="020B0604030504040204" pitchFamily="34" charset="0"/>
                        </a:rPr>
                        <a:t>1.00%</a:t>
                      </a:r>
                    </a:p>
                  </a:txBody>
                  <a:tcPr marL="6350" marR="6350" marT="6350" marB="0" anchor="b">
                    <a:lnL w="12700" cap="flat" cmpd="sng" algn="ctr">
                      <a:solidFill>
                        <a:srgbClr val="0058B0"/>
                      </a:solidFill>
                      <a:prstDash val="solid"/>
                      <a:round/>
                      <a:headEnd type="none" w="med" len="med"/>
                      <a:tailEnd type="none" w="med" len="med"/>
                    </a:lnL>
                    <a:solidFill>
                      <a:schemeClr val="bg2"/>
                    </a:solidFill>
                  </a:tcPr>
                </a:tc>
                <a:extLst>
                  <a:ext uri="{0D108BD9-81ED-4DB2-BD59-A6C34878D82A}">
                    <a16:rowId xmlns:a16="http://schemas.microsoft.com/office/drawing/2014/main" val="321013415"/>
                  </a:ext>
                </a:extLst>
              </a:tr>
              <a:tr h="268502">
                <a:tc>
                  <a:txBody>
                    <a:bodyPr/>
                    <a:lstStyle/>
                    <a:p>
                      <a:pPr algn="ctr" fontAlgn="b">
                        <a:buNone/>
                      </a:pPr>
                      <a:r>
                        <a:rPr lang="en-US" sz="1600" b="0" i="0" u="none" strike="noStrike" dirty="0">
                          <a:solidFill>
                            <a:srgbClr val="000000"/>
                          </a:solidFill>
                          <a:effectLst/>
                          <a:latin typeface="Verdana" panose="020B0604030504040204" pitchFamily="34" charset="0"/>
                          <a:ea typeface="Verdana" panose="020B0604030504040204" pitchFamily="34" charset="0"/>
                        </a:rPr>
                        <a:t>2.6.5</a:t>
                      </a:r>
                    </a:p>
                  </a:txBody>
                  <a:tcPr marL="6350" marR="6350" marT="6350" marB="0" anchor="b">
                    <a:lnR w="12700" cap="flat" cmpd="sng" algn="ctr">
                      <a:solidFill>
                        <a:srgbClr val="0058B0"/>
                      </a:solidFill>
                      <a:prstDash val="solid"/>
                      <a:round/>
                      <a:headEnd type="none" w="med" len="med"/>
                      <a:tailEnd type="none" w="med" len="med"/>
                    </a:lnR>
                  </a:tcPr>
                </a:tc>
                <a:tc>
                  <a:txBody>
                    <a:bodyPr/>
                    <a:lstStyle/>
                    <a:p>
                      <a:pPr algn="l" fontAlgn="b">
                        <a:buNone/>
                      </a:pPr>
                      <a:r>
                        <a:rPr lang="en-US" sz="1600" b="0" i="0" u="none" strike="noStrike" dirty="0">
                          <a:solidFill>
                            <a:srgbClr val="000000"/>
                          </a:solidFill>
                          <a:effectLst/>
                          <a:latin typeface="Verdana" panose="020B0604030504040204" pitchFamily="34" charset="0"/>
                          <a:ea typeface="Verdana" panose="020B0604030504040204" pitchFamily="34" charset="0"/>
                        </a:rPr>
                        <a:t>Protected Species Evaluations </a:t>
                      </a:r>
                    </a:p>
                  </a:txBody>
                  <a:tcPr marL="6350" marR="6350" marT="6350" marB="0" anchor="b">
                    <a:lnL w="12700" cap="flat" cmpd="sng" algn="ctr">
                      <a:solidFill>
                        <a:srgbClr val="0058B0"/>
                      </a:solidFill>
                      <a:prstDash val="solid"/>
                      <a:round/>
                      <a:headEnd type="none" w="med" len="med"/>
                      <a:tailEnd type="none" w="med" len="med"/>
                    </a:lnL>
                    <a:lnR w="12700" cap="flat" cmpd="sng" algn="ctr">
                      <a:solidFill>
                        <a:srgbClr val="0058B0"/>
                      </a:solidFill>
                      <a:prstDash val="solid"/>
                      <a:round/>
                      <a:headEnd type="none" w="med" len="med"/>
                      <a:tailEnd type="none" w="med" len="med"/>
                    </a:lnR>
                  </a:tcPr>
                </a:tc>
                <a:tc>
                  <a:txBody>
                    <a:bodyPr/>
                    <a:lstStyle/>
                    <a:p>
                      <a:pPr algn="r" fontAlgn="b">
                        <a:buNone/>
                      </a:pPr>
                      <a:r>
                        <a:rPr lang="en-US" sz="1600" b="0" i="0" u="none" strike="noStrike" dirty="0">
                          <a:solidFill>
                            <a:srgbClr val="000000"/>
                          </a:solidFill>
                          <a:effectLst/>
                          <a:latin typeface="Verdana" panose="020B0604030504040204" pitchFamily="34" charset="0"/>
                          <a:ea typeface="Verdana" panose="020B0604030504040204" pitchFamily="34" charset="0"/>
                        </a:rPr>
                        <a:t>0.50%</a:t>
                      </a:r>
                    </a:p>
                  </a:txBody>
                  <a:tcPr marL="6350" marR="6350" marT="6350" marB="0" anchor="b">
                    <a:lnL w="12700" cap="flat" cmpd="sng" algn="ctr">
                      <a:solidFill>
                        <a:srgbClr val="0058B0"/>
                      </a:solidFill>
                      <a:prstDash val="solid"/>
                      <a:round/>
                      <a:headEnd type="none" w="med" len="med"/>
                      <a:tailEnd type="none" w="med" len="med"/>
                    </a:lnL>
                  </a:tcPr>
                </a:tc>
                <a:extLst>
                  <a:ext uri="{0D108BD9-81ED-4DB2-BD59-A6C34878D82A}">
                    <a16:rowId xmlns:a16="http://schemas.microsoft.com/office/drawing/2014/main" val="317660698"/>
                  </a:ext>
                </a:extLst>
              </a:tr>
              <a:tr h="268502">
                <a:tc>
                  <a:txBody>
                    <a:bodyPr/>
                    <a:lstStyle/>
                    <a:p>
                      <a:pPr algn="ctr" fontAlgn="b">
                        <a:buNone/>
                      </a:pPr>
                      <a:r>
                        <a:rPr lang="en-US" sz="1600" b="0" i="0" u="none" strike="noStrike" dirty="0">
                          <a:solidFill>
                            <a:srgbClr val="000000"/>
                          </a:solidFill>
                          <a:effectLst/>
                          <a:latin typeface="Verdana" panose="020B0604030504040204" pitchFamily="34" charset="0"/>
                          <a:ea typeface="Verdana" panose="020B0604030504040204" pitchFamily="34" charset="0"/>
                        </a:rPr>
                        <a:t>2.6.6</a:t>
                      </a:r>
                    </a:p>
                  </a:txBody>
                  <a:tcPr marL="6350" marR="6350" marT="6350" marB="0" anchor="b">
                    <a:lnR w="12700" cap="flat" cmpd="sng" algn="ctr">
                      <a:solidFill>
                        <a:srgbClr val="0058B0"/>
                      </a:solidFill>
                      <a:prstDash val="solid"/>
                      <a:round/>
                      <a:headEnd type="none" w="med" len="med"/>
                      <a:tailEnd type="none" w="med" len="med"/>
                    </a:lnR>
                    <a:solidFill>
                      <a:schemeClr val="bg2"/>
                    </a:solidFill>
                  </a:tcPr>
                </a:tc>
                <a:tc>
                  <a:txBody>
                    <a:bodyPr/>
                    <a:lstStyle/>
                    <a:p>
                      <a:pPr algn="l" fontAlgn="b">
                        <a:buNone/>
                      </a:pPr>
                      <a:r>
                        <a:rPr lang="en-US" sz="1600" b="0" i="0" u="none" strike="noStrike" dirty="0">
                          <a:solidFill>
                            <a:srgbClr val="000000"/>
                          </a:solidFill>
                          <a:effectLst/>
                          <a:latin typeface="Verdana" panose="020B0604030504040204" pitchFamily="34" charset="0"/>
                          <a:ea typeface="Verdana" panose="020B0604030504040204" pitchFamily="34" charset="0"/>
                        </a:rPr>
                        <a:t>USFWS/ National Marine Fisheries Service Consultation</a:t>
                      </a:r>
                    </a:p>
                  </a:txBody>
                  <a:tcPr marL="6350" marR="6350" marT="6350" marB="0" anchor="b">
                    <a:lnL w="12700" cap="flat" cmpd="sng" algn="ctr">
                      <a:solidFill>
                        <a:srgbClr val="0058B0"/>
                      </a:solidFill>
                      <a:prstDash val="solid"/>
                      <a:round/>
                      <a:headEnd type="none" w="med" len="med"/>
                      <a:tailEnd type="none" w="med" len="med"/>
                    </a:lnL>
                    <a:lnR w="12700" cap="flat" cmpd="sng" algn="ctr">
                      <a:solidFill>
                        <a:srgbClr val="0058B0"/>
                      </a:solidFill>
                      <a:prstDash val="solid"/>
                      <a:round/>
                      <a:headEnd type="none" w="med" len="med"/>
                      <a:tailEnd type="none" w="med" len="med"/>
                    </a:lnR>
                    <a:solidFill>
                      <a:schemeClr val="bg2"/>
                    </a:solidFill>
                  </a:tcPr>
                </a:tc>
                <a:tc>
                  <a:txBody>
                    <a:bodyPr/>
                    <a:lstStyle/>
                    <a:p>
                      <a:pPr algn="r" fontAlgn="b">
                        <a:buNone/>
                      </a:pPr>
                      <a:r>
                        <a:rPr lang="en-US" sz="1600" b="0" i="0" u="none" strike="noStrike" dirty="0">
                          <a:solidFill>
                            <a:srgbClr val="000000"/>
                          </a:solidFill>
                          <a:effectLst/>
                          <a:latin typeface="Verdana" panose="020B0604030504040204" pitchFamily="34" charset="0"/>
                          <a:ea typeface="Verdana" panose="020B0604030504040204" pitchFamily="34" charset="0"/>
                        </a:rPr>
                        <a:t>0.50%</a:t>
                      </a:r>
                    </a:p>
                  </a:txBody>
                  <a:tcPr marL="6350" marR="6350" marT="6350" marB="0" anchor="b">
                    <a:lnL w="12700" cap="flat" cmpd="sng" algn="ctr">
                      <a:solidFill>
                        <a:srgbClr val="0058B0"/>
                      </a:solidFill>
                      <a:prstDash val="solid"/>
                      <a:round/>
                      <a:headEnd type="none" w="med" len="med"/>
                      <a:tailEnd type="none" w="med" len="med"/>
                    </a:lnL>
                    <a:solidFill>
                      <a:schemeClr val="bg2"/>
                    </a:solidFill>
                  </a:tcPr>
                </a:tc>
                <a:extLst>
                  <a:ext uri="{0D108BD9-81ED-4DB2-BD59-A6C34878D82A}">
                    <a16:rowId xmlns:a16="http://schemas.microsoft.com/office/drawing/2014/main" val="846152061"/>
                  </a:ext>
                </a:extLst>
              </a:tr>
              <a:tr h="268502">
                <a:tc>
                  <a:txBody>
                    <a:bodyPr/>
                    <a:lstStyle/>
                    <a:p>
                      <a:pPr algn="ctr" fontAlgn="b">
                        <a:buNone/>
                      </a:pPr>
                      <a:r>
                        <a:rPr lang="en-US" sz="1600" b="0" i="0" u="none" strike="noStrike" dirty="0">
                          <a:solidFill>
                            <a:srgbClr val="000000"/>
                          </a:solidFill>
                          <a:effectLst/>
                          <a:latin typeface="Verdana" panose="020B0604030504040204" pitchFamily="34" charset="0"/>
                          <a:ea typeface="Verdana" panose="020B0604030504040204" pitchFamily="34" charset="0"/>
                        </a:rPr>
                        <a:t>2.12.1</a:t>
                      </a:r>
                    </a:p>
                  </a:txBody>
                  <a:tcPr marL="6350" marR="6350" marT="6350" marB="0" anchor="b">
                    <a:lnR w="12700" cap="flat" cmpd="sng" algn="ctr">
                      <a:solidFill>
                        <a:srgbClr val="0058B0"/>
                      </a:solidFill>
                      <a:prstDash val="solid"/>
                      <a:round/>
                      <a:headEnd type="none" w="med" len="med"/>
                      <a:tailEnd type="none" w="med" len="med"/>
                    </a:lnR>
                  </a:tcPr>
                </a:tc>
                <a:tc>
                  <a:txBody>
                    <a:bodyPr/>
                    <a:lstStyle/>
                    <a:p>
                      <a:pPr algn="l" fontAlgn="b">
                        <a:buNone/>
                      </a:pPr>
                      <a:r>
                        <a:rPr lang="en-US" sz="1600" b="0" i="0" u="none" strike="noStrike" dirty="0">
                          <a:solidFill>
                            <a:srgbClr val="000000"/>
                          </a:solidFill>
                          <a:effectLst/>
                          <a:latin typeface="Verdana" panose="020B0604030504040204" pitchFamily="34" charset="0"/>
                          <a:ea typeface="Verdana" panose="020B0604030504040204" pitchFamily="34" charset="0"/>
                        </a:rPr>
                        <a:t>Socio-Economic &amp; Environmental Justice Analysis</a:t>
                      </a:r>
                    </a:p>
                  </a:txBody>
                  <a:tcPr marL="6350" marR="6350" marT="6350" marB="0" anchor="b">
                    <a:lnL w="12700" cap="flat" cmpd="sng" algn="ctr">
                      <a:solidFill>
                        <a:srgbClr val="0058B0"/>
                      </a:solidFill>
                      <a:prstDash val="solid"/>
                      <a:round/>
                      <a:headEnd type="none" w="med" len="med"/>
                      <a:tailEnd type="none" w="med" len="med"/>
                    </a:lnL>
                    <a:lnR w="12700" cap="flat" cmpd="sng" algn="ctr">
                      <a:solidFill>
                        <a:srgbClr val="0058B0"/>
                      </a:solidFill>
                      <a:prstDash val="solid"/>
                      <a:round/>
                      <a:headEnd type="none" w="med" len="med"/>
                      <a:tailEnd type="none" w="med" len="med"/>
                    </a:lnR>
                  </a:tcPr>
                </a:tc>
                <a:tc>
                  <a:txBody>
                    <a:bodyPr/>
                    <a:lstStyle/>
                    <a:p>
                      <a:pPr algn="r" fontAlgn="b">
                        <a:buNone/>
                      </a:pPr>
                      <a:r>
                        <a:rPr lang="en-US" sz="1600" b="0" i="0" u="none" strike="noStrike" dirty="0">
                          <a:solidFill>
                            <a:srgbClr val="000000"/>
                          </a:solidFill>
                          <a:effectLst/>
                          <a:latin typeface="Verdana" panose="020B0604030504040204" pitchFamily="34" charset="0"/>
                          <a:ea typeface="Verdana" panose="020B0604030504040204" pitchFamily="34" charset="0"/>
                        </a:rPr>
                        <a:t>1.00%</a:t>
                      </a:r>
                    </a:p>
                  </a:txBody>
                  <a:tcPr marL="6350" marR="6350" marT="6350" marB="0" anchor="b">
                    <a:lnL w="12700" cap="flat" cmpd="sng" algn="ctr">
                      <a:solidFill>
                        <a:srgbClr val="0058B0"/>
                      </a:solidFill>
                      <a:prstDash val="solid"/>
                      <a:round/>
                      <a:headEnd type="none" w="med" len="med"/>
                      <a:tailEnd type="none" w="med" len="med"/>
                    </a:lnL>
                  </a:tcPr>
                </a:tc>
                <a:extLst>
                  <a:ext uri="{0D108BD9-81ED-4DB2-BD59-A6C34878D82A}">
                    <a16:rowId xmlns:a16="http://schemas.microsoft.com/office/drawing/2014/main" val="2671303403"/>
                  </a:ext>
                </a:extLst>
              </a:tr>
              <a:tr h="268502">
                <a:tc>
                  <a:txBody>
                    <a:bodyPr/>
                    <a:lstStyle/>
                    <a:p>
                      <a:pPr algn="ctr" fontAlgn="b">
                        <a:buNone/>
                      </a:pPr>
                      <a:r>
                        <a:rPr lang="en-US" sz="1600" b="0" i="0" u="none" strike="noStrike" dirty="0">
                          <a:solidFill>
                            <a:srgbClr val="000000"/>
                          </a:solidFill>
                          <a:effectLst/>
                          <a:latin typeface="Verdana" panose="020B0604030504040204" pitchFamily="34" charset="0"/>
                          <a:ea typeface="Verdana" panose="020B0604030504040204" pitchFamily="34" charset="0"/>
                        </a:rPr>
                        <a:t>2.14.1</a:t>
                      </a:r>
                    </a:p>
                  </a:txBody>
                  <a:tcPr marL="6350" marR="6350" marT="6350" marB="0" anchor="b">
                    <a:lnR w="12700" cap="flat" cmpd="sng" algn="ctr">
                      <a:solidFill>
                        <a:srgbClr val="0058B0"/>
                      </a:solidFill>
                      <a:prstDash val="solid"/>
                      <a:round/>
                      <a:headEnd type="none" w="med" len="med"/>
                      <a:tailEnd type="none" w="med" len="med"/>
                    </a:lnR>
                    <a:solidFill>
                      <a:schemeClr val="bg2"/>
                    </a:solidFill>
                  </a:tcPr>
                </a:tc>
                <a:tc>
                  <a:txBody>
                    <a:bodyPr/>
                    <a:lstStyle/>
                    <a:p>
                      <a:pPr algn="l" fontAlgn="b">
                        <a:buNone/>
                      </a:pPr>
                      <a:r>
                        <a:rPr lang="en-US" sz="1600" b="0" i="0" u="none" strike="noStrike" dirty="0">
                          <a:solidFill>
                            <a:srgbClr val="000000"/>
                          </a:solidFill>
                          <a:effectLst/>
                          <a:latin typeface="Verdana" panose="020B0604030504040204" pitchFamily="34" charset="0"/>
                          <a:ea typeface="Verdana" panose="020B0604030504040204" pitchFamily="34" charset="0"/>
                        </a:rPr>
                        <a:t>Environmental Document Preparation</a:t>
                      </a:r>
                    </a:p>
                  </a:txBody>
                  <a:tcPr marL="6350" marR="6350" marT="6350" marB="0" anchor="b">
                    <a:lnL w="12700" cap="flat" cmpd="sng" algn="ctr">
                      <a:solidFill>
                        <a:srgbClr val="0058B0"/>
                      </a:solidFill>
                      <a:prstDash val="solid"/>
                      <a:round/>
                      <a:headEnd type="none" w="med" len="med"/>
                      <a:tailEnd type="none" w="med" len="med"/>
                    </a:lnL>
                    <a:lnR w="12700" cap="flat" cmpd="sng" algn="ctr">
                      <a:solidFill>
                        <a:srgbClr val="0058B0"/>
                      </a:solidFill>
                      <a:prstDash val="solid"/>
                      <a:round/>
                      <a:headEnd type="none" w="med" len="med"/>
                      <a:tailEnd type="none" w="med" len="med"/>
                    </a:lnR>
                    <a:solidFill>
                      <a:schemeClr val="bg2"/>
                    </a:solidFill>
                  </a:tcPr>
                </a:tc>
                <a:tc>
                  <a:txBody>
                    <a:bodyPr/>
                    <a:lstStyle/>
                    <a:p>
                      <a:pPr algn="r" fontAlgn="b">
                        <a:buNone/>
                      </a:pPr>
                      <a:r>
                        <a:rPr lang="en-US" sz="1600" b="0" i="0" u="none" strike="noStrike" dirty="0">
                          <a:solidFill>
                            <a:srgbClr val="000000"/>
                          </a:solidFill>
                          <a:effectLst/>
                          <a:latin typeface="Verdana" panose="020B0604030504040204" pitchFamily="34" charset="0"/>
                          <a:ea typeface="Verdana" panose="020B0604030504040204" pitchFamily="34" charset="0"/>
                        </a:rPr>
                        <a:t>1.00%</a:t>
                      </a:r>
                    </a:p>
                  </a:txBody>
                  <a:tcPr marL="6350" marR="6350" marT="6350" marB="0" anchor="b">
                    <a:lnL w="12700" cap="flat" cmpd="sng" algn="ctr">
                      <a:solidFill>
                        <a:srgbClr val="0058B0"/>
                      </a:solidFill>
                      <a:prstDash val="solid"/>
                      <a:round/>
                      <a:headEnd type="none" w="med" len="med"/>
                      <a:tailEnd type="none" w="med" len="med"/>
                    </a:lnL>
                    <a:solidFill>
                      <a:schemeClr val="bg2"/>
                    </a:solidFill>
                  </a:tcPr>
                </a:tc>
                <a:extLst>
                  <a:ext uri="{0D108BD9-81ED-4DB2-BD59-A6C34878D82A}">
                    <a16:rowId xmlns:a16="http://schemas.microsoft.com/office/drawing/2014/main" val="761247007"/>
                  </a:ext>
                </a:extLst>
              </a:tr>
            </a:tbl>
          </a:graphicData>
        </a:graphic>
      </p:graphicFrame>
    </p:spTree>
    <p:extLst>
      <p:ext uri="{BB962C8B-B14F-4D97-AF65-F5344CB8AC3E}">
        <p14:creationId xmlns:p14="http://schemas.microsoft.com/office/powerpoint/2010/main" val="15315437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1AA470-99FF-7BB9-31CB-BFA4A2FCCA13}"/>
            </a:ext>
          </a:extLst>
        </p:cNvPr>
        <p:cNvGrpSpPr/>
        <p:nvPr/>
      </p:nvGrpSpPr>
      <p:grpSpPr>
        <a:xfrm>
          <a:off x="0" y="0"/>
          <a:ext cx="0" cy="0"/>
          <a:chOff x="0" y="0"/>
          <a:chExt cx="0" cy="0"/>
        </a:xfrm>
      </p:grpSpPr>
      <p:sp>
        <p:nvSpPr>
          <p:cNvPr id="3" name="Title">
            <a:extLst>
              <a:ext uri="{FF2B5EF4-FFF2-40B4-BE49-F238E27FC236}">
                <a16:creationId xmlns:a16="http://schemas.microsoft.com/office/drawing/2014/main" id="{394204E9-1322-C59C-AB82-8C075A99E126}"/>
              </a:ext>
            </a:extLst>
          </p:cNvPr>
          <p:cNvSpPr txBox="1">
            <a:spLocks noGrp="1"/>
          </p:cNvSpPr>
          <p:nvPr>
            <p:ph type="title" idx="4294967295"/>
          </p:nvPr>
        </p:nvSpPr>
        <p:spPr>
          <a:xfrm>
            <a:off x="83492" y="-369332"/>
            <a:ext cx="5738810" cy="3693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tx1"/>
                </a:solidFill>
                <a:effectLst/>
                <a:uLnTx/>
                <a:uFillTx/>
                <a:latin typeface="+mn-lt"/>
                <a:ea typeface="+mn-ea"/>
                <a:cs typeface="+mn-cs"/>
              </a:rPr>
              <a:t>Standard Work Categories Part 2 </a:t>
            </a:r>
          </a:p>
        </p:txBody>
      </p:sp>
      <p:sp>
        <p:nvSpPr>
          <p:cNvPr id="9" name="TextBox">
            <a:extLst>
              <a:ext uri="{FF2B5EF4-FFF2-40B4-BE49-F238E27FC236}">
                <a16:creationId xmlns:a16="http://schemas.microsoft.com/office/drawing/2014/main" id="{4890D374-4140-19B1-FF6A-978B786F9B9B}"/>
              </a:ext>
            </a:extLst>
          </p:cNvPr>
          <p:cNvSpPr txBox="1"/>
          <p:nvPr/>
        </p:nvSpPr>
        <p:spPr>
          <a:xfrm>
            <a:off x="102131" y="566224"/>
            <a:ext cx="8611056" cy="369332"/>
          </a:xfrm>
          <a:prstGeom prst="rect">
            <a:avLst/>
          </a:prstGeom>
          <a:noFill/>
        </p:spPr>
        <p:txBody>
          <a:bodyPr wrap="square" rtlCol="0">
            <a:spAutoFit/>
          </a:bodyPr>
          <a:lstStyle/>
          <a:p>
            <a:r>
              <a:rPr lang="en-US" b="1" dirty="0"/>
              <a:t>Table 2: Standard Work Categories &amp; Percent of Work* - Part 2</a:t>
            </a:r>
          </a:p>
        </p:txBody>
      </p:sp>
      <p:graphicFrame>
        <p:nvGraphicFramePr>
          <p:cNvPr id="2" name="Table 2" descr="Standard work categories and corresponding percentages Part 2: 3.2.1 Route Studies &amp; Schematic Design 2.00%&#10;3.7.1 Traffic Operational Analysis 2.00%&#10;7.1.1 Traffic Engineering Studies 3.00%&#10;8.1.1 Signing, Pavement Marking &amp; Channelization 2.00%&#10;10.6.1 Coastal Hydraulic Design 2.00%&#10;14.1.1 Soil Exploration 2.00%&#10;14.2.1 Geotechnical Testing 2.00%&#10;15.1.1 Right of Way Surveys 1.00%&#10;15.5.1 State Land Surveying 1.00%&#10;20.6.1 Hydrodynamic Modeling 1.00%&#10;20.7.1 Hydrographic Survey 0.50%&#10;&#10;&#10;">
            <a:extLst>
              <a:ext uri="{FF2B5EF4-FFF2-40B4-BE49-F238E27FC236}">
                <a16:creationId xmlns:a16="http://schemas.microsoft.com/office/drawing/2014/main" id="{D7D9C8B5-856B-5C74-0160-0F07FBE742E4}"/>
              </a:ext>
            </a:extLst>
          </p:cNvPr>
          <p:cNvGraphicFramePr>
            <a:graphicFrameLocks noGrp="1"/>
          </p:cNvGraphicFramePr>
          <p:nvPr>
            <p:extLst>
              <p:ext uri="{D42A27DB-BD31-4B8C-83A1-F6EECF244321}">
                <p14:modId xmlns:p14="http://schemas.microsoft.com/office/powerpoint/2010/main" val="1233498768"/>
              </p:ext>
            </p:extLst>
          </p:nvPr>
        </p:nvGraphicFramePr>
        <p:xfrm>
          <a:off x="114242" y="981661"/>
          <a:ext cx="8939737" cy="3619779"/>
        </p:xfrm>
        <a:graphic>
          <a:graphicData uri="http://schemas.openxmlformats.org/drawingml/2006/table">
            <a:tbl>
              <a:tblPr firstRow="1" bandRow="1">
                <a:tableStyleId>{69012ECD-51FC-41F1-AA8D-1B2483CD663E}</a:tableStyleId>
              </a:tblPr>
              <a:tblGrid>
                <a:gridCol w="1236349">
                  <a:extLst>
                    <a:ext uri="{9D8B030D-6E8A-4147-A177-3AD203B41FA5}">
                      <a16:colId xmlns:a16="http://schemas.microsoft.com/office/drawing/2014/main" val="1048505531"/>
                    </a:ext>
                  </a:extLst>
                </a:gridCol>
                <a:gridCol w="5899880">
                  <a:extLst>
                    <a:ext uri="{9D8B030D-6E8A-4147-A177-3AD203B41FA5}">
                      <a16:colId xmlns:a16="http://schemas.microsoft.com/office/drawing/2014/main" val="2014093630"/>
                    </a:ext>
                  </a:extLst>
                </a:gridCol>
                <a:gridCol w="1803508">
                  <a:extLst>
                    <a:ext uri="{9D8B030D-6E8A-4147-A177-3AD203B41FA5}">
                      <a16:colId xmlns:a16="http://schemas.microsoft.com/office/drawing/2014/main" val="1550566260"/>
                    </a:ext>
                  </a:extLst>
                </a:gridCol>
              </a:tblGrid>
              <a:tr h="489370">
                <a:tc>
                  <a:txBody>
                    <a:bodyPr/>
                    <a:lstStyle/>
                    <a:p>
                      <a:pPr marL="0" algn="ctr" defTabSz="685800" rtl="0" eaLnBrk="1" fontAlgn="ctr" latinLnBrk="0" hangingPunct="1"/>
                      <a:r>
                        <a:rPr lang="en-US" sz="1600" b="1" kern="1200" dirty="0">
                          <a:solidFill>
                            <a:schemeClr val="bg1"/>
                          </a:solidFill>
                          <a:latin typeface="+mn-lt"/>
                          <a:ea typeface="+mn-ea"/>
                          <a:cs typeface="+mn-cs"/>
                        </a:rPr>
                        <a:t>Category Number</a:t>
                      </a:r>
                    </a:p>
                  </a:txBody>
                  <a:tcPr marL="72866" marR="8096" marT="8096" marB="0" anchor="ctr">
                    <a:lnR w="12700" cap="flat" cmpd="sng" algn="ctr">
                      <a:solidFill>
                        <a:schemeClr val="tx1"/>
                      </a:solidFill>
                      <a:prstDash val="solid"/>
                      <a:round/>
                      <a:headEnd type="none" w="med" len="med"/>
                      <a:tailEnd type="none" w="med" len="med"/>
                    </a:lnR>
                  </a:tcPr>
                </a:tc>
                <a:tc>
                  <a:txBody>
                    <a:bodyPr/>
                    <a:lstStyle/>
                    <a:p>
                      <a:pPr marL="0" algn="ctr" defTabSz="685800" rtl="0" eaLnBrk="1" latinLnBrk="0" hangingPunct="1"/>
                      <a:r>
                        <a:rPr lang="en-US" sz="1600" b="1" kern="1200" dirty="0">
                          <a:solidFill>
                            <a:schemeClr val="bg1"/>
                          </a:solidFill>
                          <a:latin typeface="+mn-lt"/>
                          <a:ea typeface="+mn-ea"/>
                          <a:cs typeface="+mn-cs"/>
                        </a:rPr>
                        <a:t>Category Name</a:t>
                      </a:r>
                    </a:p>
                  </a:txBody>
                  <a:tcPr marL="72866" marR="8096" marT="80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rtl="0" fontAlgn="ctr"/>
                      <a:r>
                        <a:rPr lang="en-US" sz="1600" b="1" u="none" strike="noStrike" dirty="0">
                          <a:solidFill>
                            <a:srgbClr val="FFFFFF"/>
                          </a:solidFill>
                          <a:effectLst/>
                        </a:rPr>
                        <a:t>Percent of work</a:t>
                      </a:r>
                      <a:r>
                        <a:rPr lang="en-US" sz="1400" b="1" u="none" strike="noStrike" dirty="0">
                          <a:solidFill>
                            <a:srgbClr val="FFFFFF"/>
                          </a:solidFill>
                          <a:effectLst/>
                        </a:rPr>
                        <a:t> </a:t>
                      </a:r>
                      <a:r>
                        <a:rPr lang="en-US" sz="1600" b="1" u="none" strike="noStrike" dirty="0">
                          <a:solidFill>
                            <a:srgbClr val="FFFFFF"/>
                          </a:solidFill>
                          <a:effectLst/>
                        </a:rPr>
                        <a:t>(%)</a:t>
                      </a:r>
                      <a:endParaRPr lang="en-US" sz="1600" b="1" i="0" u="none" strike="noStrike" dirty="0">
                        <a:solidFill>
                          <a:srgbClr val="FFFFFF"/>
                        </a:solidFill>
                        <a:effectLst/>
                        <a:latin typeface="Franklin Gothic Book" panose="020B0503020102020204" pitchFamily="34" charset="0"/>
                      </a:endParaRPr>
                    </a:p>
                  </a:txBody>
                  <a:tcPr marL="72866" marR="8096" marT="8096" marB="0" anchor="ct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773796095"/>
                  </a:ext>
                </a:extLst>
              </a:tr>
              <a:tr h="277343">
                <a:tc>
                  <a:txBody>
                    <a:bodyPr/>
                    <a:lstStyle/>
                    <a:p>
                      <a:pPr algn="ctr" fontAlgn="b">
                        <a:buNone/>
                      </a:pPr>
                      <a:r>
                        <a:rPr lang="en-US" sz="1600" b="0" i="0" u="none" strike="noStrike" dirty="0">
                          <a:solidFill>
                            <a:srgbClr val="000000"/>
                          </a:solidFill>
                          <a:effectLst/>
                          <a:latin typeface="Verdana" panose="020B0604030504040204" pitchFamily="34" charset="0"/>
                          <a:ea typeface="Verdana" panose="020B0604030504040204" pitchFamily="34" charset="0"/>
                        </a:rPr>
                        <a:t>3.2.1</a:t>
                      </a:r>
                    </a:p>
                  </a:txBody>
                  <a:tcPr marL="6350" marR="6350" marT="6350" marB="0" anchor="b">
                    <a:lnR w="12700" cap="flat" cmpd="sng" algn="ctr">
                      <a:solidFill>
                        <a:srgbClr val="0058B0"/>
                      </a:solidFill>
                      <a:prstDash val="solid"/>
                      <a:round/>
                      <a:headEnd type="none" w="med" len="med"/>
                      <a:tailEnd type="none" w="med" len="med"/>
                    </a:lnR>
                  </a:tcPr>
                </a:tc>
                <a:tc>
                  <a:txBody>
                    <a:bodyPr/>
                    <a:lstStyle/>
                    <a:p>
                      <a:pPr algn="l" fontAlgn="b">
                        <a:buNone/>
                      </a:pPr>
                      <a:r>
                        <a:rPr lang="en-US" sz="1600" b="0" i="0" u="none" strike="noStrike">
                          <a:solidFill>
                            <a:srgbClr val="000000"/>
                          </a:solidFill>
                          <a:effectLst/>
                          <a:latin typeface="Verdana" panose="020B0604030504040204" pitchFamily="34" charset="0"/>
                          <a:ea typeface="Verdana" panose="020B0604030504040204" pitchFamily="34" charset="0"/>
                        </a:rPr>
                        <a:t>Route Studies &amp; Schematic Design</a:t>
                      </a:r>
                    </a:p>
                  </a:txBody>
                  <a:tcPr marL="6350" marR="6350" marT="6350" marB="0" anchor="b">
                    <a:lnL w="12700" cap="flat" cmpd="sng" algn="ctr">
                      <a:solidFill>
                        <a:srgbClr val="0058B0"/>
                      </a:solidFill>
                      <a:prstDash val="solid"/>
                      <a:round/>
                      <a:headEnd type="none" w="med" len="med"/>
                      <a:tailEnd type="none" w="med" len="med"/>
                    </a:lnL>
                    <a:lnR w="12700" cap="flat" cmpd="sng" algn="ctr">
                      <a:solidFill>
                        <a:srgbClr val="0058B0"/>
                      </a:solidFill>
                      <a:prstDash val="solid"/>
                      <a:round/>
                      <a:headEnd type="none" w="med" len="med"/>
                      <a:tailEnd type="none" w="med" len="med"/>
                    </a:lnR>
                  </a:tcPr>
                </a:tc>
                <a:tc>
                  <a:txBody>
                    <a:bodyPr/>
                    <a:lstStyle/>
                    <a:p>
                      <a:pPr algn="r" fontAlgn="b">
                        <a:buNone/>
                      </a:pPr>
                      <a:r>
                        <a:rPr lang="en-US" sz="1600" b="0" i="0" u="none" strike="noStrike" dirty="0">
                          <a:solidFill>
                            <a:srgbClr val="000000"/>
                          </a:solidFill>
                          <a:effectLst/>
                          <a:latin typeface="Verdana" panose="020B0604030504040204" pitchFamily="34" charset="0"/>
                          <a:ea typeface="Verdana" panose="020B0604030504040204" pitchFamily="34" charset="0"/>
                        </a:rPr>
                        <a:t>2.00%</a:t>
                      </a:r>
                    </a:p>
                  </a:txBody>
                  <a:tcPr marL="6350" marR="6350" marT="6350" marB="0" anchor="b">
                    <a:lnL w="12700" cap="flat" cmpd="sng" algn="ctr">
                      <a:solidFill>
                        <a:srgbClr val="0058B0"/>
                      </a:solidFill>
                      <a:prstDash val="solid"/>
                      <a:round/>
                      <a:headEnd type="none" w="med" len="med"/>
                      <a:tailEnd type="none" w="med" len="med"/>
                    </a:lnL>
                  </a:tcPr>
                </a:tc>
                <a:extLst>
                  <a:ext uri="{0D108BD9-81ED-4DB2-BD59-A6C34878D82A}">
                    <a16:rowId xmlns:a16="http://schemas.microsoft.com/office/drawing/2014/main" val="1853078854"/>
                  </a:ext>
                </a:extLst>
              </a:tr>
              <a:tr h="285300">
                <a:tc>
                  <a:txBody>
                    <a:bodyPr/>
                    <a:lstStyle/>
                    <a:p>
                      <a:pPr algn="ctr" fontAlgn="b">
                        <a:buNone/>
                      </a:pPr>
                      <a:r>
                        <a:rPr lang="en-US" sz="1600" b="0" i="0" u="none" strike="noStrike" dirty="0">
                          <a:solidFill>
                            <a:srgbClr val="000000"/>
                          </a:solidFill>
                          <a:effectLst/>
                          <a:latin typeface="Verdana" panose="020B0604030504040204" pitchFamily="34" charset="0"/>
                          <a:ea typeface="Verdana" panose="020B0604030504040204" pitchFamily="34" charset="0"/>
                        </a:rPr>
                        <a:t>3.7.1</a:t>
                      </a:r>
                    </a:p>
                  </a:txBody>
                  <a:tcPr marL="6350" marR="6350" marT="6350" marB="0" anchor="b">
                    <a:lnR w="12700" cap="flat" cmpd="sng" algn="ctr">
                      <a:solidFill>
                        <a:srgbClr val="0058B0"/>
                      </a:solidFill>
                      <a:prstDash val="solid"/>
                      <a:round/>
                      <a:headEnd type="none" w="med" len="med"/>
                      <a:tailEnd type="none" w="med" len="med"/>
                    </a:lnR>
                    <a:solidFill>
                      <a:schemeClr val="bg2"/>
                    </a:solidFill>
                  </a:tcPr>
                </a:tc>
                <a:tc>
                  <a:txBody>
                    <a:bodyPr/>
                    <a:lstStyle/>
                    <a:p>
                      <a:pPr algn="l" fontAlgn="b">
                        <a:buNone/>
                      </a:pPr>
                      <a:r>
                        <a:rPr lang="en-US" sz="1600" b="0" i="0" u="none" strike="noStrike">
                          <a:solidFill>
                            <a:srgbClr val="000000"/>
                          </a:solidFill>
                          <a:effectLst/>
                          <a:latin typeface="Verdana" panose="020B0604030504040204" pitchFamily="34" charset="0"/>
                          <a:ea typeface="Verdana" panose="020B0604030504040204" pitchFamily="34" charset="0"/>
                        </a:rPr>
                        <a:t>Traffic Operational Analysis</a:t>
                      </a:r>
                    </a:p>
                  </a:txBody>
                  <a:tcPr marL="6350" marR="6350" marT="6350" marB="0" anchor="b">
                    <a:lnL w="12700" cap="flat" cmpd="sng" algn="ctr">
                      <a:solidFill>
                        <a:srgbClr val="0058B0"/>
                      </a:solidFill>
                      <a:prstDash val="solid"/>
                      <a:round/>
                      <a:headEnd type="none" w="med" len="med"/>
                      <a:tailEnd type="none" w="med" len="med"/>
                    </a:lnL>
                    <a:lnR w="12700" cap="flat" cmpd="sng" algn="ctr">
                      <a:solidFill>
                        <a:srgbClr val="0058B0"/>
                      </a:solidFill>
                      <a:prstDash val="solid"/>
                      <a:round/>
                      <a:headEnd type="none" w="med" len="med"/>
                      <a:tailEnd type="none" w="med" len="med"/>
                    </a:lnR>
                    <a:solidFill>
                      <a:schemeClr val="bg2"/>
                    </a:solidFill>
                  </a:tcPr>
                </a:tc>
                <a:tc>
                  <a:txBody>
                    <a:bodyPr/>
                    <a:lstStyle/>
                    <a:p>
                      <a:pPr algn="r" fontAlgn="b">
                        <a:buNone/>
                      </a:pPr>
                      <a:r>
                        <a:rPr lang="en-US" sz="1600" b="0" i="0" u="none" strike="noStrike">
                          <a:solidFill>
                            <a:srgbClr val="000000"/>
                          </a:solidFill>
                          <a:effectLst/>
                          <a:latin typeface="Verdana" panose="020B0604030504040204" pitchFamily="34" charset="0"/>
                          <a:ea typeface="Verdana" panose="020B0604030504040204" pitchFamily="34" charset="0"/>
                        </a:rPr>
                        <a:t>2.00%</a:t>
                      </a:r>
                    </a:p>
                  </a:txBody>
                  <a:tcPr marL="6350" marR="6350" marT="6350" marB="0" anchor="b">
                    <a:lnL w="12700" cap="flat" cmpd="sng" algn="ctr">
                      <a:solidFill>
                        <a:srgbClr val="0058B0"/>
                      </a:solidFill>
                      <a:prstDash val="solid"/>
                      <a:round/>
                      <a:headEnd type="none" w="med" len="med"/>
                      <a:tailEnd type="none" w="med" len="med"/>
                    </a:lnL>
                    <a:solidFill>
                      <a:schemeClr val="bg2"/>
                    </a:solidFill>
                  </a:tcPr>
                </a:tc>
                <a:extLst>
                  <a:ext uri="{0D108BD9-81ED-4DB2-BD59-A6C34878D82A}">
                    <a16:rowId xmlns:a16="http://schemas.microsoft.com/office/drawing/2014/main" val="1696963999"/>
                  </a:ext>
                </a:extLst>
              </a:tr>
              <a:tr h="277343">
                <a:tc>
                  <a:txBody>
                    <a:bodyPr/>
                    <a:lstStyle/>
                    <a:p>
                      <a:pPr algn="ctr" fontAlgn="b">
                        <a:buNone/>
                      </a:pPr>
                      <a:r>
                        <a:rPr lang="en-US" sz="1600" b="0" i="0" u="none" strike="noStrike" dirty="0">
                          <a:solidFill>
                            <a:srgbClr val="000000"/>
                          </a:solidFill>
                          <a:effectLst/>
                          <a:latin typeface="Verdana" panose="020B0604030504040204" pitchFamily="34" charset="0"/>
                          <a:ea typeface="Verdana" panose="020B0604030504040204" pitchFamily="34" charset="0"/>
                        </a:rPr>
                        <a:t>7.1.1</a:t>
                      </a:r>
                    </a:p>
                  </a:txBody>
                  <a:tcPr marL="6350" marR="6350" marT="6350" marB="0" anchor="b">
                    <a:lnR w="12700" cap="flat" cmpd="sng" algn="ctr">
                      <a:solidFill>
                        <a:srgbClr val="0058B0"/>
                      </a:solidFill>
                      <a:prstDash val="solid"/>
                      <a:round/>
                      <a:headEnd type="none" w="med" len="med"/>
                      <a:tailEnd type="none" w="med" len="med"/>
                    </a:lnR>
                  </a:tcPr>
                </a:tc>
                <a:tc>
                  <a:txBody>
                    <a:bodyPr/>
                    <a:lstStyle/>
                    <a:p>
                      <a:pPr algn="l" fontAlgn="b">
                        <a:buNone/>
                      </a:pPr>
                      <a:r>
                        <a:rPr lang="en-US" sz="1600" b="0" i="0" u="none" strike="noStrike">
                          <a:solidFill>
                            <a:srgbClr val="000000"/>
                          </a:solidFill>
                          <a:effectLst/>
                          <a:latin typeface="Verdana" panose="020B0604030504040204" pitchFamily="34" charset="0"/>
                          <a:ea typeface="Verdana" panose="020B0604030504040204" pitchFamily="34" charset="0"/>
                        </a:rPr>
                        <a:t>Traffic Engineering Studies</a:t>
                      </a:r>
                    </a:p>
                  </a:txBody>
                  <a:tcPr marL="6350" marR="6350" marT="6350" marB="0" anchor="b">
                    <a:lnL w="12700" cap="flat" cmpd="sng" algn="ctr">
                      <a:solidFill>
                        <a:srgbClr val="0058B0"/>
                      </a:solidFill>
                      <a:prstDash val="solid"/>
                      <a:round/>
                      <a:headEnd type="none" w="med" len="med"/>
                      <a:tailEnd type="none" w="med" len="med"/>
                    </a:lnL>
                    <a:lnR w="12700" cap="flat" cmpd="sng" algn="ctr">
                      <a:solidFill>
                        <a:srgbClr val="0058B0"/>
                      </a:solidFill>
                      <a:prstDash val="solid"/>
                      <a:round/>
                      <a:headEnd type="none" w="med" len="med"/>
                      <a:tailEnd type="none" w="med" len="med"/>
                    </a:lnR>
                  </a:tcPr>
                </a:tc>
                <a:tc>
                  <a:txBody>
                    <a:bodyPr/>
                    <a:lstStyle/>
                    <a:p>
                      <a:pPr algn="r" fontAlgn="b">
                        <a:buNone/>
                      </a:pPr>
                      <a:r>
                        <a:rPr lang="en-US" sz="1600" b="0" i="0" u="none" strike="noStrike">
                          <a:solidFill>
                            <a:srgbClr val="000000"/>
                          </a:solidFill>
                          <a:effectLst/>
                          <a:latin typeface="Verdana" panose="020B0604030504040204" pitchFamily="34" charset="0"/>
                          <a:ea typeface="Verdana" panose="020B0604030504040204" pitchFamily="34" charset="0"/>
                        </a:rPr>
                        <a:t>3.00%</a:t>
                      </a:r>
                    </a:p>
                  </a:txBody>
                  <a:tcPr marL="6350" marR="6350" marT="6350" marB="0" anchor="b">
                    <a:lnL w="12700" cap="flat" cmpd="sng" algn="ctr">
                      <a:solidFill>
                        <a:srgbClr val="0058B0"/>
                      </a:solidFill>
                      <a:prstDash val="solid"/>
                      <a:round/>
                      <a:headEnd type="none" w="med" len="med"/>
                      <a:tailEnd type="none" w="med" len="med"/>
                    </a:lnL>
                  </a:tcPr>
                </a:tc>
                <a:extLst>
                  <a:ext uri="{0D108BD9-81ED-4DB2-BD59-A6C34878D82A}">
                    <a16:rowId xmlns:a16="http://schemas.microsoft.com/office/drawing/2014/main" val="3447141999"/>
                  </a:ext>
                </a:extLst>
              </a:tr>
              <a:tr h="311311">
                <a:tc>
                  <a:txBody>
                    <a:bodyPr/>
                    <a:lstStyle/>
                    <a:p>
                      <a:pPr algn="ctr" fontAlgn="b">
                        <a:buNone/>
                      </a:pPr>
                      <a:r>
                        <a:rPr lang="en-US" sz="1600" b="0" i="0" u="none" strike="noStrike" dirty="0">
                          <a:solidFill>
                            <a:srgbClr val="000000"/>
                          </a:solidFill>
                          <a:effectLst/>
                          <a:latin typeface="Verdana" panose="020B0604030504040204" pitchFamily="34" charset="0"/>
                          <a:ea typeface="Verdana" panose="020B0604030504040204" pitchFamily="34" charset="0"/>
                        </a:rPr>
                        <a:t>8.1.1</a:t>
                      </a:r>
                    </a:p>
                  </a:txBody>
                  <a:tcPr marL="6350" marR="6350" marT="6350" marB="0" anchor="b">
                    <a:lnR w="12700" cap="flat" cmpd="sng" algn="ctr">
                      <a:solidFill>
                        <a:srgbClr val="0058B0"/>
                      </a:solidFill>
                      <a:prstDash val="solid"/>
                      <a:round/>
                      <a:headEnd type="none" w="med" len="med"/>
                      <a:tailEnd type="none" w="med" len="med"/>
                    </a:lnR>
                    <a:solidFill>
                      <a:schemeClr val="bg2"/>
                    </a:solidFill>
                  </a:tcPr>
                </a:tc>
                <a:tc>
                  <a:txBody>
                    <a:bodyPr/>
                    <a:lstStyle/>
                    <a:p>
                      <a:pPr algn="l" fontAlgn="b">
                        <a:buNone/>
                      </a:pPr>
                      <a:r>
                        <a:rPr lang="en-US" sz="1600" b="0" i="0" u="none" strike="noStrike" dirty="0">
                          <a:solidFill>
                            <a:srgbClr val="000000"/>
                          </a:solidFill>
                          <a:effectLst/>
                          <a:latin typeface="Verdana" panose="020B0604030504040204" pitchFamily="34" charset="0"/>
                          <a:ea typeface="Verdana" panose="020B0604030504040204" pitchFamily="34" charset="0"/>
                        </a:rPr>
                        <a:t>Signing, Pavement Marking &amp; Channelization</a:t>
                      </a:r>
                    </a:p>
                  </a:txBody>
                  <a:tcPr marL="6350" marR="6350" marT="6350" marB="0" anchor="b">
                    <a:lnL w="12700" cap="flat" cmpd="sng" algn="ctr">
                      <a:solidFill>
                        <a:srgbClr val="0058B0"/>
                      </a:solidFill>
                      <a:prstDash val="solid"/>
                      <a:round/>
                      <a:headEnd type="none" w="med" len="med"/>
                      <a:tailEnd type="none" w="med" len="med"/>
                    </a:lnL>
                    <a:lnR w="12700" cap="flat" cmpd="sng" algn="ctr">
                      <a:solidFill>
                        <a:srgbClr val="0058B0"/>
                      </a:solidFill>
                      <a:prstDash val="solid"/>
                      <a:round/>
                      <a:headEnd type="none" w="med" len="med"/>
                      <a:tailEnd type="none" w="med" len="med"/>
                    </a:lnR>
                    <a:solidFill>
                      <a:schemeClr val="bg2"/>
                    </a:solidFill>
                  </a:tcPr>
                </a:tc>
                <a:tc>
                  <a:txBody>
                    <a:bodyPr/>
                    <a:lstStyle/>
                    <a:p>
                      <a:pPr algn="r" fontAlgn="b">
                        <a:buNone/>
                      </a:pPr>
                      <a:r>
                        <a:rPr lang="en-US" sz="1600" b="0" i="0" u="none" strike="noStrike">
                          <a:solidFill>
                            <a:srgbClr val="000000"/>
                          </a:solidFill>
                          <a:effectLst/>
                          <a:latin typeface="Verdana" panose="020B0604030504040204" pitchFamily="34" charset="0"/>
                          <a:ea typeface="Verdana" panose="020B0604030504040204" pitchFamily="34" charset="0"/>
                        </a:rPr>
                        <a:t>2.00%</a:t>
                      </a:r>
                    </a:p>
                  </a:txBody>
                  <a:tcPr marL="6350" marR="6350" marT="6350" marB="0" anchor="b">
                    <a:lnL w="12700" cap="flat" cmpd="sng" algn="ctr">
                      <a:solidFill>
                        <a:srgbClr val="0058B0"/>
                      </a:solidFill>
                      <a:prstDash val="solid"/>
                      <a:round/>
                      <a:headEnd type="none" w="med" len="med"/>
                      <a:tailEnd type="none" w="med" len="med"/>
                    </a:lnL>
                    <a:solidFill>
                      <a:schemeClr val="bg2"/>
                    </a:solidFill>
                  </a:tcPr>
                </a:tc>
                <a:extLst>
                  <a:ext uri="{0D108BD9-81ED-4DB2-BD59-A6C34878D82A}">
                    <a16:rowId xmlns:a16="http://schemas.microsoft.com/office/drawing/2014/main" val="1169546179"/>
                  </a:ext>
                </a:extLst>
              </a:tr>
              <a:tr h="277343">
                <a:tc>
                  <a:txBody>
                    <a:bodyPr/>
                    <a:lstStyle/>
                    <a:p>
                      <a:pPr algn="ctr" fontAlgn="b">
                        <a:buNone/>
                      </a:pPr>
                      <a:r>
                        <a:rPr lang="en-US" sz="1600" b="0" i="0" u="none" strike="noStrike" dirty="0">
                          <a:solidFill>
                            <a:srgbClr val="000000"/>
                          </a:solidFill>
                          <a:effectLst/>
                          <a:latin typeface="Verdana" panose="020B0604030504040204" pitchFamily="34" charset="0"/>
                          <a:ea typeface="Verdana" panose="020B0604030504040204" pitchFamily="34" charset="0"/>
                        </a:rPr>
                        <a:t>10.6.1</a:t>
                      </a:r>
                    </a:p>
                  </a:txBody>
                  <a:tcPr marL="6350" marR="6350" marT="6350" marB="0" anchor="b">
                    <a:lnR w="12700" cap="flat" cmpd="sng" algn="ctr">
                      <a:solidFill>
                        <a:srgbClr val="0058B0"/>
                      </a:solidFill>
                      <a:prstDash val="solid"/>
                      <a:round/>
                      <a:headEnd type="none" w="med" len="med"/>
                      <a:tailEnd type="none" w="med" len="med"/>
                    </a:lnR>
                  </a:tcPr>
                </a:tc>
                <a:tc>
                  <a:txBody>
                    <a:bodyPr/>
                    <a:lstStyle/>
                    <a:p>
                      <a:pPr algn="l" fontAlgn="b">
                        <a:buNone/>
                      </a:pPr>
                      <a:r>
                        <a:rPr lang="en-US" sz="1600" b="0" i="0" u="none" strike="noStrike" dirty="0">
                          <a:solidFill>
                            <a:srgbClr val="000000"/>
                          </a:solidFill>
                          <a:effectLst/>
                          <a:latin typeface="Verdana" panose="020B0604030504040204" pitchFamily="34" charset="0"/>
                          <a:ea typeface="Verdana" panose="020B0604030504040204" pitchFamily="34" charset="0"/>
                        </a:rPr>
                        <a:t>Coastal Hydraulic Design</a:t>
                      </a:r>
                    </a:p>
                  </a:txBody>
                  <a:tcPr marL="6350" marR="6350" marT="6350" marB="0" anchor="b">
                    <a:lnL w="12700" cap="flat" cmpd="sng" algn="ctr">
                      <a:solidFill>
                        <a:srgbClr val="0058B0"/>
                      </a:solidFill>
                      <a:prstDash val="solid"/>
                      <a:round/>
                      <a:headEnd type="none" w="med" len="med"/>
                      <a:tailEnd type="none" w="med" len="med"/>
                    </a:lnL>
                    <a:lnR w="12700" cap="flat" cmpd="sng" algn="ctr">
                      <a:solidFill>
                        <a:srgbClr val="0058B0"/>
                      </a:solidFill>
                      <a:prstDash val="solid"/>
                      <a:round/>
                      <a:headEnd type="none" w="med" len="med"/>
                      <a:tailEnd type="none" w="med" len="med"/>
                    </a:lnR>
                  </a:tcPr>
                </a:tc>
                <a:tc>
                  <a:txBody>
                    <a:bodyPr/>
                    <a:lstStyle/>
                    <a:p>
                      <a:pPr algn="r" fontAlgn="b">
                        <a:buNone/>
                      </a:pPr>
                      <a:r>
                        <a:rPr lang="en-US" sz="1600" b="0" i="0" u="none" strike="noStrike">
                          <a:solidFill>
                            <a:srgbClr val="000000"/>
                          </a:solidFill>
                          <a:effectLst/>
                          <a:latin typeface="Verdana" panose="020B0604030504040204" pitchFamily="34" charset="0"/>
                          <a:ea typeface="Verdana" panose="020B0604030504040204" pitchFamily="34" charset="0"/>
                        </a:rPr>
                        <a:t>2.00%</a:t>
                      </a:r>
                    </a:p>
                  </a:txBody>
                  <a:tcPr marL="6350" marR="6350" marT="6350" marB="0" anchor="b">
                    <a:lnL w="12700" cap="flat" cmpd="sng" algn="ctr">
                      <a:solidFill>
                        <a:srgbClr val="0058B0"/>
                      </a:solidFill>
                      <a:prstDash val="solid"/>
                      <a:round/>
                      <a:headEnd type="none" w="med" len="med"/>
                      <a:tailEnd type="none" w="med" len="med"/>
                    </a:lnL>
                  </a:tcPr>
                </a:tc>
                <a:extLst>
                  <a:ext uri="{0D108BD9-81ED-4DB2-BD59-A6C34878D82A}">
                    <a16:rowId xmlns:a16="http://schemas.microsoft.com/office/drawing/2014/main" val="2824500815"/>
                  </a:ext>
                </a:extLst>
              </a:tr>
              <a:tr h="277343">
                <a:tc>
                  <a:txBody>
                    <a:bodyPr/>
                    <a:lstStyle/>
                    <a:p>
                      <a:pPr algn="ctr" fontAlgn="b">
                        <a:buNone/>
                      </a:pPr>
                      <a:r>
                        <a:rPr lang="en-US" sz="1600" b="0" i="0" u="none" strike="noStrike" dirty="0">
                          <a:solidFill>
                            <a:srgbClr val="000000"/>
                          </a:solidFill>
                          <a:effectLst/>
                          <a:latin typeface="Verdana" panose="020B0604030504040204" pitchFamily="34" charset="0"/>
                          <a:ea typeface="Verdana" panose="020B0604030504040204" pitchFamily="34" charset="0"/>
                        </a:rPr>
                        <a:t>14.1.1</a:t>
                      </a:r>
                    </a:p>
                  </a:txBody>
                  <a:tcPr marL="6350" marR="6350" marT="6350" marB="0" anchor="b">
                    <a:lnR w="12700" cap="flat" cmpd="sng" algn="ctr">
                      <a:solidFill>
                        <a:srgbClr val="0058B0"/>
                      </a:solidFill>
                      <a:prstDash val="solid"/>
                      <a:round/>
                      <a:headEnd type="none" w="med" len="med"/>
                      <a:tailEnd type="none" w="med" len="med"/>
                    </a:lnR>
                    <a:solidFill>
                      <a:schemeClr val="bg2"/>
                    </a:solidFill>
                  </a:tcPr>
                </a:tc>
                <a:tc>
                  <a:txBody>
                    <a:bodyPr/>
                    <a:lstStyle/>
                    <a:p>
                      <a:pPr algn="l" fontAlgn="b">
                        <a:buNone/>
                      </a:pPr>
                      <a:r>
                        <a:rPr lang="en-US" sz="1600" b="0" i="0" u="none" strike="noStrike" dirty="0">
                          <a:solidFill>
                            <a:srgbClr val="000000"/>
                          </a:solidFill>
                          <a:effectLst/>
                          <a:latin typeface="Verdana" panose="020B0604030504040204" pitchFamily="34" charset="0"/>
                          <a:ea typeface="Verdana" panose="020B0604030504040204" pitchFamily="34" charset="0"/>
                        </a:rPr>
                        <a:t>Soil Exploration</a:t>
                      </a:r>
                    </a:p>
                  </a:txBody>
                  <a:tcPr marL="6350" marR="6350" marT="6350" marB="0" anchor="b">
                    <a:lnL w="12700" cap="flat" cmpd="sng" algn="ctr">
                      <a:solidFill>
                        <a:srgbClr val="0058B0"/>
                      </a:solidFill>
                      <a:prstDash val="solid"/>
                      <a:round/>
                      <a:headEnd type="none" w="med" len="med"/>
                      <a:tailEnd type="none" w="med" len="med"/>
                    </a:lnL>
                    <a:lnR w="12700" cap="flat" cmpd="sng" algn="ctr">
                      <a:solidFill>
                        <a:srgbClr val="0058B0"/>
                      </a:solidFill>
                      <a:prstDash val="solid"/>
                      <a:round/>
                      <a:headEnd type="none" w="med" len="med"/>
                      <a:tailEnd type="none" w="med" len="med"/>
                    </a:lnR>
                    <a:solidFill>
                      <a:schemeClr val="bg2"/>
                    </a:solidFill>
                  </a:tcPr>
                </a:tc>
                <a:tc>
                  <a:txBody>
                    <a:bodyPr/>
                    <a:lstStyle/>
                    <a:p>
                      <a:pPr algn="r" fontAlgn="b">
                        <a:buNone/>
                      </a:pPr>
                      <a:r>
                        <a:rPr lang="en-US" sz="1600" b="0" i="0" u="none" strike="noStrike">
                          <a:solidFill>
                            <a:srgbClr val="000000"/>
                          </a:solidFill>
                          <a:effectLst/>
                          <a:latin typeface="Verdana" panose="020B0604030504040204" pitchFamily="34" charset="0"/>
                          <a:ea typeface="Verdana" panose="020B0604030504040204" pitchFamily="34" charset="0"/>
                        </a:rPr>
                        <a:t>2.00%</a:t>
                      </a:r>
                    </a:p>
                  </a:txBody>
                  <a:tcPr marL="6350" marR="6350" marT="6350" marB="0" anchor="b">
                    <a:lnL w="12700" cap="flat" cmpd="sng" algn="ctr">
                      <a:solidFill>
                        <a:srgbClr val="0058B0"/>
                      </a:solidFill>
                      <a:prstDash val="solid"/>
                      <a:round/>
                      <a:headEnd type="none" w="med" len="med"/>
                      <a:tailEnd type="none" w="med" len="med"/>
                    </a:lnL>
                    <a:solidFill>
                      <a:schemeClr val="bg2"/>
                    </a:solidFill>
                  </a:tcPr>
                </a:tc>
                <a:extLst>
                  <a:ext uri="{0D108BD9-81ED-4DB2-BD59-A6C34878D82A}">
                    <a16:rowId xmlns:a16="http://schemas.microsoft.com/office/drawing/2014/main" val="236995850"/>
                  </a:ext>
                </a:extLst>
              </a:tr>
              <a:tr h="308648">
                <a:tc>
                  <a:txBody>
                    <a:bodyPr/>
                    <a:lstStyle/>
                    <a:p>
                      <a:pPr algn="ctr" fontAlgn="b">
                        <a:buNone/>
                      </a:pPr>
                      <a:r>
                        <a:rPr lang="en-US" sz="1600" b="0" i="0" u="none" strike="noStrike" dirty="0">
                          <a:solidFill>
                            <a:srgbClr val="000000"/>
                          </a:solidFill>
                          <a:effectLst/>
                          <a:latin typeface="Verdana" panose="020B0604030504040204" pitchFamily="34" charset="0"/>
                          <a:ea typeface="Verdana" panose="020B0604030504040204" pitchFamily="34" charset="0"/>
                        </a:rPr>
                        <a:t>14.2.1</a:t>
                      </a:r>
                    </a:p>
                  </a:txBody>
                  <a:tcPr marL="6350" marR="6350" marT="6350" marB="0" anchor="b">
                    <a:lnR w="12700" cap="flat" cmpd="sng" algn="ctr">
                      <a:solidFill>
                        <a:srgbClr val="0058B0"/>
                      </a:solidFill>
                      <a:prstDash val="solid"/>
                      <a:round/>
                      <a:headEnd type="none" w="med" len="med"/>
                      <a:tailEnd type="none" w="med" len="med"/>
                    </a:lnR>
                  </a:tcPr>
                </a:tc>
                <a:tc>
                  <a:txBody>
                    <a:bodyPr/>
                    <a:lstStyle/>
                    <a:p>
                      <a:pPr algn="l" fontAlgn="b">
                        <a:buNone/>
                      </a:pPr>
                      <a:r>
                        <a:rPr lang="en-US" sz="1600" b="0" i="0" u="none" strike="noStrike" dirty="0">
                          <a:solidFill>
                            <a:srgbClr val="000000"/>
                          </a:solidFill>
                          <a:effectLst/>
                          <a:latin typeface="Verdana" panose="020B0604030504040204" pitchFamily="34" charset="0"/>
                          <a:ea typeface="Verdana" panose="020B0604030504040204" pitchFamily="34" charset="0"/>
                        </a:rPr>
                        <a:t>Geotechnical Testing</a:t>
                      </a:r>
                    </a:p>
                  </a:txBody>
                  <a:tcPr marL="6350" marR="6350" marT="6350" marB="0" anchor="b">
                    <a:lnL w="12700" cap="flat" cmpd="sng" algn="ctr">
                      <a:solidFill>
                        <a:srgbClr val="0058B0"/>
                      </a:solidFill>
                      <a:prstDash val="solid"/>
                      <a:round/>
                      <a:headEnd type="none" w="med" len="med"/>
                      <a:tailEnd type="none" w="med" len="med"/>
                    </a:lnL>
                    <a:lnR w="12700" cap="flat" cmpd="sng" algn="ctr">
                      <a:solidFill>
                        <a:srgbClr val="0058B0"/>
                      </a:solidFill>
                      <a:prstDash val="solid"/>
                      <a:round/>
                      <a:headEnd type="none" w="med" len="med"/>
                      <a:tailEnd type="none" w="med" len="med"/>
                    </a:lnR>
                  </a:tcPr>
                </a:tc>
                <a:tc>
                  <a:txBody>
                    <a:bodyPr/>
                    <a:lstStyle/>
                    <a:p>
                      <a:pPr algn="r" fontAlgn="b">
                        <a:buNone/>
                      </a:pPr>
                      <a:r>
                        <a:rPr lang="en-US" sz="1600" b="0" i="0" u="none" strike="noStrike">
                          <a:solidFill>
                            <a:srgbClr val="000000"/>
                          </a:solidFill>
                          <a:effectLst/>
                          <a:latin typeface="Verdana" panose="020B0604030504040204" pitchFamily="34" charset="0"/>
                          <a:ea typeface="Verdana" panose="020B0604030504040204" pitchFamily="34" charset="0"/>
                        </a:rPr>
                        <a:t>2.00%</a:t>
                      </a:r>
                    </a:p>
                  </a:txBody>
                  <a:tcPr marL="6350" marR="6350" marT="6350" marB="0" anchor="b">
                    <a:lnL w="12700" cap="flat" cmpd="sng" algn="ctr">
                      <a:solidFill>
                        <a:srgbClr val="0058B0"/>
                      </a:solidFill>
                      <a:prstDash val="solid"/>
                      <a:round/>
                      <a:headEnd type="none" w="med" len="med"/>
                      <a:tailEnd type="none" w="med" len="med"/>
                    </a:lnL>
                  </a:tcPr>
                </a:tc>
                <a:extLst>
                  <a:ext uri="{0D108BD9-81ED-4DB2-BD59-A6C34878D82A}">
                    <a16:rowId xmlns:a16="http://schemas.microsoft.com/office/drawing/2014/main" val="2688763862"/>
                  </a:ext>
                </a:extLst>
              </a:tr>
              <a:tr h="277343">
                <a:tc>
                  <a:txBody>
                    <a:bodyPr/>
                    <a:lstStyle/>
                    <a:p>
                      <a:pPr algn="ctr" fontAlgn="b">
                        <a:buNone/>
                      </a:pPr>
                      <a:r>
                        <a:rPr lang="en-US" sz="1600" b="0" i="0" u="none" strike="noStrike" dirty="0">
                          <a:solidFill>
                            <a:srgbClr val="000000"/>
                          </a:solidFill>
                          <a:effectLst/>
                          <a:latin typeface="Verdana" panose="020B0604030504040204" pitchFamily="34" charset="0"/>
                          <a:ea typeface="Verdana" panose="020B0604030504040204" pitchFamily="34" charset="0"/>
                        </a:rPr>
                        <a:t>15.1.1</a:t>
                      </a:r>
                    </a:p>
                  </a:txBody>
                  <a:tcPr marL="6350" marR="6350" marT="6350" marB="0" anchor="b">
                    <a:lnR w="12700" cap="flat" cmpd="sng" algn="ctr">
                      <a:solidFill>
                        <a:srgbClr val="0058B0"/>
                      </a:solidFill>
                      <a:prstDash val="solid"/>
                      <a:round/>
                      <a:headEnd type="none" w="med" len="med"/>
                      <a:tailEnd type="none" w="med" len="med"/>
                    </a:lnR>
                    <a:solidFill>
                      <a:schemeClr val="bg2"/>
                    </a:solidFill>
                  </a:tcPr>
                </a:tc>
                <a:tc>
                  <a:txBody>
                    <a:bodyPr/>
                    <a:lstStyle/>
                    <a:p>
                      <a:pPr algn="l" fontAlgn="b">
                        <a:buNone/>
                      </a:pPr>
                      <a:r>
                        <a:rPr lang="en-US" sz="1600" b="0" i="0" u="none" strike="noStrike">
                          <a:solidFill>
                            <a:srgbClr val="000000"/>
                          </a:solidFill>
                          <a:effectLst/>
                          <a:latin typeface="Verdana" panose="020B0604030504040204" pitchFamily="34" charset="0"/>
                          <a:ea typeface="Verdana" panose="020B0604030504040204" pitchFamily="34" charset="0"/>
                        </a:rPr>
                        <a:t>Right of Way Surveys</a:t>
                      </a:r>
                    </a:p>
                  </a:txBody>
                  <a:tcPr marL="6350" marR="6350" marT="6350" marB="0" anchor="b">
                    <a:lnL w="12700" cap="flat" cmpd="sng" algn="ctr">
                      <a:solidFill>
                        <a:srgbClr val="0058B0"/>
                      </a:solidFill>
                      <a:prstDash val="solid"/>
                      <a:round/>
                      <a:headEnd type="none" w="med" len="med"/>
                      <a:tailEnd type="none" w="med" len="med"/>
                    </a:lnL>
                    <a:lnR w="12700" cap="flat" cmpd="sng" algn="ctr">
                      <a:solidFill>
                        <a:srgbClr val="0058B0"/>
                      </a:solidFill>
                      <a:prstDash val="solid"/>
                      <a:round/>
                      <a:headEnd type="none" w="med" len="med"/>
                      <a:tailEnd type="none" w="med" len="med"/>
                    </a:lnR>
                    <a:solidFill>
                      <a:schemeClr val="bg2"/>
                    </a:solidFill>
                  </a:tcPr>
                </a:tc>
                <a:tc>
                  <a:txBody>
                    <a:bodyPr/>
                    <a:lstStyle/>
                    <a:p>
                      <a:pPr algn="r" fontAlgn="b">
                        <a:buNone/>
                      </a:pPr>
                      <a:r>
                        <a:rPr lang="en-US" sz="1600" b="0" i="0" u="none" strike="noStrike">
                          <a:solidFill>
                            <a:srgbClr val="000000"/>
                          </a:solidFill>
                          <a:effectLst/>
                          <a:latin typeface="Verdana" panose="020B0604030504040204" pitchFamily="34" charset="0"/>
                          <a:ea typeface="Verdana" panose="020B0604030504040204" pitchFamily="34" charset="0"/>
                        </a:rPr>
                        <a:t>1.00%</a:t>
                      </a:r>
                    </a:p>
                  </a:txBody>
                  <a:tcPr marL="6350" marR="6350" marT="6350" marB="0" anchor="b">
                    <a:lnL w="12700" cap="flat" cmpd="sng" algn="ctr">
                      <a:solidFill>
                        <a:srgbClr val="0058B0"/>
                      </a:solidFill>
                      <a:prstDash val="solid"/>
                      <a:round/>
                      <a:headEnd type="none" w="med" len="med"/>
                      <a:tailEnd type="none" w="med" len="med"/>
                    </a:lnL>
                    <a:solidFill>
                      <a:schemeClr val="bg2"/>
                    </a:solidFill>
                  </a:tcPr>
                </a:tc>
                <a:extLst>
                  <a:ext uri="{0D108BD9-81ED-4DB2-BD59-A6C34878D82A}">
                    <a16:rowId xmlns:a16="http://schemas.microsoft.com/office/drawing/2014/main" val="321013415"/>
                  </a:ext>
                </a:extLst>
              </a:tr>
              <a:tr h="277343">
                <a:tc>
                  <a:txBody>
                    <a:bodyPr/>
                    <a:lstStyle/>
                    <a:p>
                      <a:pPr algn="ctr" fontAlgn="b">
                        <a:buNone/>
                      </a:pPr>
                      <a:r>
                        <a:rPr lang="en-US" sz="1600" b="0" i="0" u="none" strike="noStrike" dirty="0">
                          <a:solidFill>
                            <a:srgbClr val="000000"/>
                          </a:solidFill>
                          <a:effectLst/>
                          <a:latin typeface="Verdana" panose="020B0604030504040204" pitchFamily="34" charset="0"/>
                          <a:ea typeface="Verdana" panose="020B0604030504040204" pitchFamily="34" charset="0"/>
                        </a:rPr>
                        <a:t>15.5.1</a:t>
                      </a:r>
                    </a:p>
                  </a:txBody>
                  <a:tcPr marL="6350" marR="6350" marT="6350" marB="0" anchor="b">
                    <a:lnR w="12700" cap="flat" cmpd="sng" algn="ctr">
                      <a:solidFill>
                        <a:srgbClr val="0058B0"/>
                      </a:solidFill>
                      <a:prstDash val="solid"/>
                      <a:round/>
                      <a:headEnd type="none" w="med" len="med"/>
                      <a:tailEnd type="none" w="med" len="med"/>
                    </a:lnR>
                    <a:solidFill>
                      <a:schemeClr val="bg1"/>
                    </a:solidFill>
                  </a:tcPr>
                </a:tc>
                <a:tc>
                  <a:txBody>
                    <a:bodyPr/>
                    <a:lstStyle/>
                    <a:p>
                      <a:pPr algn="l" fontAlgn="b">
                        <a:buNone/>
                      </a:pPr>
                      <a:r>
                        <a:rPr lang="en-US" sz="1600" b="0" i="0" u="none" strike="noStrike">
                          <a:solidFill>
                            <a:srgbClr val="000000"/>
                          </a:solidFill>
                          <a:effectLst/>
                          <a:latin typeface="Verdana" panose="020B0604030504040204" pitchFamily="34" charset="0"/>
                          <a:ea typeface="Verdana" panose="020B0604030504040204" pitchFamily="34" charset="0"/>
                        </a:rPr>
                        <a:t>State Land Surveying</a:t>
                      </a:r>
                    </a:p>
                  </a:txBody>
                  <a:tcPr marL="6350" marR="6350" marT="6350" marB="0" anchor="b">
                    <a:lnL w="12700" cap="flat" cmpd="sng" algn="ctr">
                      <a:solidFill>
                        <a:srgbClr val="0058B0"/>
                      </a:solidFill>
                      <a:prstDash val="solid"/>
                      <a:round/>
                      <a:headEnd type="none" w="med" len="med"/>
                      <a:tailEnd type="none" w="med" len="med"/>
                    </a:lnL>
                    <a:lnR w="12700" cap="flat" cmpd="sng" algn="ctr">
                      <a:solidFill>
                        <a:srgbClr val="0058B0"/>
                      </a:solidFill>
                      <a:prstDash val="solid"/>
                      <a:round/>
                      <a:headEnd type="none" w="med" len="med"/>
                      <a:tailEnd type="none" w="med" len="med"/>
                    </a:lnR>
                    <a:solidFill>
                      <a:schemeClr val="bg1"/>
                    </a:solidFill>
                  </a:tcPr>
                </a:tc>
                <a:tc>
                  <a:txBody>
                    <a:bodyPr/>
                    <a:lstStyle/>
                    <a:p>
                      <a:pPr algn="r" fontAlgn="b">
                        <a:buNone/>
                      </a:pPr>
                      <a:r>
                        <a:rPr lang="en-US" sz="1600" b="0" i="0" u="none" strike="noStrike" dirty="0">
                          <a:solidFill>
                            <a:srgbClr val="000000"/>
                          </a:solidFill>
                          <a:effectLst/>
                          <a:latin typeface="Verdana" panose="020B0604030504040204" pitchFamily="34" charset="0"/>
                          <a:ea typeface="Verdana" panose="020B0604030504040204" pitchFamily="34" charset="0"/>
                        </a:rPr>
                        <a:t>1.00%</a:t>
                      </a:r>
                    </a:p>
                  </a:txBody>
                  <a:tcPr marL="6350" marR="6350" marT="6350" marB="0" anchor="b">
                    <a:lnL w="12700" cap="flat" cmpd="sng" algn="ctr">
                      <a:solidFill>
                        <a:srgbClr val="0058B0"/>
                      </a:solidFill>
                      <a:prstDash val="solid"/>
                      <a:round/>
                      <a:headEnd type="none" w="med" len="med"/>
                      <a:tailEnd type="none" w="med" len="med"/>
                    </a:lnL>
                    <a:solidFill>
                      <a:schemeClr val="bg1"/>
                    </a:solidFill>
                  </a:tcPr>
                </a:tc>
                <a:extLst>
                  <a:ext uri="{0D108BD9-81ED-4DB2-BD59-A6C34878D82A}">
                    <a16:rowId xmlns:a16="http://schemas.microsoft.com/office/drawing/2014/main" val="4055750924"/>
                  </a:ext>
                </a:extLst>
              </a:tr>
              <a:tr h="277343">
                <a:tc>
                  <a:txBody>
                    <a:bodyPr/>
                    <a:lstStyle/>
                    <a:p>
                      <a:pPr algn="ctr" fontAlgn="ctr">
                        <a:buNone/>
                      </a:pPr>
                      <a:r>
                        <a:rPr lang="en-US" sz="1600" b="0" i="0" u="none" strike="noStrike" dirty="0">
                          <a:solidFill>
                            <a:srgbClr val="000000"/>
                          </a:solidFill>
                          <a:effectLst/>
                          <a:latin typeface="Verdana" panose="020B0604030504040204" pitchFamily="34" charset="0"/>
                          <a:ea typeface="Verdana" panose="020B0604030504040204" pitchFamily="34" charset="0"/>
                        </a:rPr>
                        <a:t>20.6.1</a:t>
                      </a:r>
                    </a:p>
                  </a:txBody>
                  <a:tcPr marL="6350" marR="6350" marT="6350" marB="0" anchor="ctr">
                    <a:lnR w="12700" cap="flat" cmpd="sng" algn="ctr">
                      <a:solidFill>
                        <a:srgbClr val="0058B0"/>
                      </a:solidFill>
                      <a:prstDash val="solid"/>
                      <a:round/>
                      <a:headEnd type="none" w="med" len="med"/>
                      <a:tailEnd type="none" w="med" len="med"/>
                    </a:lnR>
                    <a:solidFill>
                      <a:schemeClr val="bg2"/>
                    </a:solidFill>
                  </a:tcPr>
                </a:tc>
                <a:tc>
                  <a:txBody>
                    <a:bodyPr/>
                    <a:lstStyle/>
                    <a:p>
                      <a:pPr algn="l" fontAlgn="ctr">
                        <a:buNone/>
                      </a:pPr>
                      <a:r>
                        <a:rPr lang="en-US" sz="1600" b="0" i="0" u="none" strike="noStrike" dirty="0">
                          <a:solidFill>
                            <a:srgbClr val="000000"/>
                          </a:solidFill>
                          <a:effectLst/>
                          <a:latin typeface="Verdana" panose="020B0604030504040204" pitchFamily="34" charset="0"/>
                          <a:ea typeface="Verdana" panose="020B0604030504040204" pitchFamily="34" charset="0"/>
                        </a:rPr>
                        <a:t>Hydrodynamic Modeling</a:t>
                      </a:r>
                    </a:p>
                  </a:txBody>
                  <a:tcPr marL="6350" marR="6350" marT="6350" marB="0" anchor="ctr">
                    <a:lnL w="12700" cap="flat" cmpd="sng" algn="ctr">
                      <a:solidFill>
                        <a:srgbClr val="0058B0"/>
                      </a:solidFill>
                      <a:prstDash val="solid"/>
                      <a:round/>
                      <a:headEnd type="none" w="med" len="med"/>
                      <a:tailEnd type="none" w="med" len="med"/>
                    </a:lnL>
                    <a:lnR w="12700" cap="flat" cmpd="sng" algn="ctr">
                      <a:solidFill>
                        <a:srgbClr val="0058B0"/>
                      </a:solidFill>
                      <a:prstDash val="solid"/>
                      <a:round/>
                      <a:headEnd type="none" w="med" len="med"/>
                      <a:tailEnd type="none" w="med" len="med"/>
                    </a:lnR>
                    <a:solidFill>
                      <a:schemeClr val="bg2"/>
                    </a:solidFill>
                  </a:tcPr>
                </a:tc>
                <a:tc>
                  <a:txBody>
                    <a:bodyPr/>
                    <a:lstStyle/>
                    <a:p>
                      <a:pPr algn="r" fontAlgn="b">
                        <a:buNone/>
                      </a:pPr>
                      <a:r>
                        <a:rPr lang="en-US" sz="1600" b="0" i="0" u="none" strike="noStrike">
                          <a:solidFill>
                            <a:srgbClr val="000000"/>
                          </a:solidFill>
                          <a:effectLst/>
                          <a:latin typeface="Verdana" panose="020B0604030504040204" pitchFamily="34" charset="0"/>
                          <a:ea typeface="Verdana" panose="020B0604030504040204" pitchFamily="34" charset="0"/>
                        </a:rPr>
                        <a:t>1.00%</a:t>
                      </a:r>
                    </a:p>
                  </a:txBody>
                  <a:tcPr marL="6350" marR="6350" marT="6350" marB="0" anchor="b">
                    <a:lnL w="12700" cap="flat" cmpd="sng" algn="ctr">
                      <a:solidFill>
                        <a:srgbClr val="0058B0"/>
                      </a:solidFill>
                      <a:prstDash val="solid"/>
                      <a:round/>
                      <a:headEnd type="none" w="med" len="med"/>
                      <a:tailEnd type="none" w="med" len="med"/>
                    </a:lnL>
                    <a:solidFill>
                      <a:schemeClr val="bg2"/>
                    </a:solidFill>
                  </a:tcPr>
                </a:tc>
                <a:extLst>
                  <a:ext uri="{0D108BD9-81ED-4DB2-BD59-A6C34878D82A}">
                    <a16:rowId xmlns:a16="http://schemas.microsoft.com/office/drawing/2014/main" val="3102875461"/>
                  </a:ext>
                </a:extLst>
              </a:tr>
              <a:tr h="277343">
                <a:tc>
                  <a:txBody>
                    <a:bodyPr/>
                    <a:lstStyle/>
                    <a:p>
                      <a:pPr algn="ctr" fontAlgn="ctr">
                        <a:buNone/>
                      </a:pPr>
                      <a:r>
                        <a:rPr lang="en-US" sz="1600" b="0" i="0" u="none" strike="noStrike" dirty="0">
                          <a:solidFill>
                            <a:srgbClr val="000000"/>
                          </a:solidFill>
                          <a:effectLst/>
                          <a:latin typeface="Verdana" panose="020B0604030504040204" pitchFamily="34" charset="0"/>
                          <a:ea typeface="Verdana" panose="020B0604030504040204" pitchFamily="34" charset="0"/>
                        </a:rPr>
                        <a:t>20.7.1</a:t>
                      </a:r>
                    </a:p>
                  </a:txBody>
                  <a:tcPr marL="6350" marR="6350" marT="6350" marB="0" anchor="ctr">
                    <a:lnR w="12700" cap="flat" cmpd="sng" algn="ctr">
                      <a:solidFill>
                        <a:srgbClr val="0058B0"/>
                      </a:solidFill>
                      <a:prstDash val="solid"/>
                      <a:round/>
                      <a:headEnd type="none" w="med" len="med"/>
                      <a:tailEnd type="none" w="med" len="med"/>
                    </a:lnR>
                    <a:solidFill>
                      <a:schemeClr val="bg1"/>
                    </a:solidFill>
                  </a:tcPr>
                </a:tc>
                <a:tc>
                  <a:txBody>
                    <a:bodyPr/>
                    <a:lstStyle/>
                    <a:p>
                      <a:pPr algn="l" fontAlgn="ctr">
                        <a:buNone/>
                      </a:pPr>
                      <a:r>
                        <a:rPr lang="en-US" sz="1600" b="0" i="0" u="none" strike="noStrike">
                          <a:solidFill>
                            <a:srgbClr val="000000"/>
                          </a:solidFill>
                          <a:effectLst/>
                          <a:latin typeface="Verdana" panose="020B0604030504040204" pitchFamily="34" charset="0"/>
                          <a:ea typeface="Verdana" panose="020B0604030504040204" pitchFamily="34" charset="0"/>
                        </a:rPr>
                        <a:t>Hydrographic Survey</a:t>
                      </a:r>
                    </a:p>
                  </a:txBody>
                  <a:tcPr marL="6350" marR="6350" marT="6350" marB="0" anchor="ctr">
                    <a:lnL w="12700" cap="flat" cmpd="sng" algn="ctr">
                      <a:solidFill>
                        <a:srgbClr val="0058B0"/>
                      </a:solidFill>
                      <a:prstDash val="solid"/>
                      <a:round/>
                      <a:headEnd type="none" w="med" len="med"/>
                      <a:tailEnd type="none" w="med" len="med"/>
                    </a:lnL>
                    <a:lnR w="12700" cap="flat" cmpd="sng" algn="ctr">
                      <a:solidFill>
                        <a:srgbClr val="0058B0"/>
                      </a:solidFill>
                      <a:prstDash val="solid"/>
                      <a:round/>
                      <a:headEnd type="none" w="med" len="med"/>
                      <a:tailEnd type="none" w="med" len="med"/>
                    </a:lnR>
                    <a:solidFill>
                      <a:schemeClr val="bg1"/>
                    </a:solidFill>
                  </a:tcPr>
                </a:tc>
                <a:tc>
                  <a:txBody>
                    <a:bodyPr/>
                    <a:lstStyle/>
                    <a:p>
                      <a:pPr algn="r" fontAlgn="b">
                        <a:buNone/>
                      </a:pPr>
                      <a:r>
                        <a:rPr lang="en-US" sz="1600" b="0" i="0" u="none" strike="noStrike" dirty="0">
                          <a:solidFill>
                            <a:srgbClr val="000000"/>
                          </a:solidFill>
                          <a:effectLst/>
                          <a:latin typeface="Verdana" panose="020B0604030504040204" pitchFamily="34" charset="0"/>
                          <a:ea typeface="Verdana" panose="020B0604030504040204" pitchFamily="34" charset="0"/>
                        </a:rPr>
                        <a:t>0.50%</a:t>
                      </a:r>
                    </a:p>
                  </a:txBody>
                  <a:tcPr marL="6350" marR="6350" marT="6350" marB="0" anchor="b">
                    <a:lnL w="12700" cap="flat" cmpd="sng" algn="ctr">
                      <a:solidFill>
                        <a:srgbClr val="0058B0"/>
                      </a:solidFill>
                      <a:prstDash val="solid"/>
                      <a:round/>
                      <a:headEnd type="none" w="med" len="med"/>
                      <a:tailEnd type="none" w="med" len="med"/>
                    </a:lnL>
                    <a:solidFill>
                      <a:schemeClr val="bg1"/>
                    </a:solidFill>
                  </a:tcPr>
                </a:tc>
                <a:extLst>
                  <a:ext uri="{0D108BD9-81ED-4DB2-BD59-A6C34878D82A}">
                    <a16:rowId xmlns:a16="http://schemas.microsoft.com/office/drawing/2014/main" val="346123644"/>
                  </a:ext>
                </a:extLst>
              </a:tr>
            </a:tbl>
          </a:graphicData>
        </a:graphic>
      </p:graphicFrame>
      <p:sp>
        <p:nvSpPr>
          <p:cNvPr id="8" name="Content Placeholder" descr="*Work Categories and Percentages Subject to Change Prior to RFP Posting. &#10;Link to Become Pre-Certified&#10;">
            <a:extLst>
              <a:ext uri="{FF2B5EF4-FFF2-40B4-BE49-F238E27FC236}">
                <a16:creationId xmlns:a16="http://schemas.microsoft.com/office/drawing/2014/main" id="{10BC9713-34FD-2D7F-51CE-3AC5562DEEDB}"/>
              </a:ext>
            </a:extLst>
          </p:cNvPr>
          <p:cNvSpPr txBox="1">
            <a:spLocks/>
          </p:cNvSpPr>
          <p:nvPr/>
        </p:nvSpPr>
        <p:spPr>
          <a:xfrm>
            <a:off x="102131" y="4647545"/>
            <a:ext cx="9354705" cy="73866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tx1"/>
                </a:solidFill>
                <a:effectLst/>
                <a:uLnTx/>
                <a:uFillTx/>
                <a:latin typeface="+mn-lt"/>
                <a:ea typeface="+mn-ea"/>
                <a:cs typeface="+mn-cs"/>
              </a:rPr>
              <a:t>*Work Categories and Percentages Subject to Change Prior to RFP Posting.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accent1">
                    <a:lumMod val="75000"/>
                    <a:lumOff val="25000"/>
                  </a:schemeClr>
                </a:solidFill>
                <a:effectLst/>
                <a:uLnTx/>
                <a:uFillTx/>
                <a:latin typeface="+mn-lt"/>
                <a:ea typeface="+mn-ea"/>
                <a:cs typeface="+mn-cs"/>
                <a:hlinkClick r:id="rId3"/>
              </a:rPr>
              <a:t>Link to Become Pre-Certified</a:t>
            </a:r>
            <a:endParaRPr kumimoji="0" lang="en-US" sz="1400" b="0" i="0" u="none" strike="noStrike" kern="1200" cap="none" spc="0" normalizeH="0" baseline="0" noProof="0" dirty="0">
              <a:ln>
                <a:noFill/>
              </a:ln>
              <a:solidFill>
                <a:schemeClr val="accent1">
                  <a:lumMod val="75000"/>
                  <a:lumOff val="25000"/>
                </a:schemeClr>
              </a:solidFill>
              <a:effectLst/>
              <a:uLnTx/>
              <a:uFillTx/>
              <a:latin typeface="+mn-lt"/>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FF0000"/>
              </a:solidFill>
              <a:effectLst/>
              <a:uLnTx/>
              <a:uFillTx/>
              <a:latin typeface="+mn-lt"/>
              <a:ea typeface="+mn-ea"/>
              <a:cs typeface="+mn-cs"/>
            </a:endParaRPr>
          </a:p>
        </p:txBody>
      </p:sp>
    </p:spTree>
    <p:extLst>
      <p:ext uri="{BB962C8B-B14F-4D97-AF65-F5344CB8AC3E}">
        <p14:creationId xmlns:p14="http://schemas.microsoft.com/office/powerpoint/2010/main" val="86968853"/>
      </p:ext>
    </p:extLst>
  </p:cSld>
  <p:clrMapOvr>
    <a:masterClrMapping/>
  </p:clrMapOvr>
</p:sld>
</file>

<file path=ppt/theme/theme1.xml><?xml version="1.0" encoding="utf-8"?>
<a:theme xmlns:a="http://schemas.openxmlformats.org/drawingml/2006/main" name="Office Theme">
  <a:themeElements>
    <a:clrScheme name="TxDOT Template Color Scheme">
      <a:dk1>
        <a:srgbClr val="000000"/>
      </a:dk1>
      <a:lt1>
        <a:srgbClr val="FFFFFF"/>
      </a:lt1>
      <a:dk2>
        <a:srgbClr val="000000"/>
      </a:dk2>
      <a:lt2>
        <a:srgbClr val="EBEBEB"/>
      </a:lt2>
      <a:accent1>
        <a:srgbClr val="0056A9"/>
      </a:accent1>
      <a:accent2>
        <a:srgbClr val="D90D0D"/>
      </a:accent2>
      <a:accent3>
        <a:srgbClr val="196533"/>
      </a:accent3>
      <a:accent4>
        <a:srgbClr val="5F0F40"/>
      </a:accent4>
      <a:accent5>
        <a:srgbClr val="002E69"/>
      </a:accent5>
      <a:accent6>
        <a:srgbClr val="333F48"/>
      </a:accent6>
      <a:hlink>
        <a:srgbClr val="0056A9"/>
      </a:hlink>
      <a:folHlink>
        <a:srgbClr val="5F0F40"/>
      </a:folHlink>
    </a:clrScheme>
    <a:fontScheme name="TxDOT Template fonts">
      <a:majorFont>
        <a:latin typeface="Verdana Bold"/>
        <a:ea typeface=""/>
        <a:cs typeface=""/>
      </a:majorFont>
      <a:minorFont>
        <a:latin typeface="Verdana"/>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txdot-presentation-template2.pptx" id="{D2D5C860-A1B3-4A6C-8149-02A62B73144F}" vid="{EFF924DB-A2C4-48D0-BDFE-99CFC2D2220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FE36920515886469E9D2D6CCF023BBF" ma:contentTypeVersion="4" ma:contentTypeDescription="Create a new document." ma:contentTypeScope="" ma:versionID="98a4f6917ee3a02db6c02c785d9e2d9e">
  <xsd:schema xmlns:xsd="http://www.w3.org/2001/XMLSchema" xmlns:xs="http://www.w3.org/2001/XMLSchema" xmlns:p="http://schemas.microsoft.com/office/2006/metadata/properties" xmlns:ns2="38f3ce18-5f0b-42b3-8a84-e07b3e64a523" targetNamespace="http://schemas.microsoft.com/office/2006/metadata/properties" ma:root="true" ma:fieldsID="71a60007e259b811c353bde875a5b8a4" ns2:_="">
    <xsd:import namespace="38f3ce18-5f0b-42b3-8a84-e07b3e64a52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8f3ce18-5f0b-42b3-8a84-e07b3e64a52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7365AA0-842E-4E4D-9DE9-0A87F2A2C258}">
  <ds:schemaRefs>
    <ds:schemaRef ds:uri="http://schemas.microsoft.com/sharepoint/v3/contenttype/forms"/>
  </ds:schemaRefs>
</ds:datastoreItem>
</file>

<file path=customXml/itemProps2.xml><?xml version="1.0" encoding="utf-8"?>
<ds:datastoreItem xmlns:ds="http://schemas.openxmlformats.org/officeDocument/2006/customXml" ds:itemID="{2007177D-38A0-42A7-BDAE-65EA602D656C}">
  <ds:schemaRefs>
    <ds:schemaRef ds:uri="38f3ce18-5f0b-42b3-8a84-e07b3e64a52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97C124A9-026A-4437-8DC0-4B55FD76840F}">
  <ds:schemaRefs>
    <ds:schemaRef ds:uri="http://purl.org/dc/terms/"/>
    <ds:schemaRef ds:uri="38f3ce18-5f0b-42b3-8a84-e07b3e64a523"/>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txdot-presentation-template</Template>
  <TotalTime>702</TotalTime>
  <Words>1477</Words>
  <Application>Microsoft Office PowerPoint</Application>
  <PresentationFormat>Custom</PresentationFormat>
  <Paragraphs>253</Paragraphs>
  <Slides>19</Slides>
  <Notes>17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Verdana Bold</vt:lpstr>
      <vt:lpstr>Aptos</vt:lpstr>
      <vt:lpstr>Courier New</vt:lpstr>
      <vt:lpstr>Franklin Gothic Book</vt:lpstr>
      <vt:lpstr>Verdana</vt:lpstr>
      <vt:lpstr>Arial</vt:lpstr>
      <vt:lpstr>Wingdings</vt:lpstr>
      <vt:lpstr>Office Theme</vt:lpstr>
      <vt:lpstr>Pre-Request for Proposal (RFP) Meeting: Maritime (MRD) Division   Port, Waterway, and Intermodal Freight Planning</vt:lpstr>
      <vt:lpstr>Housekeeping</vt:lpstr>
      <vt:lpstr>Agenda</vt:lpstr>
      <vt:lpstr>Consultant Selection Team (CST)</vt:lpstr>
      <vt:lpstr>PEPS Divisions Team</vt:lpstr>
      <vt:lpstr>General Scope of Work to be Performed</vt:lpstr>
      <vt:lpstr>Example Deliverables</vt:lpstr>
      <vt:lpstr>Standard Work Categories Part 1</vt:lpstr>
      <vt:lpstr>Standard Work Categories Part 2 </vt:lpstr>
      <vt:lpstr>Project Manager (PM) Requirements </vt:lpstr>
      <vt:lpstr>Contract Type</vt:lpstr>
      <vt:lpstr>Contract Selection Process</vt:lpstr>
      <vt:lpstr>Proposal Content </vt:lpstr>
      <vt:lpstr>Avoid Disqualifications </vt:lpstr>
      <vt:lpstr>Negotiations Process</vt:lpstr>
      <vt:lpstr>Information Technology Security Requirements</vt:lpstr>
      <vt:lpstr>Tentative Procurement Schedule</vt:lpstr>
      <vt:lpstr>Reminders</vt:lpstr>
      <vt:lpstr>Closing Remarks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Pre-RFP Meeting – Planning – Maritime Division</dc:title>
  <dc:subject>Pre-RFP Meeting Presentation</dc:subject>
  <dc:creator>TxDOT</dc:creator>
  <cp:keywords>prerfp; 2027-1; maritime; planning; freight</cp:keywords>
  <cp:lastModifiedBy>Idelice Haack</cp:lastModifiedBy>
  <cp:revision>298</cp:revision>
  <cp:lastPrinted>2025-11-20T17:31:56Z</cp:lastPrinted>
  <dcterms:created xsi:type="dcterms:W3CDTF">2024-05-08T19:50:55Z</dcterms:created>
  <dcterms:modified xsi:type="dcterms:W3CDTF">2026-08-20T12:20:27Z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0x010100CFE36920515886469E9D2D6CCF023BBF</vt:lpwstr>
  </property>
</Properties>
</file>