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84" r:id="rId1"/>
    <p:sldMasterId id="2147483705" r:id="rId2"/>
    <p:sldMasterId id="2147483699" r:id="rId3"/>
  </p:sldMasterIdLst>
  <p:notesMasterIdLst>
    <p:notesMasterId r:id="rId42"/>
  </p:notesMasterIdLst>
  <p:sldIdLst>
    <p:sldId id="269" r:id="rId4"/>
    <p:sldId id="301" r:id="rId5"/>
    <p:sldId id="266" r:id="rId6"/>
    <p:sldId id="1494" r:id="rId7"/>
    <p:sldId id="289" r:id="rId8"/>
    <p:sldId id="1509" r:id="rId9"/>
    <p:sldId id="292" r:id="rId10"/>
    <p:sldId id="291" r:id="rId11"/>
    <p:sldId id="296" r:id="rId12"/>
    <p:sldId id="293" r:id="rId13"/>
    <p:sldId id="498" r:id="rId14"/>
    <p:sldId id="294" r:id="rId15"/>
    <p:sldId id="295" r:id="rId16"/>
    <p:sldId id="484" r:id="rId17"/>
    <p:sldId id="284" r:id="rId18"/>
    <p:sldId id="314" r:id="rId19"/>
    <p:sldId id="313" r:id="rId20"/>
    <p:sldId id="298" r:id="rId21"/>
    <p:sldId id="485" r:id="rId22"/>
    <p:sldId id="297" r:id="rId23"/>
    <p:sldId id="487" r:id="rId24"/>
    <p:sldId id="486" r:id="rId25"/>
    <p:sldId id="1489" r:id="rId26"/>
    <p:sldId id="1495" r:id="rId27"/>
    <p:sldId id="1499" r:id="rId28"/>
    <p:sldId id="1490" r:id="rId29"/>
    <p:sldId id="1496" r:id="rId30"/>
    <p:sldId id="1497" r:id="rId31"/>
    <p:sldId id="1498" r:id="rId32"/>
    <p:sldId id="270" r:id="rId33"/>
    <p:sldId id="1501" r:id="rId34"/>
    <p:sldId id="1502" r:id="rId35"/>
    <p:sldId id="1503" r:id="rId36"/>
    <p:sldId id="1506" r:id="rId37"/>
    <p:sldId id="1507" r:id="rId38"/>
    <p:sldId id="1508" r:id="rId39"/>
    <p:sldId id="1505" r:id="rId40"/>
    <p:sldId id="1504" r:id="rId41"/>
  </p:sldIdLst>
  <p:sldSz cx="9144000" cy="5148263"/>
  <p:notesSz cx="9144000" cy="6858000"/>
  <p:embeddedFontLst>
    <p:embeddedFont>
      <p:font typeface="Barlow Condensed Medium" panose="00000606000000000000" pitchFamily="2" charset="0"/>
      <p:regular r:id="rId43"/>
      <p:italic r:id="rId44"/>
    </p:embeddedFont>
    <p:embeddedFont>
      <p:font typeface="Franklin Gothic Book" panose="020B0503020102020204" pitchFamily="34" charset="0"/>
      <p:regular r:id="rId45"/>
      <p:italic r:id="rId46"/>
    </p:embeddedFont>
    <p:embeddedFont>
      <p:font typeface="Franklin Gothic Demi" panose="020B0703020102020204" pitchFamily="34" charset="0"/>
      <p:regular r:id="rId47"/>
      <p:italic r:id="rId48"/>
    </p:embeddedFont>
    <p:embeddedFont>
      <p:font typeface="Verdana" panose="020B0604030504040204" pitchFamily="34" charset="0"/>
      <p:regular r:id="rId49"/>
      <p:bold r:id="rId50"/>
      <p:italic r:id="rId51"/>
      <p:boldItalic r:id="rId52"/>
    </p:embeddedFont>
    <p:embeddedFont>
      <p:font typeface="Verdana Bold" panose="020B0804030504040204" pitchFamily="34" charset="0"/>
      <p:bold r:id="rId53"/>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6A9"/>
    <a:srgbClr val="F2F2F2"/>
    <a:srgbClr val="F5F5F5"/>
    <a:srgbClr val="F0F0F0"/>
    <a:srgbClr val="DADEE5"/>
    <a:srgbClr val="333F48"/>
    <a:srgbClr val="5F0F40"/>
    <a:srgbClr val="D90D0D"/>
    <a:srgbClr val="EBEBEB"/>
    <a:srgbClr val="002E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5" autoAdjust="0"/>
    <p:restoredTop sz="54600" autoAdjust="0"/>
  </p:normalViewPr>
  <p:slideViewPr>
    <p:cSldViewPr snapToGrid="0">
      <p:cViewPr varScale="1">
        <p:scale>
          <a:sx n="141" d="100"/>
          <a:sy n="141" d="100"/>
        </p:scale>
        <p:origin x="582" y="120"/>
      </p:cViewPr>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 r:id="rId35" collapse="1"/>
      <p:sld r:id="rId36" collapse="1"/>
    </p:sldLst>
  </p:outlineViewPr>
  <p:notesTextViewPr>
    <p:cViewPr>
      <p:scale>
        <a:sx n="3" d="2"/>
        <a:sy n="3" d="2"/>
      </p:scale>
      <p:origin x="0" y="0"/>
    </p:cViewPr>
  </p:notesTextViewPr>
  <p:notesViewPr>
    <p:cSldViewPr snapToGrid="0">
      <p:cViewPr varScale="1">
        <p:scale>
          <a:sx n="108" d="100"/>
          <a:sy n="108" d="100"/>
        </p:scale>
        <p:origin x="504"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4.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font" Target="fonts/font3.fntdata"/><Relationship Id="rId53" Type="http://schemas.openxmlformats.org/officeDocument/2006/relationships/font" Target="fonts/font11.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7.fntdata"/><Relationship Id="rId57"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2.fntdata"/><Relationship Id="rId52" Type="http://schemas.openxmlformats.org/officeDocument/2006/relationships/font" Target="fonts/font10.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font" Target="fonts/font9.fntdata"/><Relationship Id="rId3" Type="http://schemas.openxmlformats.org/officeDocument/2006/relationships/slideMaster" Target="slideMasters/slideMaster3.xml"/></Relationships>
</file>

<file path=ppt/_rels/viewProps.xml.rels><?xml version="1.0" encoding="UTF-8" standalone="yes"?>
<Relationships xmlns="http://schemas.openxmlformats.org/package/2006/relationships"><Relationship Id="rId8" Type="http://schemas.openxmlformats.org/officeDocument/2006/relationships/slide" Target="slides/slide9.xml"/><Relationship Id="rId13" Type="http://schemas.openxmlformats.org/officeDocument/2006/relationships/slide" Target="slides/slide14.xml"/><Relationship Id="rId18" Type="http://schemas.openxmlformats.org/officeDocument/2006/relationships/slide" Target="slides/slide19.xml"/><Relationship Id="rId26" Type="http://schemas.openxmlformats.org/officeDocument/2006/relationships/slide" Target="slides/slide28.xml"/><Relationship Id="rId3" Type="http://schemas.openxmlformats.org/officeDocument/2006/relationships/slide" Target="slides/slide3.xml"/><Relationship Id="rId21" Type="http://schemas.openxmlformats.org/officeDocument/2006/relationships/slide" Target="slides/slide22.xml"/><Relationship Id="rId34" Type="http://schemas.openxmlformats.org/officeDocument/2006/relationships/slide" Target="slides/slide36.xml"/><Relationship Id="rId7" Type="http://schemas.openxmlformats.org/officeDocument/2006/relationships/slide" Target="slides/slide8.xml"/><Relationship Id="rId12" Type="http://schemas.openxmlformats.org/officeDocument/2006/relationships/slide" Target="slides/slide13.xml"/><Relationship Id="rId17" Type="http://schemas.openxmlformats.org/officeDocument/2006/relationships/slide" Target="slides/slide18.xml"/><Relationship Id="rId25" Type="http://schemas.openxmlformats.org/officeDocument/2006/relationships/slide" Target="slides/slide27.xml"/><Relationship Id="rId33" Type="http://schemas.openxmlformats.org/officeDocument/2006/relationships/slide" Target="slides/slide35.xml"/><Relationship Id="rId2" Type="http://schemas.openxmlformats.org/officeDocument/2006/relationships/slide" Target="slides/slide2.xml"/><Relationship Id="rId16" Type="http://schemas.openxmlformats.org/officeDocument/2006/relationships/slide" Target="slides/slide17.xml"/><Relationship Id="rId20" Type="http://schemas.openxmlformats.org/officeDocument/2006/relationships/slide" Target="slides/slide21.xml"/><Relationship Id="rId29" Type="http://schemas.openxmlformats.org/officeDocument/2006/relationships/slide" Target="slides/slide31.xml"/><Relationship Id="rId1" Type="http://schemas.openxmlformats.org/officeDocument/2006/relationships/slide" Target="slides/slide1.xml"/><Relationship Id="rId6" Type="http://schemas.openxmlformats.org/officeDocument/2006/relationships/slide" Target="slides/slide7.xml"/><Relationship Id="rId11" Type="http://schemas.openxmlformats.org/officeDocument/2006/relationships/slide" Target="slides/slide12.xml"/><Relationship Id="rId24" Type="http://schemas.openxmlformats.org/officeDocument/2006/relationships/slide" Target="slides/slide26.xml"/><Relationship Id="rId32" Type="http://schemas.openxmlformats.org/officeDocument/2006/relationships/slide" Target="slides/slide34.xml"/><Relationship Id="rId5" Type="http://schemas.openxmlformats.org/officeDocument/2006/relationships/slide" Target="slides/slide6.xml"/><Relationship Id="rId15" Type="http://schemas.openxmlformats.org/officeDocument/2006/relationships/slide" Target="slides/slide16.xml"/><Relationship Id="rId23" Type="http://schemas.openxmlformats.org/officeDocument/2006/relationships/slide" Target="slides/slide25.xml"/><Relationship Id="rId28" Type="http://schemas.openxmlformats.org/officeDocument/2006/relationships/slide" Target="slides/slide30.xml"/><Relationship Id="rId36" Type="http://schemas.openxmlformats.org/officeDocument/2006/relationships/slide" Target="slides/slide38.xml"/><Relationship Id="rId10" Type="http://schemas.openxmlformats.org/officeDocument/2006/relationships/slide" Target="slides/slide11.xml"/><Relationship Id="rId19" Type="http://schemas.openxmlformats.org/officeDocument/2006/relationships/slide" Target="slides/slide20.xml"/><Relationship Id="rId31" Type="http://schemas.openxmlformats.org/officeDocument/2006/relationships/slide" Target="slides/slide33.xml"/><Relationship Id="rId4" Type="http://schemas.openxmlformats.org/officeDocument/2006/relationships/slide" Target="slides/slide5.xml"/><Relationship Id="rId9" Type="http://schemas.openxmlformats.org/officeDocument/2006/relationships/slide" Target="slides/slide10.xml"/><Relationship Id="rId14" Type="http://schemas.openxmlformats.org/officeDocument/2006/relationships/slide" Target="slides/slide15.xml"/><Relationship Id="rId22" Type="http://schemas.openxmlformats.org/officeDocument/2006/relationships/slide" Target="slides/slide24.xml"/><Relationship Id="rId27" Type="http://schemas.openxmlformats.org/officeDocument/2006/relationships/slide" Target="slides/slide29.xml"/><Relationship Id="rId30" Type="http://schemas.openxmlformats.org/officeDocument/2006/relationships/slide" Target="slides/slide32.xml"/><Relationship Id="rId35"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r>
              <a:rPr lang="en-US" dirty="0"/>
              <a:t>September 8, 2025</a:t>
            </a:r>
          </a:p>
        </p:txBody>
      </p:sp>
      <p:sp>
        <p:nvSpPr>
          <p:cNvPr id="4" name="Slide Image Placeholder 3"/>
          <p:cNvSpPr>
            <a:spLocks noGrp="1" noRot="1" noChangeAspect="1"/>
          </p:cNvSpPr>
          <p:nvPr>
            <p:ph type="sldImg" idx="2"/>
          </p:nvPr>
        </p:nvSpPr>
        <p:spPr>
          <a:xfrm>
            <a:off x="2516188" y="857250"/>
            <a:ext cx="4111625"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731C783B-4AC7-F543-9503-53DDD025DBBC}" type="slidenum">
              <a:rPr lang="en-US" smtClean="0"/>
              <a:t>‹#›</a:t>
            </a:fld>
            <a:endParaRPr lang="en-US"/>
          </a:p>
        </p:txBody>
      </p:sp>
    </p:spTree>
    <p:extLst>
      <p:ext uri="{BB962C8B-B14F-4D97-AF65-F5344CB8AC3E}">
        <p14:creationId xmlns:p14="http://schemas.microsoft.com/office/powerpoint/2010/main" val="1721958823"/>
      </p:ext>
    </p:extLst>
  </p:cSld>
  <p:clrMap bg1="lt1" tx1="dk1" bg2="lt2" tx2="dk2" accent1="accent1" accent2="accent2" accent3="accent3" accent4="accent4" accent5="accent5" accent6="accent6" hlink="hlink" folHlink="folHlink"/>
  <p:notesStyle>
    <a:lvl1pPr marL="0" algn="l" defTabSz="685983" rtl="0" eaLnBrk="1" latinLnBrk="0" hangingPunct="1">
      <a:defRPr sz="900" kern="1200">
        <a:solidFill>
          <a:schemeClr val="tx1"/>
        </a:solidFill>
        <a:latin typeface="+mn-lt"/>
        <a:ea typeface="+mn-ea"/>
        <a:cs typeface="+mn-cs"/>
      </a:defRPr>
    </a:lvl1pPr>
    <a:lvl2pPr marL="342991" algn="l" defTabSz="685983" rtl="0" eaLnBrk="1" latinLnBrk="0" hangingPunct="1">
      <a:defRPr sz="900" kern="1200">
        <a:solidFill>
          <a:schemeClr val="tx1"/>
        </a:solidFill>
        <a:latin typeface="+mn-lt"/>
        <a:ea typeface="+mn-ea"/>
        <a:cs typeface="+mn-cs"/>
      </a:defRPr>
    </a:lvl2pPr>
    <a:lvl3pPr marL="685983" algn="l" defTabSz="685983" rtl="0" eaLnBrk="1" latinLnBrk="0" hangingPunct="1">
      <a:defRPr sz="900" kern="1200">
        <a:solidFill>
          <a:schemeClr val="tx1"/>
        </a:solidFill>
        <a:latin typeface="+mn-lt"/>
        <a:ea typeface="+mn-ea"/>
        <a:cs typeface="+mn-cs"/>
      </a:defRPr>
    </a:lvl3pPr>
    <a:lvl4pPr marL="1028974" algn="l" defTabSz="685983" rtl="0" eaLnBrk="1" latinLnBrk="0" hangingPunct="1">
      <a:defRPr sz="900" kern="1200">
        <a:solidFill>
          <a:schemeClr val="tx1"/>
        </a:solidFill>
        <a:latin typeface="+mn-lt"/>
        <a:ea typeface="+mn-ea"/>
        <a:cs typeface="+mn-cs"/>
      </a:defRPr>
    </a:lvl4pPr>
    <a:lvl5pPr marL="1371966" algn="l" defTabSz="685983" rtl="0" eaLnBrk="1" latinLnBrk="0" hangingPunct="1">
      <a:defRPr sz="900" kern="1200">
        <a:solidFill>
          <a:schemeClr val="tx1"/>
        </a:solidFill>
        <a:latin typeface="+mn-lt"/>
        <a:ea typeface="+mn-ea"/>
        <a:cs typeface="+mn-cs"/>
      </a:defRPr>
    </a:lvl5pPr>
    <a:lvl6pPr marL="1714957" algn="l" defTabSz="685983" rtl="0" eaLnBrk="1" latinLnBrk="0" hangingPunct="1">
      <a:defRPr sz="900" kern="1200">
        <a:solidFill>
          <a:schemeClr val="tx1"/>
        </a:solidFill>
        <a:latin typeface="+mn-lt"/>
        <a:ea typeface="+mn-ea"/>
        <a:cs typeface="+mn-cs"/>
      </a:defRPr>
    </a:lvl6pPr>
    <a:lvl7pPr marL="2057949" algn="l" defTabSz="685983" rtl="0" eaLnBrk="1" latinLnBrk="0" hangingPunct="1">
      <a:defRPr sz="900" kern="1200">
        <a:solidFill>
          <a:schemeClr val="tx1"/>
        </a:solidFill>
        <a:latin typeface="+mn-lt"/>
        <a:ea typeface="+mn-ea"/>
        <a:cs typeface="+mn-cs"/>
      </a:defRPr>
    </a:lvl7pPr>
    <a:lvl8pPr marL="2400940" algn="l" defTabSz="685983" rtl="0" eaLnBrk="1" latinLnBrk="0" hangingPunct="1">
      <a:defRPr sz="900" kern="1200">
        <a:solidFill>
          <a:schemeClr val="tx1"/>
        </a:solidFill>
        <a:latin typeface="+mn-lt"/>
        <a:ea typeface="+mn-ea"/>
        <a:cs typeface="+mn-cs"/>
      </a:defRPr>
    </a:lvl8pPr>
    <a:lvl9pPr marL="2743932" algn="l" defTabSz="685983"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everyone, to today's Pre-RFP meeting. </a:t>
            </a:r>
          </a:p>
          <a:p>
            <a:r>
              <a:rPr lang="en-US" dirty="0"/>
              <a:t>My name is Allison Kurwitz. I am the Procurement Engineer with the PEPS Central Service Center assigned to this Waco US 281/SH 36 PSE (Hamilton Truck Relief Route) procurement. </a:t>
            </a:r>
          </a:p>
          <a:p>
            <a:r>
              <a:rPr lang="en-US" dirty="0"/>
              <a:t>This procurement will follow the federal with interview process. </a:t>
            </a:r>
          </a:p>
          <a:p>
            <a:r>
              <a:rPr lang="en-US" dirty="0"/>
              <a:t>It is part of the PEPS FY 26 Wave 4 procurements.</a:t>
            </a:r>
          </a:p>
          <a:p>
            <a:endParaRPr lang="en-US" dirty="0"/>
          </a:p>
        </p:txBody>
      </p:sp>
      <p:sp>
        <p:nvSpPr>
          <p:cNvPr id="4" name="Slide Number Placeholder 3"/>
          <p:cNvSpPr>
            <a:spLocks noGrp="1"/>
          </p:cNvSpPr>
          <p:nvPr>
            <p:ph type="sldNum" sz="quarter" idx="5"/>
          </p:nvPr>
        </p:nvSpPr>
        <p:spPr/>
        <p:txBody>
          <a:bodyPr/>
          <a:lstStyle/>
          <a:p>
            <a:fld id="{731C783B-4AC7-F543-9503-53DDD025DBBC}" type="slidenum">
              <a:rPr lang="en-US" smtClean="0"/>
              <a:t>1</a:t>
            </a:fld>
            <a:endParaRPr lang="en-US"/>
          </a:p>
        </p:txBody>
      </p:sp>
    </p:spTree>
    <p:extLst>
      <p:ext uri="{BB962C8B-B14F-4D97-AF65-F5344CB8AC3E}">
        <p14:creationId xmlns:p14="http://schemas.microsoft.com/office/powerpoint/2010/main" val="26264193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RFP Screening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Refer to the Proposal Screening Checklist on txdot.gov .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RFPs will first be screened.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Proposal Evaluation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CST members will individually score the proposals.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proposal scoring will be evaluated on a scale of 1 to 5 per criteria.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individual scores are consolidated to determine the short-listed consultants.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three highest scoring providers will be short listed to advance to interviews.</a:t>
            </a:r>
          </a:p>
          <a:p>
            <a:endParaRPr lang="en-US" dirty="0"/>
          </a:p>
        </p:txBody>
      </p:sp>
      <p:sp>
        <p:nvSpPr>
          <p:cNvPr id="4" name="Slide Number Placeholder 3"/>
          <p:cNvSpPr>
            <a:spLocks noGrp="1"/>
          </p:cNvSpPr>
          <p:nvPr>
            <p:ph type="sldNum" sz="quarter" idx="5"/>
          </p:nvPr>
        </p:nvSpPr>
        <p:spPr/>
        <p:txBody>
          <a:bodyPr/>
          <a:lstStyle/>
          <a:p>
            <a:fld id="{731C783B-4AC7-F543-9503-53DDD025DBBC}" type="slidenum">
              <a:rPr lang="en-US" smtClean="0"/>
              <a:t>12</a:t>
            </a:fld>
            <a:endParaRPr lang="en-US"/>
          </a:p>
        </p:txBody>
      </p:sp>
    </p:spTree>
    <p:extLst>
      <p:ext uri="{BB962C8B-B14F-4D97-AF65-F5344CB8AC3E}">
        <p14:creationId xmlns:p14="http://schemas.microsoft.com/office/powerpoint/2010/main" val="36646595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Interview:</a:t>
            </a:r>
          </a:p>
          <a:p>
            <a:pPr marL="171450" indent="-171450">
              <a:buFont typeface="Arial" panose="020B0604020202020204" pitchFamily="34" charset="0"/>
              <a:buChar char="•"/>
            </a:pPr>
            <a:r>
              <a:rPr lang="en-US" dirty="0"/>
              <a:t>The shortlisted firms will be interviewed. Those firms will receive an email with instructions and the ICG it will outline the scheduled interview time and date, interview agenda process, interview presentation topics and scoring criteria.</a:t>
            </a:r>
          </a:p>
          <a:p>
            <a:pPr marL="171450" indent="-171450">
              <a:buFont typeface="Arial" panose="020B0604020202020204" pitchFamily="34" charset="0"/>
              <a:buChar char="•"/>
            </a:pPr>
            <a:r>
              <a:rPr lang="en-US" dirty="0"/>
              <a:t>Project Manager and Task Leaders for work categories defined in the RFP are required to attend the interview.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Interviews will consist of Provider presentations and follow-up questions and answer session.</a:t>
            </a:r>
          </a:p>
          <a:p>
            <a:pPr marL="171450" indent="-171450">
              <a:buFont typeface="Arial" panose="020B0604020202020204" pitchFamily="34" charset="0"/>
              <a:buChar char="•"/>
            </a:pPr>
            <a:r>
              <a:rPr lang="en-US" dirty="0"/>
              <a:t>The final selection will be based on interview scores</a:t>
            </a:r>
          </a:p>
          <a:p>
            <a:pPr marL="171450" indent="-171450">
              <a:buFont typeface="Arial" panose="020B0604020202020204" pitchFamily="34" charset="0"/>
              <a:buChar char="•"/>
            </a:pPr>
            <a:r>
              <a:rPr lang="en-US" sz="1100" kern="1200" dirty="0">
                <a:solidFill>
                  <a:srgbClr val="000000"/>
                </a:solidFill>
                <a:effectLst/>
                <a:latin typeface="Calibri" panose="020F0502020204030204" pitchFamily="34" charset="0"/>
                <a:ea typeface="+mn-ea"/>
              </a:rPr>
              <a:t>We are planning for in-person interviews for this procurement. All interviews for a procurement must be held using the same format: if one is virtual, they must all be virtual. If an in-person interview is scheduled, all participants must be in-person.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Negotiations:</a:t>
            </a:r>
          </a:p>
          <a:p>
            <a:pPr marL="171450" indent="-171450">
              <a:buFont typeface="Arial" panose="020B0604020202020204" pitchFamily="34" charset="0"/>
              <a:buChar char="•"/>
            </a:pPr>
            <a:r>
              <a:rPr lang="en-US" dirty="0"/>
              <a:t>For the winning firms, unit costs, ODEs and labor classifications will be coordinated with the Procurement Engineer. </a:t>
            </a:r>
          </a:p>
          <a:p>
            <a:pPr marL="171450" indent="-171450">
              <a:buFont typeface="Arial" panose="020B0604020202020204" pitchFamily="34" charset="0"/>
              <a:buChar char="•"/>
            </a:pPr>
            <a:r>
              <a:rPr lang="en-US" dirty="0"/>
              <a:t>Negotiated rates will be coordinated with PEPS Negotiations Service Center.</a:t>
            </a:r>
          </a:p>
          <a:p>
            <a:pPr marL="171450" marR="0" lvl="0" indent="-171450" algn="l" defTabSz="6859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Then you will negotiate scope, budget and work schedule with the Procurement Engineer and the Waco District. The district, with assistance from the Procurement Engineer, will negotiate the level of effort.</a:t>
            </a:r>
          </a:p>
          <a:p>
            <a:pPr marL="171450" indent="-171450">
              <a:buFont typeface="Arial" panose="020B0604020202020204" pitchFamily="34" charset="0"/>
              <a:buChar char="•"/>
            </a:pPr>
            <a:r>
              <a:rPr lang="en-US" dirty="0"/>
              <a:t>Once all negotiations are final and documents are ready then we can execute the contract.</a:t>
            </a:r>
          </a:p>
          <a:p>
            <a:endParaRPr lang="en-US" dirty="0"/>
          </a:p>
        </p:txBody>
      </p:sp>
      <p:sp>
        <p:nvSpPr>
          <p:cNvPr id="4" name="Slide Number Placeholder 3"/>
          <p:cNvSpPr>
            <a:spLocks noGrp="1"/>
          </p:cNvSpPr>
          <p:nvPr>
            <p:ph type="sldNum" sz="quarter" idx="5"/>
          </p:nvPr>
        </p:nvSpPr>
        <p:spPr/>
        <p:txBody>
          <a:bodyPr/>
          <a:lstStyle/>
          <a:p>
            <a:fld id="{731C783B-4AC7-F543-9503-53DDD025DBBC}" type="slidenum">
              <a:rPr lang="en-US" smtClean="0"/>
              <a:t>13</a:t>
            </a:fld>
            <a:endParaRPr lang="en-US"/>
          </a:p>
        </p:txBody>
      </p:sp>
    </p:spTree>
    <p:extLst>
      <p:ext uri="{BB962C8B-B14F-4D97-AF65-F5344CB8AC3E}">
        <p14:creationId xmlns:p14="http://schemas.microsoft.com/office/powerpoint/2010/main" val="4756448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rgbClr val="0A1B2B"/>
                </a:solidFill>
                <a:effectLst/>
                <a:latin typeface="Calibri" panose="020F0502020204030204" pitchFamily="34" charset="0"/>
                <a:ea typeface="Times New Roman" panose="02020603050405020304" pitchFamily="18" charset="0"/>
                <a:cs typeface="Calibri" panose="020F0502020204030204" pitchFamily="34" charset="0"/>
              </a:rPr>
              <a:t>PTC will be input to DDCIS.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rgbClr val="0A1B2B"/>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rgbClr val="0A1B2B"/>
                </a:solidFill>
                <a:effectLst/>
                <a:latin typeface="Calibri" panose="020F0502020204030204" pitchFamily="34" charset="0"/>
                <a:ea typeface="Times New Roman" panose="02020603050405020304" pitchFamily="18" charset="0"/>
                <a:cs typeface="Calibri" panose="020F0502020204030204" pitchFamily="34" charset="0"/>
              </a:rPr>
              <a:t>Task leaders must be pre-certified before RFP closing.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rgbClr val="0A1B2B"/>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rgbClr val="0A1B2B"/>
                </a:solidFill>
                <a:effectLst/>
                <a:latin typeface="Calibri" panose="020F0502020204030204" pitchFamily="34" charset="0"/>
                <a:ea typeface="Times New Roman" panose="02020603050405020304" pitchFamily="18" charset="0"/>
                <a:cs typeface="Calibri" panose="020F0502020204030204" pitchFamily="34" charset="0"/>
              </a:rPr>
              <a:t>All firms providing Engineering &amp; Design services must be Administratively Qualified or determined eligible to use the federal safe harbor rate, before RFP closing date.</a:t>
            </a:r>
          </a:p>
          <a:p>
            <a:endParaRPr lang="en-US" dirty="0"/>
          </a:p>
        </p:txBody>
      </p:sp>
      <p:sp>
        <p:nvSpPr>
          <p:cNvPr id="4" name="Slide Number Placeholder 3"/>
          <p:cNvSpPr>
            <a:spLocks noGrp="1"/>
          </p:cNvSpPr>
          <p:nvPr>
            <p:ph type="sldNum" sz="quarter" idx="5"/>
          </p:nvPr>
        </p:nvSpPr>
        <p:spPr/>
        <p:txBody>
          <a:bodyPr/>
          <a:lstStyle/>
          <a:p>
            <a:fld id="{731C783B-4AC7-F543-9503-53DDD025DBBC}" type="slidenum">
              <a:rPr lang="en-US" smtClean="0"/>
              <a:t>14</a:t>
            </a:fld>
            <a:endParaRPr lang="en-US"/>
          </a:p>
        </p:txBody>
      </p:sp>
    </p:spTree>
    <p:extLst>
      <p:ext uri="{BB962C8B-B14F-4D97-AF65-F5344CB8AC3E}">
        <p14:creationId xmlns:p14="http://schemas.microsoft.com/office/powerpoint/2010/main" val="37914550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Subject to change. Refer to RFP for list and percentages.</a:t>
            </a:r>
          </a:p>
          <a:p>
            <a:endParaRPr lang="en-US" dirty="0"/>
          </a:p>
          <a:p>
            <a:r>
              <a:rPr lang="en-US" dirty="0"/>
              <a:t>The work categories groups:</a:t>
            </a:r>
          </a:p>
          <a:p>
            <a:r>
              <a:rPr lang="en-US" dirty="0"/>
              <a:t>Transportation Systems Planning – Public Involvement</a:t>
            </a:r>
          </a:p>
          <a:p>
            <a:r>
              <a:rPr lang="en-US" dirty="0"/>
              <a:t>Environmental Studies – In case of Re-evaluation</a:t>
            </a:r>
          </a:p>
          <a:p>
            <a:r>
              <a:rPr lang="en-US" dirty="0"/>
              <a:t>Roadway Design</a:t>
            </a:r>
          </a:p>
          <a:p>
            <a:r>
              <a:rPr lang="en-US" dirty="0"/>
              <a:t>Bridge Design</a:t>
            </a:r>
          </a:p>
          <a:p>
            <a:r>
              <a:rPr lang="en-US" dirty="0"/>
              <a:t>Traffic Operations Design</a:t>
            </a:r>
          </a:p>
          <a:p>
            <a:r>
              <a:rPr lang="en-US" dirty="0"/>
              <a:t>Hydraulic Design and Analysis</a:t>
            </a:r>
          </a:p>
          <a:p>
            <a:endParaRPr lang="en-US" dirty="0"/>
          </a:p>
        </p:txBody>
      </p:sp>
      <p:sp>
        <p:nvSpPr>
          <p:cNvPr id="4" name="Slide Number Placeholder 3"/>
          <p:cNvSpPr>
            <a:spLocks noGrp="1"/>
          </p:cNvSpPr>
          <p:nvPr>
            <p:ph type="sldNum" sz="quarter" idx="5"/>
          </p:nvPr>
        </p:nvSpPr>
        <p:spPr/>
        <p:txBody>
          <a:bodyPr/>
          <a:lstStyle/>
          <a:p>
            <a:fld id="{731C783B-4AC7-F543-9503-53DDD025DBBC}" type="slidenum">
              <a:rPr lang="en-US" smtClean="0"/>
              <a:t>15</a:t>
            </a:fld>
            <a:endParaRPr lang="en-US"/>
          </a:p>
        </p:txBody>
      </p:sp>
    </p:spTree>
    <p:extLst>
      <p:ext uri="{BB962C8B-B14F-4D97-AF65-F5344CB8AC3E}">
        <p14:creationId xmlns:p14="http://schemas.microsoft.com/office/powerpoint/2010/main" val="10996188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Subject to change. Refer to RFP for list and percentages.</a:t>
            </a:r>
          </a:p>
          <a:p>
            <a:endParaRPr lang="en-US" dirty="0"/>
          </a:p>
          <a:p>
            <a:r>
              <a:rPr lang="en-US" dirty="0"/>
              <a:t>The work categories groups:</a:t>
            </a:r>
          </a:p>
          <a:p>
            <a:r>
              <a:rPr lang="en-US" dirty="0"/>
              <a:t>Construction Management – Scheduling of Roadway Design</a:t>
            </a:r>
          </a:p>
          <a:p>
            <a:r>
              <a:rPr lang="en-US" dirty="0"/>
              <a:t>Material Inspection and Testing – Pavement Design</a:t>
            </a:r>
          </a:p>
          <a:p>
            <a:r>
              <a:rPr lang="en-US" dirty="0"/>
              <a:t>Geotechnical Services</a:t>
            </a:r>
          </a:p>
          <a:p>
            <a:r>
              <a:rPr lang="en-US" dirty="0"/>
              <a:t>Surveying and Mapping</a:t>
            </a:r>
          </a:p>
          <a:p>
            <a:r>
              <a:rPr lang="en-US" dirty="0"/>
              <a:t>Utility Engineering</a:t>
            </a:r>
          </a:p>
          <a:p>
            <a:endParaRPr lang="en-US" dirty="0"/>
          </a:p>
        </p:txBody>
      </p:sp>
      <p:sp>
        <p:nvSpPr>
          <p:cNvPr id="4" name="Slide Number Placeholder 3"/>
          <p:cNvSpPr>
            <a:spLocks noGrp="1"/>
          </p:cNvSpPr>
          <p:nvPr>
            <p:ph type="sldNum" sz="quarter" idx="5"/>
          </p:nvPr>
        </p:nvSpPr>
        <p:spPr/>
        <p:txBody>
          <a:bodyPr/>
          <a:lstStyle/>
          <a:p>
            <a:fld id="{731C783B-4AC7-F543-9503-53DDD025DBBC}" type="slidenum">
              <a:rPr lang="en-US" smtClean="0"/>
              <a:t>16</a:t>
            </a:fld>
            <a:endParaRPr lang="en-US"/>
          </a:p>
        </p:txBody>
      </p:sp>
    </p:spTree>
    <p:extLst>
      <p:ext uri="{BB962C8B-B14F-4D97-AF65-F5344CB8AC3E}">
        <p14:creationId xmlns:p14="http://schemas.microsoft.com/office/powerpoint/2010/main" val="37461936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proposal scoring will be evaluated on a scale of 1 to 5 per criteria </a:t>
            </a:r>
          </a:p>
          <a:p>
            <a:pPr marL="171450" indent="-171450">
              <a:buFont typeface="Arial" panose="020B0604020202020204" pitchFamily="34" charset="0"/>
              <a:buChar char="•"/>
            </a:pPr>
            <a:r>
              <a:rPr lang="en-US" dirty="0"/>
              <a:t>There will be 4 criteria evaluated: Technical Approach, Project Manager’s Relevant Experience, </a:t>
            </a:r>
            <a:r>
              <a:rPr lang="en-US" b="0" dirty="0"/>
              <a:t>Project Planning and Management </a:t>
            </a:r>
            <a:r>
              <a:rPr lang="en-US" dirty="0"/>
              <a:t>and Key Staff Relevant Experience. Plus, the provider’s Past Performance Score for the proposal phase. The Past Performance Score is not included for interview scoring. </a:t>
            </a:r>
          </a:p>
          <a:p>
            <a:pPr marL="171450" indent="-171450">
              <a:buFont typeface="Arial" panose="020B0604020202020204" pitchFamily="34" charset="0"/>
              <a:buChar char="•"/>
            </a:pPr>
            <a:r>
              <a:rPr lang="en-US" dirty="0"/>
              <a:t>Refer to the RFP for the actual weighting percentages.</a:t>
            </a:r>
          </a:p>
        </p:txBody>
      </p:sp>
      <p:sp>
        <p:nvSpPr>
          <p:cNvPr id="4" name="Slide Number Placeholder 3"/>
          <p:cNvSpPr>
            <a:spLocks noGrp="1"/>
          </p:cNvSpPr>
          <p:nvPr>
            <p:ph type="sldNum" sz="quarter" idx="5"/>
          </p:nvPr>
        </p:nvSpPr>
        <p:spPr/>
        <p:txBody>
          <a:bodyPr/>
          <a:lstStyle/>
          <a:p>
            <a:fld id="{731C783B-4AC7-F543-9503-53DDD025DBBC}" type="slidenum">
              <a:rPr lang="en-US" smtClean="0"/>
              <a:t>17</a:t>
            </a:fld>
            <a:endParaRPr lang="en-US"/>
          </a:p>
        </p:txBody>
      </p:sp>
    </p:spTree>
    <p:extLst>
      <p:ext uri="{BB962C8B-B14F-4D97-AF65-F5344CB8AC3E}">
        <p14:creationId xmlns:p14="http://schemas.microsoft.com/office/powerpoint/2010/main" val="27216990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TxDOT will provide a clear detailed description of the scope of work, technical requirements and qualifications of consultants necessary for the services to be rendered.</a:t>
            </a:r>
          </a:p>
          <a:p>
            <a:r>
              <a:rPr lang="en-US" dirty="0"/>
              <a:t>Proposal Statement</a:t>
            </a:r>
          </a:p>
          <a:p>
            <a:r>
              <a:rPr lang="en-US" dirty="0"/>
              <a:t>Proposal Evaluation Criteria</a:t>
            </a:r>
          </a:p>
          <a:p>
            <a:r>
              <a:rPr lang="en-US" dirty="0"/>
              <a:t>Proposal Format</a:t>
            </a:r>
          </a:p>
          <a:p>
            <a:r>
              <a:rPr lang="en-US" dirty="0"/>
              <a:t>Proposal Schedule</a:t>
            </a:r>
          </a:p>
          <a:p>
            <a:endParaRPr lang="en-US" dirty="0"/>
          </a:p>
        </p:txBody>
      </p:sp>
      <p:sp>
        <p:nvSpPr>
          <p:cNvPr id="4" name="Slide Number Placeholder 3"/>
          <p:cNvSpPr>
            <a:spLocks noGrp="1"/>
          </p:cNvSpPr>
          <p:nvPr>
            <p:ph type="sldNum" sz="quarter" idx="5"/>
          </p:nvPr>
        </p:nvSpPr>
        <p:spPr/>
        <p:txBody>
          <a:bodyPr/>
          <a:lstStyle/>
          <a:p>
            <a:fld id="{731C783B-4AC7-F543-9503-53DDD025DBBC}" type="slidenum">
              <a:rPr lang="en-US" smtClean="0"/>
              <a:t>18</a:t>
            </a:fld>
            <a:endParaRPr lang="en-US"/>
          </a:p>
        </p:txBody>
      </p:sp>
    </p:spTree>
    <p:extLst>
      <p:ext uri="{BB962C8B-B14F-4D97-AF65-F5344CB8AC3E}">
        <p14:creationId xmlns:p14="http://schemas.microsoft.com/office/powerpoint/2010/main" val="16269639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1C783B-4AC7-F543-9503-53DDD025DBBC}" type="slidenum">
              <a:rPr lang="en-US" smtClean="0"/>
              <a:t>19</a:t>
            </a:fld>
            <a:endParaRPr lang="en-US"/>
          </a:p>
        </p:txBody>
      </p:sp>
    </p:spTree>
    <p:extLst>
      <p:ext uri="{BB962C8B-B14F-4D97-AF65-F5344CB8AC3E}">
        <p14:creationId xmlns:p14="http://schemas.microsoft.com/office/powerpoint/2010/main" val="36059540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lang="en-US" sz="900" dirty="0">
                <a:effectLst/>
                <a:latin typeface="Calibri" panose="020F0502020204030204" pitchFamily="34" charset="0"/>
                <a:ea typeface="Calibri" panose="020F0502020204030204" pitchFamily="34" charset="0"/>
              </a:rPr>
              <a:t>The listed Primes and Subs that have worked on the Schematic &amp; Environmental contract for this project, have been identified as precluded from the current Waco US 281/ SH 36 PSE procurement.</a:t>
            </a:r>
          </a:p>
          <a:p>
            <a:pPr marL="0" marR="0" lvl="0" indent="0" algn="l" defTabSz="685983" rtl="0" eaLnBrk="1" fontAlgn="auto" latinLnBrk="0" hangingPunct="1">
              <a:lnSpc>
                <a:spcPct val="100000"/>
              </a:lnSpc>
              <a:spcBef>
                <a:spcPts val="0"/>
              </a:spcBef>
              <a:spcAft>
                <a:spcPts val="0"/>
              </a:spcAft>
              <a:buClrTx/>
              <a:buSzTx/>
              <a:buFontTx/>
              <a:buNone/>
              <a:tabLst/>
              <a:defRPr/>
            </a:pPr>
            <a:r>
              <a:rPr lang="en-US" sz="900" dirty="0">
                <a:effectLst/>
                <a:latin typeface="Calibri" panose="020F0502020204030204" pitchFamily="34" charset="0"/>
                <a:ea typeface="Calibri" panose="020F0502020204030204" pitchFamily="34" charset="0"/>
              </a:rPr>
              <a:t>A Draft Preclusion Document will be posted with the Pre-RFP presentation. </a:t>
            </a:r>
          </a:p>
          <a:p>
            <a:pPr marL="0" marR="0" lvl="0" indent="0" algn="l" defTabSz="685983" rtl="0" eaLnBrk="1" fontAlgn="auto" latinLnBrk="0" hangingPunct="1">
              <a:lnSpc>
                <a:spcPct val="100000"/>
              </a:lnSpc>
              <a:spcBef>
                <a:spcPts val="0"/>
              </a:spcBef>
              <a:spcAft>
                <a:spcPts val="0"/>
              </a:spcAft>
              <a:buClrTx/>
              <a:buSzTx/>
              <a:buFontTx/>
              <a:buNone/>
              <a:tabLst/>
              <a:defRPr/>
            </a:pPr>
            <a:endParaRPr lang="en-US" sz="900" dirty="0">
              <a:effectLst/>
              <a:latin typeface="Calibri" panose="020F0502020204030204" pitchFamily="34" charset="0"/>
            </a:endParaRPr>
          </a:p>
          <a:p>
            <a:pPr marL="0" marR="0" lvl="0" indent="0" algn="l" defTabSz="685983" rtl="0" eaLnBrk="1" fontAlgn="auto" latinLnBrk="0" hangingPunct="1">
              <a:lnSpc>
                <a:spcPct val="100000"/>
              </a:lnSpc>
              <a:spcBef>
                <a:spcPts val="0"/>
              </a:spcBef>
              <a:spcAft>
                <a:spcPts val="0"/>
              </a:spcAft>
              <a:buClrTx/>
              <a:buSzTx/>
              <a:buFontTx/>
              <a:buNone/>
              <a:tabLst/>
              <a:defRPr/>
            </a:pPr>
            <a:r>
              <a:rPr lang="en-US" dirty="0"/>
              <a:t>Refer to the Request for Proposals posting in the TxDOT Procurement Portal for the final precluded list of firms. Some could change.</a:t>
            </a:r>
          </a:p>
          <a:p>
            <a:endParaRPr lang="en-US" dirty="0"/>
          </a:p>
        </p:txBody>
      </p:sp>
      <p:sp>
        <p:nvSpPr>
          <p:cNvPr id="4" name="Slide Number Placeholder 3"/>
          <p:cNvSpPr>
            <a:spLocks noGrp="1"/>
          </p:cNvSpPr>
          <p:nvPr>
            <p:ph type="sldNum" sz="quarter" idx="5"/>
          </p:nvPr>
        </p:nvSpPr>
        <p:spPr/>
        <p:txBody>
          <a:bodyPr/>
          <a:lstStyle/>
          <a:p>
            <a:fld id="{731C783B-4AC7-F543-9503-53DDD025DBBC}" type="slidenum">
              <a:rPr lang="en-US" smtClean="0"/>
              <a:t>20</a:t>
            </a:fld>
            <a:endParaRPr lang="en-US"/>
          </a:p>
        </p:txBody>
      </p:sp>
    </p:spTree>
    <p:extLst>
      <p:ext uri="{BB962C8B-B14F-4D97-AF65-F5344CB8AC3E}">
        <p14:creationId xmlns:p14="http://schemas.microsoft.com/office/powerpoint/2010/main" val="4623654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1C783B-4AC7-F543-9503-53DDD025DBBC}" type="slidenum">
              <a:rPr lang="en-US" smtClean="0"/>
              <a:t>21</a:t>
            </a:fld>
            <a:endParaRPr lang="en-US"/>
          </a:p>
        </p:txBody>
      </p:sp>
    </p:spTree>
    <p:extLst>
      <p:ext uri="{BB962C8B-B14F-4D97-AF65-F5344CB8AC3E}">
        <p14:creationId xmlns:p14="http://schemas.microsoft.com/office/powerpoint/2010/main" val="3081069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lang="en-US" dirty="0"/>
              <a:t>You may provide teaming information in the chat, such as name, firm representing, prime or sub, specialty, whether looking to team, etc. </a:t>
            </a:r>
          </a:p>
          <a:p>
            <a:pPr marL="0" marR="0" lvl="0" indent="0" algn="l" defTabSz="685983" rtl="0" eaLnBrk="1" fontAlgn="auto" latinLnBrk="0" hangingPunct="1">
              <a:lnSpc>
                <a:spcPct val="100000"/>
              </a:lnSpc>
              <a:spcBef>
                <a:spcPts val="0"/>
              </a:spcBef>
              <a:spcAft>
                <a:spcPts val="0"/>
              </a:spcAft>
              <a:buClrTx/>
              <a:buSzTx/>
              <a:buFontTx/>
              <a:buNone/>
              <a:tabLst/>
              <a:defRPr/>
            </a:pPr>
            <a:r>
              <a:rPr lang="en-US" dirty="0"/>
              <a:t>Teaming information will not be posted. Only attendance list with email addresses of attendees.</a:t>
            </a:r>
          </a:p>
          <a:p>
            <a:endParaRPr lang="en-US" dirty="0"/>
          </a:p>
        </p:txBody>
      </p:sp>
      <p:sp>
        <p:nvSpPr>
          <p:cNvPr id="4" name="Slide Number Placeholder 3"/>
          <p:cNvSpPr>
            <a:spLocks noGrp="1"/>
          </p:cNvSpPr>
          <p:nvPr>
            <p:ph type="sldNum" sz="quarter" idx="5"/>
          </p:nvPr>
        </p:nvSpPr>
        <p:spPr/>
        <p:txBody>
          <a:bodyPr/>
          <a:lstStyle/>
          <a:p>
            <a:fld id="{731C783B-4AC7-F543-9503-53DDD025DBBC}" type="slidenum">
              <a:rPr lang="en-US" smtClean="0"/>
              <a:t>2</a:t>
            </a:fld>
            <a:endParaRPr lang="en-US"/>
          </a:p>
        </p:txBody>
      </p:sp>
    </p:spTree>
    <p:extLst>
      <p:ext uri="{BB962C8B-B14F-4D97-AF65-F5344CB8AC3E}">
        <p14:creationId xmlns:p14="http://schemas.microsoft.com/office/powerpoint/2010/main" val="30109161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1C783B-4AC7-F543-9503-53DDD025DBBC}" type="slidenum">
              <a:rPr lang="en-US" smtClean="0"/>
              <a:t>22</a:t>
            </a:fld>
            <a:endParaRPr lang="en-US"/>
          </a:p>
        </p:txBody>
      </p:sp>
    </p:spTree>
    <p:extLst>
      <p:ext uri="{BB962C8B-B14F-4D97-AF65-F5344CB8AC3E}">
        <p14:creationId xmlns:p14="http://schemas.microsoft.com/office/powerpoint/2010/main" val="28700991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1C783B-4AC7-F543-9503-53DDD025DBBC}" type="slidenum">
              <a:rPr lang="en-US" smtClean="0"/>
              <a:t>23</a:t>
            </a:fld>
            <a:endParaRPr lang="en-US"/>
          </a:p>
        </p:txBody>
      </p:sp>
    </p:spTree>
    <p:extLst>
      <p:ext uri="{BB962C8B-B14F-4D97-AF65-F5344CB8AC3E}">
        <p14:creationId xmlns:p14="http://schemas.microsoft.com/office/powerpoint/2010/main" val="14661098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1C783B-4AC7-F543-9503-53DDD025DBBC}" type="slidenum">
              <a:rPr lang="en-US" smtClean="0"/>
              <a:t>25</a:t>
            </a:fld>
            <a:endParaRPr lang="en-US"/>
          </a:p>
        </p:txBody>
      </p:sp>
    </p:spTree>
    <p:extLst>
      <p:ext uri="{BB962C8B-B14F-4D97-AF65-F5344CB8AC3E}">
        <p14:creationId xmlns:p14="http://schemas.microsoft.com/office/powerpoint/2010/main" val="5525150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endParaRPr lang="en-US" sz="900" kern="1200" dirty="0">
              <a:solidFill>
                <a:schemeClr val="tx1"/>
              </a:solidFill>
              <a:effectLst/>
              <a:latin typeface="+mn-lt"/>
              <a:ea typeface="Calibri"/>
              <a:cs typeface="Calibri"/>
            </a:endParaRPr>
          </a:p>
          <a:p>
            <a:r>
              <a:rPr lang="en-US" dirty="0"/>
              <a:t>Schematic: 60% under review</a:t>
            </a:r>
          </a:p>
          <a:p>
            <a:endParaRPr lang="en-US" dirty="0"/>
          </a:p>
          <a:p>
            <a:r>
              <a:rPr lang="en-US" dirty="0"/>
              <a:t>Environmental: Not finalized until Public Hearing in 2027</a:t>
            </a:r>
          </a:p>
          <a:p>
            <a:endParaRPr lang="en-US" dirty="0"/>
          </a:p>
          <a:p>
            <a:r>
              <a:rPr lang="en-US" dirty="0"/>
              <a:t>Right of way: Mostly not started (except one parcel)</a:t>
            </a:r>
          </a:p>
          <a:p>
            <a:endParaRPr lang="en-US" dirty="0"/>
          </a:p>
          <a:p>
            <a:pPr>
              <a:spcBef>
                <a:spcPts val="0"/>
              </a:spcBef>
              <a:spcAft>
                <a:spcPts val="0"/>
              </a:spcAft>
            </a:pPr>
            <a:r>
              <a:rPr lang="en-US" dirty="0"/>
              <a:t>Utilities: Nothing relocated currently, estimated completion by letting</a:t>
            </a:r>
            <a:endParaRPr lang="en-US" sz="1100" dirty="0">
              <a:solidFill>
                <a:srgbClr val="0070C0"/>
              </a:solidFill>
              <a:effectLst/>
              <a:latin typeface="Aptos" panose="020B0004020202020204" pitchFamily="34" charset="0"/>
              <a:ea typeface="Aptos" panose="020B0004020202020204" pitchFamily="34" charset="0"/>
              <a:cs typeface="Aptos" panose="020B0004020202020204" pitchFamily="34" charset="0"/>
            </a:endParaRPr>
          </a:p>
          <a:p>
            <a:endParaRPr lang="en-US" dirty="0"/>
          </a:p>
        </p:txBody>
      </p:sp>
      <p:sp>
        <p:nvSpPr>
          <p:cNvPr id="4" name="Slide Number Placeholder 3"/>
          <p:cNvSpPr>
            <a:spLocks noGrp="1"/>
          </p:cNvSpPr>
          <p:nvPr>
            <p:ph type="sldNum" sz="quarter" idx="5"/>
          </p:nvPr>
        </p:nvSpPr>
        <p:spPr/>
        <p:txBody>
          <a:bodyPr/>
          <a:lstStyle/>
          <a:p>
            <a:fld id="{731C783B-4AC7-F543-9503-53DDD025DBBC}" type="slidenum">
              <a:rPr lang="en-US" smtClean="0"/>
              <a:t>26</a:t>
            </a:fld>
            <a:endParaRPr lang="en-US"/>
          </a:p>
        </p:txBody>
      </p:sp>
    </p:spTree>
    <p:extLst>
      <p:ext uri="{BB962C8B-B14F-4D97-AF65-F5344CB8AC3E}">
        <p14:creationId xmlns:p14="http://schemas.microsoft.com/office/powerpoint/2010/main" val="34465581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lang="en-US" i="1" dirty="0"/>
              <a:t>Discuss a little about the configuration</a:t>
            </a:r>
          </a:p>
          <a:p>
            <a:endParaRPr lang="en-US" dirty="0"/>
          </a:p>
        </p:txBody>
      </p:sp>
      <p:sp>
        <p:nvSpPr>
          <p:cNvPr id="4" name="Slide Number Placeholder 3"/>
          <p:cNvSpPr>
            <a:spLocks noGrp="1"/>
          </p:cNvSpPr>
          <p:nvPr>
            <p:ph type="sldNum" sz="quarter" idx="5"/>
          </p:nvPr>
        </p:nvSpPr>
        <p:spPr/>
        <p:txBody>
          <a:bodyPr/>
          <a:lstStyle/>
          <a:p>
            <a:fld id="{731C783B-4AC7-F543-9503-53DDD025DBBC}" type="slidenum">
              <a:rPr lang="en-US" smtClean="0"/>
              <a:t>30</a:t>
            </a:fld>
            <a:endParaRPr lang="en-US"/>
          </a:p>
        </p:txBody>
      </p:sp>
    </p:spTree>
    <p:extLst>
      <p:ext uri="{BB962C8B-B14F-4D97-AF65-F5344CB8AC3E}">
        <p14:creationId xmlns:p14="http://schemas.microsoft.com/office/powerpoint/2010/main" val="14101853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lang="en-US" i="1" dirty="0"/>
              <a:t>Discuss a little about the configuration</a:t>
            </a:r>
          </a:p>
          <a:p>
            <a:endParaRPr lang="en-US" dirty="0"/>
          </a:p>
        </p:txBody>
      </p:sp>
      <p:sp>
        <p:nvSpPr>
          <p:cNvPr id="4" name="Slide Number Placeholder 3"/>
          <p:cNvSpPr>
            <a:spLocks noGrp="1"/>
          </p:cNvSpPr>
          <p:nvPr>
            <p:ph type="sldNum" sz="quarter" idx="5"/>
          </p:nvPr>
        </p:nvSpPr>
        <p:spPr/>
        <p:txBody>
          <a:bodyPr/>
          <a:lstStyle/>
          <a:p>
            <a:fld id="{731C783B-4AC7-F543-9503-53DDD025DBBC}" type="slidenum">
              <a:rPr lang="en-US" smtClean="0"/>
              <a:t>31</a:t>
            </a:fld>
            <a:endParaRPr lang="en-US"/>
          </a:p>
        </p:txBody>
      </p:sp>
    </p:spTree>
    <p:extLst>
      <p:ext uri="{BB962C8B-B14F-4D97-AF65-F5344CB8AC3E}">
        <p14:creationId xmlns:p14="http://schemas.microsoft.com/office/powerpoint/2010/main" val="30998924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lang="en-US" i="1" dirty="0"/>
              <a:t>Discuss a little about the configuration</a:t>
            </a:r>
          </a:p>
          <a:p>
            <a:endParaRPr lang="en-US" dirty="0"/>
          </a:p>
        </p:txBody>
      </p:sp>
      <p:sp>
        <p:nvSpPr>
          <p:cNvPr id="4" name="Slide Number Placeholder 3"/>
          <p:cNvSpPr>
            <a:spLocks noGrp="1"/>
          </p:cNvSpPr>
          <p:nvPr>
            <p:ph type="sldNum" sz="quarter" idx="5"/>
          </p:nvPr>
        </p:nvSpPr>
        <p:spPr/>
        <p:txBody>
          <a:bodyPr/>
          <a:lstStyle/>
          <a:p>
            <a:fld id="{731C783B-4AC7-F543-9503-53DDD025DBBC}" type="slidenum">
              <a:rPr lang="en-US" smtClean="0"/>
              <a:t>32</a:t>
            </a:fld>
            <a:endParaRPr lang="en-US"/>
          </a:p>
        </p:txBody>
      </p:sp>
    </p:spTree>
    <p:extLst>
      <p:ext uri="{BB962C8B-B14F-4D97-AF65-F5344CB8AC3E}">
        <p14:creationId xmlns:p14="http://schemas.microsoft.com/office/powerpoint/2010/main" val="39373159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lang="en-US" i="1" dirty="0"/>
              <a:t>Discuss a little about the configuration</a:t>
            </a:r>
          </a:p>
          <a:p>
            <a:endParaRPr lang="en-US" dirty="0"/>
          </a:p>
        </p:txBody>
      </p:sp>
      <p:sp>
        <p:nvSpPr>
          <p:cNvPr id="4" name="Slide Number Placeholder 3"/>
          <p:cNvSpPr>
            <a:spLocks noGrp="1"/>
          </p:cNvSpPr>
          <p:nvPr>
            <p:ph type="sldNum" sz="quarter" idx="5"/>
          </p:nvPr>
        </p:nvSpPr>
        <p:spPr/>
        <p:txBody>
          <a:bodyPr/>
          <a:lstStyle/>
          <a:p>
            <a:fld id="{731C783B-4AC7-F543-9503-53DDD025DBBC}" type="slidenum">
              <a:rPr lang="en-US" smtClean="0"/>
              <a:t>33</a:t>
            </a:fld>
            <a:endParaRPr lang="en-US"/>
          </a:p>
        </p:txBody>
      </p:sp>
    </p:spTree>
    <p:extLst>
      <p:ext uri="{BB962C8B-B14F-4D97-AF65-F5344CB8AC3E}">
        <p14:creationId xmlns:p14="http://schemas.microsoft.com/office/powerpoint/2010/main" val="4961493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D23C1A-BF80-18FC-ADFE-790188AE1A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29EF20-5B9B-F88E-71B4-0436A70479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F570A7-3568-007F-79C6-11CDCA7784C3}"/>
              </a:ext>
            </a:extLst>
          </p:cNvPr>
          <p:cNvSpPr>
            <a:spLocks noGrp="1"/>
          </p:cNvSpPr>
          <p:nvPr>
            <p:ph type="body" idx="1"/>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lang="en-US" i="1" dirty="0"/>
              <a:t>Discuss a little about the configuration</a:t>
            </a:r>
          </a:p>
          <a:p>
            <a:pPr marL="0" marR="0" lvl="0" indent="0" algn="l" defTabSz="685983"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685983" rtl="0" eaLnBrk="1" fontAlgn="auto" latinLnBrk="0" hangingPunct="1">
              <a:lnSpc>
                <a:spcPct val="100000"/>
              </a:lnSpc>
              <a:spcBef>
                <a:spcPts val="0"/>
              </a:spcBef>
              <a:spcAft>
                <a:spcPts val="0"/>
              </a:spcAft>
              <a:buClrTx/>
              <a:buSzTx/>
              <a:buFontTx/>
              <a:buNone/>
              <a:tabLst/>
              <a:defRPr/>
            </a:pPr>
            <a:r>
              <a:rPr lang="en-US" i="1" dirty="0"/>
              <a:t>US 281 / SH 36 at FM 3302 (south interchange with loop ramp, truck parking, </a:t>
            </a:r>
            <a:r>
              <a:rPr lang="en-US" i="1" dirty="0" err="1"/>
              <a:t>etc</a:t>
            </a:r>
            <a:r>
              <a:rPr lang="en-US" i="1" dirty="0"/>
              <a:t>)</a:t>
            </a:r>
          </a:p>
          <a:p>
            <a:endParaRPr lang="en-US" dirty="0"/>
          </a:p>
        </p:txBody>
      </p:sp>
      <p:sp>
        <p:nvSpPr>
          <p:cNvPr id="4" name="Slide Number Placeholder 3">
            <a:extLst>
              <a:ext uri="{FF2B5EF4-FFF2-40B4-BE49-F238E27FC236}">
                <a16:creationId xmlns:a16="http://schemas.microsoft.com/office/drawing/2014/main" id="{38FA541B-8994-CD37-9837-2F8B9596DD67}"/>
              </a:ext>
            </a:extLst>
          </p:cNvPr>
          <p:cNvSpPr>
            <a:spLocks noGrp="1"/>
          </p:cNvSpPr>
          <p:nvPr>
            <p:ph type="sldNum" sz="quarter" idx="5"/>
          </p:nvPr>
        </p:nvSpPr>
        <p:spPr/>
        <p:txBody>
          <a:bodyPr/>
          <a:lstStyle/>
          <a:p>
            <a:fld id="{731C783B-4AC7-F543-9503-53DDD025DBBC}" type="slidenum">
              <a:rPr lang="en-US" smtClean="0"/>
              <a:t>34</a:t>
            </a:fld>
            <a:endParaRPr lang="en-US"/>
          </a:p>
        </p:txBody>
      </p:sp>
    </p:spTree>
    <p:extLst>
      <p:ext uri="{BB962C8B-B14F-4D97-AF65-F5344CB8AC3E}">
        <p14:creationId xmlns:p14="http://schemas.microsoft.com/office/powerpoint/2010/main" val="27108932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D6139F-A21E-2805-EB03-79B5C8A830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E917FF-591B-7F19-1E42-224B542F96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C3A4A9-722D-A7B1-EC50-A6E9ECAFF487}"/>
              </a:ext>
            </a:extLst>
          </p:cNvPr>
          <p:cNvSpPr>
            <a:spLocks noGrp="1"/>
          </p:cNvSpPr>
          <p:nvPr>
            <p:ph type="body" idx="1"/>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lang="en-US" i="1" dirty="0"/>
              <a:t>Discuss a little about the configuration</a:t>
            </a:r>
          </a:p>
          <a:p>
            <a:pPr marL="0" marR="0" lvl="0" indent="0" algn="l" defTabSz="685983"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685983" rtl="0" eaLnBrk="1" fontAlgn="auto" latinLnBrk="0" hangingPunct="1">
              <a:lnSpc>
                <a:spcPct val="100000"/>
              </a:lnSpc>
              <a:spcBef>
                <a:spcPts val="0"/>
              </a:spcBef>
              <a:spcAft>
                <a:spcPts val="0"/>
              </a:spcAft>
              <a:buClrTx/>
              <a:buSzTx/>
              <a:buFontTx/>
              <a:buNone/>
              <a:tabLst/>
              <a:defRPr/>
            </a:pPr>
            <a:r>
              <a:rPr lang="en-US" i="1" dirty="0"/>
              <a:t>US 281 at SH 36 (Northwest Side)</a:t>
            </a:r>
          </a:p>
          <a:p>
            <a:endParaRPr lang="en-US" dirty="0"/>
          </a:p>
        </p:txBody>
      </p:sp>
      <p:sp>
        <p:nvSpPr>
          <p:cNvPr id="4" name="Slide Number Placeholder 3">
            <a:extLst>
              <a:ext uri="{FF2B5EF4-FFF2-40B4-BE49-F238E27FC236}">
                <a16:creationId xmlns:a16="http://schemas.microsoft.com/office/drawing/2014/main" id="{C62315B9-52FD-1FFE-143C-402BA23A5359}"/>
              </a:ext>
            </a:extLst>
          </p:cNvPr>
          <p:cNvSpPr>
            <a:spLocks noGrp="1"/>
          </p:cNvSpPr>
          <p:nvPr>
            <p:ph type="sldNum" sz="quarter" idx="5"/>
          </p:nvPr>
        </p:nvSpPr>
        <p:spPr/>
        <p:txBody>
          <a:bodyPr/>
          <a:lstStyle/>
          <a:p>
            <a:fld id="{731C783B-4AC7-F543-9503-53DDD025DBBC}" type="slidenum">
              <a:rPr lang="en-US" smtClean="0"/>
              <a:t>35</a:t>
            </a:fld>
            <a:endParaRPr lang="en-US"/>
          </a:p>
        </p:txBody>
      </p:sp>
    </p:spTree>
    <p:extLst>
      <p:ext uri="{BB962C8B-B14F-4D97-AF65-F5344CB8AC3E}">
        <p14:creationId xmlns:p14="http://schemas.microsoft.com/office/powerpoint/2010/main" val="40984892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We can do our part by designing and building safer roadways and by being responsible drivers.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Drive with kindness and courtesy to make every mile a safe one.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When you get behind the wheel </a:t>
            </a:r>
            <a:r>
              <a:rPr kumimoji="0" lang="en-US" sz="900" b="1" i="0" u="none" strike="noStrike" kern="1200" cap="none" spc="0" normalizeH="0" baseline="0" noProof="0" dirty="0">
                <a:ln>
                  <a:noFill/>
                </a:ln>
                <a:solidFill>
                  <a:prstClr val="black"/>
                </a:solidFill>
                <a:effectLst/>
                <a:uLnTx/>
                <a:uFillTx/>
                <a:latin typeface="Calibri" panose="020F0502020204030204"/>
                <a:ea typeface="+mn-ea"/>
                <a:cs typeface="+mn-cs"/>
              </a:rPr>
              <a:t>buckle up </a:t>
            </a: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(Seat belts are your first line of defense.);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panose="020F0502020204030204"/>
                <a:ea typeface="+mn-ea"/>
                <a:cs typeface="+mn-cs"/>
              </a:rPr>
              <a:t>pay attention and avoid all distractions </a:t>
            </a: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like phones (Put your phone away or set to “Do Not Disturb”;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panose="020F0502020204030204"/>
                <a:ea typeface="+mn-ea"/>
                <a:cs typeface="+mn-cs"/>
              </a:rPr>
              <a:t>never drive under the influence </a:t>
            </a: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of alcohol or other drugs, including prescription (Plan a sober and safe ride.);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panose="020F0502020204030204"/>
                <a:ea typeface="+mn-ea"/>
                <a:cs typeface="+mn-cs"/>
              </a:rPr>
              <a:t>watch your speed</a:t>
            </a: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 and always </a:t>
            </a:r>
            <a:r>
              <a:rPr kumimoji="0" lang="en-US" sz="900" b="1" i="0" u="none" strike="noStrike" kern="1200" cap="none" spc="0" normalizeH="0" baseline="0" noProof="0" dirty="0">
                <a:ln>
                  <a:noFill/>
                </a:ln>
                <a:solidFill>
                  <a:prstClr val="black"/>
                </a:solidFill>
                <a:effectLst/>
                <a:uLnTx/>
                <a:uFillTx/>
                <a:latin typeface="Calibri" panose="020F0502020204030204"/>
                <a:ea typeface="+mn-ea"/>
                <a:cs typeface="+mn-cs"/>
              </a:rPr>
              <a:t>drive to the conditions </a:t>
            </a: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around you (Drive the speed limit, or slower, depending on road or weather conditions. Speed limits are based on normal road and weather conditions.). </a:t>
            </a:r>
            <a:r>
              <a:rPr kumimoji="0" lang="en-US" sz="900" b="1" i="0" u="none" strike="noStrike" kern="1200" cap="none" spc="0" normalizeH="0" baseline="0" noProof="0" dirty="0">
                <a:ln>
                  <a:noFill/>
                </a:ln>
                <a:solidFill>
                  <a:srgbClr val="FF0000"/>
                </a:solidFill>
                <a:effectLst/>
                <a:highlight>
                  <a:srgbClr val="FFFF00"/>
                </a:highlight>
                <a:uLnTx/>
                <a:uFillTx/>
                <a:latin typeface="Calibri" panose="020F0502020204030204"/>
                <a:ea typeface="+mn-ea"/>
                <a:cs typeface="+mn-cs"/>
              </a:rPr>
              <a:t>www.DriveTexas.org </a:t>
            </a: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for TxDOT Highway Conditions. </a:t>
            </a:r>
          </a:p>
          <a:p>
            <a:endParaRPr lang="en-US" dirty="0"/>
          </a:p>
        </p:txBody>
      </p:sp>
      <p:sp>
        <p:nvSpPr>
          <p:cNvPr id="4" name="Slide Number Placeholder 3"/>
          <p:cNvSpPr>
            <a:spLocks noGrp="1"/>
          </p:cNvSpPr>
          <p:nvPr>
            <p:ph type="sldNum" sz="quarter" idx="5"/>
          </p:nvPr>
        </p:nvSpPr>
        <p:spPr/>
        <p:txBody>
          <a:bodyPr/>
          <a:lstStyle/>
          <a:p>
            <a:fld id="{731C783B-4AC7-F543-9503-53DDD025DBBC}" type="slidenum">
              <a:rPr lang="en-US" smtClean="0"/>
              <a:t>4</a:t>
            </a:fld>
            <a:endParaRPr lang="en-US"/>
          </a:p>
        </p:txBody>
      </p:sp>
    </p:spTree>
    <p:extLst>
      <p:ext uri="{BB962C8B-B14F-4D97-AF65-F5344CB8AC3E}">
        <p14:creationId xmlns:p14="http://schemas.microsoft.com/office/powerpoint/2010/main" val="10905072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highlight>
                  <a:srgbClr val="FFFF00"/>
                </a:highlight>
              </a:rPr>
              <a:t>The deadline for questions is to allow questions and answers corresponding to this presentation to be posted.</a:t>
            </a:r>
          </a:p>
          <a:p>
            <a:r>
              <a:rPr lang="en-US" dirty="0">
                <a:solidFill>
                  <a:srgbClr val="FF0000"/>
                </a:solidFill>
                <a:highlight>
                  <a:srgbClr val="FFFF00"/>
                </a:highlight>
              </a:rPr>
              <a:t>There will be another opportunity after the RFP posting.</a:t>
            </a:r>
          </a:p>
          <a:p>
            <a:r>
              <a:rPr lang="en-US" dirty="0">
                <a:solidFill>
                  <a:srgbClr val="FF0000"/>
                </a:solidFill>
                <a:highlight>
                  <a:srgbClr val="FFFF00"/>
                </a:highlight>
              </a:rPr>
              <a:t>Look for postings in the TxDOT Procurement Portal</a:t>
            </a:r>
          </a:p>
          <a:p>
            <a:pPr marL="0" marR="0" lvl="0" indent="0" algn="l" defTabSz="685983" rtl="0" eaLnBrk="1" fontAlgn="auto" latinLnBrk="0" hangingPunct="1">
              <a:lnSpc>
                <a:spcPct val="100000"/>
              </a:lnSpc>
              <a:spcBef>
                <a:spcPts val="0"/>
              </a:spcBef>
              <a:spcAft>
                <a:spcPts val="0"/>
              </a:spcAft>
              <a:buClrTx/>
              <a:buSzTx/>
              <a:buFontTx/>
              <a:buNone/>
              <a:tabLst/>
              <a:defRPr/>
            </a:pPr>
            <a:r>
              <a:rPr lang="en-US" dirty="0">
                <a:solidFill>
                  <a:srgbClr val="FF0000"/>
                </a:solidFill>
                <a:highlight>
                  <a:srgbClr val="FFFF00"/>
                </a:highlight>
              </a:rPr>
              <a:t>RFP documents and any additional project documents (60% Schematic) will be posted in Procurement Portal. </a:t>
            </a:r>
            <a:endParaRPr lang="en-US" dirty="0"/>
          </a:p>
          <a:p>
            <a:r>
              <a:rPr lang="en-US" dirty="0"/>
              <a:t>That is all for the Pre-RFP Presentation. Thank you all for joining!</a:t>
            </a:r>
          </a:p>
          <a:p>
            <a:r>
              <a:rPr lang="en-US" dirty="0"/>
              <a:t>Be safe and well</a:t>
            </a:r>
          </a:p>
          <a:p>
            <a:endParaRPr lang="en-US" dirty="0"/>
          </a:p>
        </p:txBody>
      </p:sp>
      <p:sp>
        <p:nvSpPr>
          <p:cNvPr id="4" name="Slide Number Placeholder 3"/>
          <p:cNvSpPr>
            <a:spLocks noGrp="1"/>
          </p:cNvSpPr>
          <p:nvPr>
            <p:ph type="sldNum" sz="quarter" idx="5"/>
          </p:nvPr>
        </p:nvSpPr>
        <p:spPr/>
        <p:txBody>
          <a:bodyPr/>
          <a:lstStyle/>
          <a:p>
            <a:fld id="{731C783B-4AC7-F543-9503-53DDD025DBBC}" type="slidenum">
              <a:rPr lang="en-US" smtClean="0"/>
              <a:t>38</a:t>
            </a:fld>
            <a:endParaRPr lang="en-US"/>
          </a:p>
        </p:txBody>
      </p:sp>
    </p:spTree>
    <p:extLst>
      <p:ext uri="{BB962C8B-B14F-4D97-AF65-F5344CB8AC3E}">
        <p14:creationId xmlns:p14="http://schemas.microsoft.com/office/powerpoint/2010/main" val="16634067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to introduce the PEPS Staff and Presenter for this procurement. </a:t>
            </a:r>
          </a:p>
          <a:p>
            <a:pPr marL="0" marR="0" lvl="0" indent="0" algn="l" defTabSz="685983" rtl="0" eaLnBrk="1" fontAlgn="auto" latinLnBrk="0" hangingPunct="1">
              <a:lnSpc>
                <a:spcPct val="100000"/>
              </a:lnSpc>
              <a:spcBef>
                <a:spcPts val="0"/>
              </a:spcBef>
              <a:spcAft>
                <a:spcPts val="0"/>
              </a:spcAft>
              <a:buClrTx/>
              <a:buSzTx/>
              <a:buFontTx/>
              <a:buNone/>
              <a:tabLst/>
              <a:defRPr/>
            </a:pPr>
            <a:r>
              <a:rPr lang="en-US" dirty="0"/>
              <a:t>These are the individuals with the PEPS Central service center that will be assisting with procuring this contract. </a:t>
            </a:r>
          </a:p>
          <a:p>
            <a:pPr marL="0" marR="0" lvl="0" indent="0" algn="l" defTabSz="685983" rtl="0" eaLnBrk="1" fontAlgn="auto" latinLnBrk="0" hangingPunct="1">
              <a:lnSpc>
                <a:spcPct val="100000"/>
              </a:lnSpc>
              <a:spcBef>
                <a:spcPts val="0"/>
              </a:spcBef>
              <a:spcAft>
                <a:spcPts val="0"/>
              </a:spcAft>
              <a:buClrTx/>
              <a:buSzTx/>
              <a:buFontTx/>
              <a:buNone/>
              <a:tabLst/>
              <a:defRPr/>
            </a:pPr>
            <a:r>
              <a:rPr lang="en-US" dirty="0"/>
              <a:t>I will be overseeing the overall procurement process. Cindy Barajas will process the contract once it’s awarded.</a:t>
            </a:r>
          </a:p>
          <a:p>
            <a:r>
              <a:rPr lang="en-US" dirty="0"/>
              <a:t>Consultant Selection Team (CST) members are from the Waco District and will not be identified in this meeting or the RFP.</a:t>
            </a:r>
          </a:p>
          <a:p>
            <a:pPr marL="0" marR="0" lvl="0" indent="0" algn="l" defTabSz="685983" rtl="0" eaLnBrk="1" fontAlgn="auto" latinLnBrk="0" hangingPunct="1">
              <a:lnSpc>
                <a:spcPct val="100000"/>
              </a:lnSpc>
              <a:spcBef>
                <a:spcPts val="0"/>
              </a:spcBef>
              <a:spcAft>
                <a:spcPts val="0"/>
              </a:spcAft>
              <a:buClrTx/>
              <a:buSzTx/>
              <a:buFontTx/>
              <a:buNone/>
              <a:tabLst/>
              <a:defRPr/>
            </a:pPr>
            <a:r>
              <a:rPr lang="en-US" dirty="0"/>
              <a:t>If you need information, please contact me or Jaime Vela.</a:t>
            </a:r>
          </a:p>
        </p:txBody>
      </p:sp>
      <p:sp>
        <p:nvSpPr>
          <p:cNvPr id="4" name="Slide Number Placeholder 3"/>
          <p:cNvSpPr>
            <a:spLocks noGrp="1"/>
          </p:cNvSpPr>
          <p:nvPr>
            <p:ph type="sldNum" sz="quarter" idx="5"/>
          </p:nvPr>
        </p:nvSpPr>
        <p:spPr/>
        <p:txBody>
          <a:bodyPr/>
          <a:lstStyle/>
          <a:p>
            <a:fld id="{731C783B-4AC7-F543-9503-53DDD025DBBC}" type="slidenum">
              <a:rPr lang="en-US" smtClean="0"/>
              <a:t>5</a:t>
            </a:fld>
            <a:endParaRPr lang="en-US"/>
          </a:p>
        </p:txBody>
      </p:sp>
    </p:spTree>
    <p:extLst>
      <p:ext uri="{BB962C8B-B14F-4D97-AF65-F5344CB8AC3E}">
        <p14:creationId xmlns:p14="http://schemas.microsoft.com/office/powerpoint/2010/main" val="1523334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80ACCC-BDB9-3EE0-E960-759724C8C7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99445B-CECF-00E0-CBFC-88202300C2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1C7E9B-7EEC-8E64-5AC4-492BB840C0C9}"/>
              </a:ext>
            </a:extLst>
          </p:cNvPr>
          <p:cNvSpPr>
            <a:spLocks noGrp="1"/>
          </p:cNvSpPr>
          <p:nvPr>
            <p:ph type="body" idx="1"/>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lang="en-US" dirty="0"/>
              <a:t>The urban and rural districts highlighted in blue are those supported by the Central PEPS Service Center. </a:t>
            </a:r>
          </a:p>
          <a:p>
            <a:endParaRPr lang="en-US" dirty="0"/>
          </a:p>
          <a:p>
            <a:pPr marL="0" marR="0" lvl="0" indent="0" algn="l" defTabSz="685983" rtl="0" eaLnBrk="1" fontAlgn="auto" latinLnBrk="0" hangingPunct="1">
              <a:lnSpc>
                <a:spcPct val="100000"/>
              </a:lnSpc>
              <a:spcBef>
                <a:spcPts val="0"/>
              </a:spcBef>
              <a:spcAft>
                <a:spcPts val="0"/>
              </a:spcAft>
              <a:buClrTx/>
              <a:buSzTx/>
              <a:buFontTx/>
              <a:buNone/>
              <a:tabLst/>
              <a:defRPr/>
            </a:pPr>
            <a:r>
              <a:rPr lang="en-US" dirty="0"/>
              <a:t>To serve the contracting needs of the department, PEPS has eight service centers located across the state.  The service centers works with the districts and divisions to provide advice and oversight throughout the planning, selection, negotiation and contract management processes.  Meanwhile the support centers provide specific functions in support of the service centers and of PEPS Division. </a:t>
            </a:r>
          </a:p>
          <a:p>
            <a:endParaRPr lang="en-US" dirty="0"/>
          </a:p>
        </p:txBody>
      </p:sp>
      <p:sp>
        <p:nvSpPr>
          <p:cNvPr id="4" name="Slide Number Placeholder 3">
            <a:extLst>
              <a:ext uri="{FF2B5EF4-FFF2-40B4-BE49-F238E27FC236}">
                <a16:creationId xmlns:a16="http://schemas.microsoft.com/office/drawing/2014/main" id="{A44867ED-9064-2197-944F-FDDE867CFD28}"/>
              </a:ext>
            </a:extLst>
          </p:cNvPr>
          <p:cNvSpPr>
            <a:spLocks noGrp="1"/>
          </p:cNvSpPr>
          <p:nvPr>
            <p:ph type="sldNum" sz="quarter" idx="5"/>
          </p:nvPr>
        </p:nvSpPr>
        <p:spPr/>
        <p:txBody>
          <a:bodyPr/>
          <a:lstStyle/>
          <a:p>
            <a:fld id="{731C783B-4AC7-F543-9503-53DDD025DBBC}" type="slidenum">
              <a:rPr lang="en-US" smtClean="0"/>
              <a:t>6</a:t>
            </a:fld>
            <a:endParaRPr lang="en-US"/>
          </a:p>
        </p:txBody>
      </p:sp>
    </p:spTree>
    <p:extLst>
      <p:ext uri="{BB962C8B-B14F-4D97-AF65-F5344CB8AC3E}">
        <p14:creationId xmlns:p14="http://schemas.microsoft.com/office/powerpoint/2010/main" val="11574380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Do not contact the Waco District during the procurement process, but you may contact PEPS with questions.</a:t>
            </a:r>
          </a:p>
          <a:p>
            <a:pPr marL="171450" indent="-171450">
              <a:buFont typeface="Arial" panose="020B0604020202020204" pitchFamily="34" charset="0"/>
              <a:buChar char="•"/>
            </a:pPr>
            <a:r>
              <a:rPr lang="en-US" dirty="0"/>
              <a:t>Communication is one-way during this presentation.</a:t>
            </a:r>
          </a:p>
          <a:p>
            <a:pPr marL="171450" indent="-171450">
              <a:buFont typeface="Arial" panose="020B0604020202020204" pitchFamily="34" charset="0"/>
              <a:buChar char="•"/>
            </a:pPr>
            <a:r>
              <a:rPr lang="en-US" dirty="0"/>
              <a:t>This meeting will include a brief overview of the procurement process and the Hamilton Truck Relief project as applicable to the procurement.</a:t>
            </a:r>
          </a:p>
          <a:p>
            <a:pPr marL="171450" indent="-171450">
              <a:buFont typeface="Arial" panose="020B0604020202020204" pitchFamily="34" charset="0"/>
              <a:buChar char="•"/>
            </a:pPr>
            <a:r>
              <a:rPr lang="en-US" dirty="0"/>
              <a:t>This meeting is for informational purposes only. The advertised RFP will provide the requirements that will dictate this contract procurement process.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presentation, list of attendees, questions and responses will be posted online.  </a:t>
            </a:r>
            <a:endParaRPr lang="en-US" dirty="0">
              <a:solidFill>
                <a:srgbClr val="FF0000"/>
              </a:solidFill>
              <a:highlight>
                <a:srgbClr val="FFFF00"/>
              </a:highlight>
            </a:endParaRPr>
          </a:p>
          <a:p>
            <a:pPr marL="171450" indent="-171450">
              <a:buFont typeface="Arial" panose="020B0604020202020204" pitchFamily="34" charset="0"/>
              <a:buChar char="•"/>
            </a:pPr>
            <a:r>
              <a:rPr lang="en-US" dirty="0"/>
              <a:t>You can contact me with questions after this meeting, and I’ll respond to your emails.</a:t>
            </a:r>
          </a:p>
          <a:p>
            <a:endParaRPr lang="en-US" dirty="0"/>
          </a:p>
        </p:txBody>
      </p:sp>
      <p:sp>
        <p:nvSpPr>
          <p:cNvPr id="4" name="Slide Number Placeholder 3"/>
          <p:cNvSpPr>
            <a:spLocks noGrp="1"/>
          </p:cNvSpPr>
          <p:nvPr>
            <p:ph type="sldNum" sz="quarter" idx="5"/>
          </p:nvPr>
        </p:nvSpPr>
        <p:spPr/>
        <p:txBody>
          <a:bodyPr/>
          <a:lstStyle/>
          <a:p>
            <a:fld id="{731C783B-4AC7-F543-9503-53DDD025DBBC}" type="slidenum">
              <a:rPr lang="en-US" smtClean="0"/>
              <a:t>7</a:t>
            </a:fld>
            <a:endParaRPr lang="en-US"/>
          </a:p>
        </p:txBody>
      </p:sp>
    </p:spTree>
    <p:extLst>
      <p:ext uri="{BB962C8B-B14F-4D97-AF65-F5344CB8AC3E}">
        <p14:creationId xmlns:p14="http://schemas.microsoft.com/office/powerpoint/2010/main" val="35909063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Solicitation is for one specific deliverable contract with work authorizations. It will follow the Federal Process with Interviews.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Disadvantage Business Enterprise (DBE) Goal is 0% and information will be provided in the RFP.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Solicitation will be posted in the TxDOT Procurement Portal (Euna Solutions), and providers will use the TxDOT Procurement Portal to submit responses.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Proposal Evaluation will be used to make the Short List for interviews.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Interview Evaluation will be used to make the selection. </a:t>
            </a:r>
          </a:p>
          <a:p>
            <a:endParaRPr lang="en-US" dirty="0"/>
          </a:p>
        </p:txBody>
      </p:sp>
      <p:sp>
        <p:nvSpPr>
          <p:cNvPr id="4" name="Slide Number Placeholder 3"/>
          <p:cNvSpPr>
            <a:spLocks noGrp="1"/>
          </p:cNvSpPr>
          <p:nvPr>
            <p:ph type="sldNum" sz="quarter" idx="5"/>
          </p:nvPr>
        </p:nvSpPr>
        <p:spPr/>
        <p:txBody>
          <a:bodyPr/>
          <a:lstStyle/>
          <a:p>
            <a:fld id="{731C783B-4AC7-F543-9503-53DDD025DBBC}" type="slidenum">
              <a:rPr lang="en-US" smtClean="0"/>
              <a:t>9</a:t>
            </a:fld>
            <a:endParaRPr lang="en-US"/>
          </a:p>
        </p:txBody>
      </p:sp>
    </p:spTree>
    <p:extLst>
      <p:ext uri="{BB962C8B-B14F-4D97-AF65-F5344CB8AC3E}">
        <p14:creationId xmlns:p14="http://schemas.microsoft.com/office/powerpoint/2010/main" val="3382618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My goal is to post the request for proposal </a:t>
            </a:r>
            <a:r>
              <a:rPr lang="en-US" dirty="0">
                <a:highlight>
                  <a:srgbClr val="FFFF00"/>
                </a:highlight>
              </a:rPr>
              <a:t>about June 4th</a:t>
            </a:r>
            <a:r>
              <a:rPr lang="en-US" dirty="0"/>
              <a:t>. The RFP will be posted in the Procurement Portal. The 60% Schematic will be available with the RFP.</a:t>
            </a:r>
          </a:p>
          <a:p>
            <a:pPr marL="171450" indent="-171450">
              <a:buFont typeface="Arial" panose="020B0604020202020204" pitchFamily="34" charset="0"/>
              <a:buChar char="•"/>
            </a:pPr>
            <a:r>
              <a:rPr lang="en-US" dirty="0"/>
              <a:t>Euna Solutions is a procurement portal that will allow you to view business opportunities and submit provider response packages digitally.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RFP will have specific instructions for your submittal.  Follow the RFP as outlined in the document to avoid any disqualifications.  Please read it carefully.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If you want to review the files that you uploaded as part of your submission, you may use Euna Solutions to navigate to the Submissions page and then use the download button for the document that you want to review. Refer to the FAQ. Can also click “Help” button or email questions to PEPS_COE_Process@txdot.gov </a:t>
            </a:r>
          </a:p>
          <a:p>
            <a:endParaRPr lang="en-US" dirty="0"/>
          </a:p>
        </p:txBody>
      </p:sp>
      <p:sp>
        <p:nvSpPr>
          <p:cNvPr id="4" name="Slide Number Placeholder 3"/>
          <p:cNvSpPr>
            <a:spLocks noGrp="1"/>
          </p:cNvSpPr>
          <p:nvPr>
            <p:ph type="sldNum" sz="quarter" idx="5"/>
          </p:nvPr>
        </p:nvSpPr>
        <p:spPr/>
        <p:txBody>
          <a:bodyPr/>
          <a:lstStyle/>
          <a:p>
            <a:fld id="{731C783B-4AC7-F543-9503-53DDD025DBBC}" type="slidenum">
              <a:rPr lang="en-US" smtClean="0"/>
              <a:t>10</a:t>
            </a:fld>
            <a:endParaRPr lang="en-US"/>
          </a:p>
        </p:txBody>
      </p:sp>
    </p:spTree>
    <p:extLst>
      <p:ext uri="{BB962C8B-B14F-4D97-AF65-F5344CB8AC3E}">
        <p14:creationId xmlns:p14="http://schemas.microsoft.com/office/powerpoint/2010/main" val="40990624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RFP will be advertised on the Euna Portal (used to be named Bonfire)</a:t>
            </a:r>
          </a:p>
          <a:p>
            <a:r>
              <a:rPr lang="en-US" dirty="0"/>
              <a:t>Link to the portal is on this page.</a:t>
            </a:r>
          </a:p>
          <a:p>
            <a:r>
              <a:rPr lang="en-US" dirty="0"/>
              <a:t>Check out the two helpful links put out by PEPS_COE,  are included on this page:</a:t>
            </a:r>
          </a:p>
          <a:p>
            <a:r>
              <a:rPr lang="en-US" dirty="0"/>
              <a:t>Euna Procurement frequently asked questions, as well as the </a:t>
            </a:r>
          </a:p>
          <a:p>
            <a:r>
              <a:rPr lang="en-US" dirty="0"/>
              <a:t>Electronic submittals presentation presented by PEPS COE </a:t>
            </a:r>
          </a:p>
          <a:p>
            <a:endParaRPr lang="en-US" dirty="0"/>
          </a:p>
        </p:txBody>
      </p:sp>
      <p:sp>
        <p:nvSpPr>
          <p:cNvPr id="4" name="Slide Number Placeholder 3"/>
          <p:cNvSpPr>
            <a:spLocks noGrp="1"/>
          </p:cNvSpPr>
          <p:nvPr>
            <p:ph type="sldNum" sz="quarter" idx="5"/>
          </p:nvPr>
        </p:nvSpPr>
        <p:spPr/>
        <p:txBody>
          <a:bodyPr/>
          <a:lstStyle/>
          <a:p>
            <a:fld id="{731C783B-4AC7-F543-9503-53DDD025DBBC}" type="slidenum">
              <a:rPr lang="en-US" smtClean="0"/>
              <a:t>11</a:t>
            </a:fld>
            <a:endParaRPr lang="en-US"/>
          </a:p>
        </p:txBody>
      </p:sp>
    </p:spTree>
    <p:extLst>
      <p:ext uri="{BB962C8B-B14F-4D97-AF65-F5344CB8AC3E}">
        <p14:creationId xmlns:p14="http://schemas.microsoft.com/office/powerpoint/2010/main" val="24944121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7.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WITH Image and Sub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AF14AA4-436D-6C64-B544-ADC317BC64F4}"/>
              </a:ext>
            </a:extLst>
          </p:cNvPr>
          <p:cNvSpPr>
            <a:spLocks/>
          </p:cNvSpPr>
          <p:nvPr userDrawn="1"/>
        </p:nvSpPr>
        <p:spPr>
          <a:xfrm>
            <a:off x="-9145" y="3719938"/>
            <a:ext cx="9162288" cy="1436049"/>
          </a:xfrm>
          <a:prstGeom prst="rect">
            <a:avLst/>
          </a:prstGeom>
          <a:gradFill flip="none" rotWithShape="1">
            <a:gsLst>
              <a:gs pos="0">
                <a:srgbClr val="0057A8">
                  <a:lumMod val="61100"/>
                </a:srgbClr>
              </a:gs>
              <a:gs pos="100000">
                <a:srgbClr val="0057A8"/>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latin typeface="Arial" pitchFamily="34" charset="0"/>
              <a:cs typeface="Arial" pitchFamily="34" charset="0"/>
            </a:endParaRPr>
          </a:p>
        </p:txBody>
      </p:sp>
      <p:sp>
        <p:nvSpPr>
          <p:cNvPr id="2" name="Title 1"/>
          <p:cNvSpPr>
            <a:spLocks noGrp="1"/>
          </p:cNvSpPr>
          <p:nvPr>
            <p:ph type="ctrTitle"/>
          </p:nvPr>
        </p:nvSpPr>
        <p:spPr>
          <a:xfrm>
            <a:off x="457200" y="4039737"/>
            <a:ext cx="6665976" cy="475701"/>
          </a:xfrm>
          <a:prstGeom prst="rect">
            <a:avLst/>
          </a:prstGeom>
        </p:spPr>
        <p:txBody>
          <a:bodyPr wrap="none" lIns="0" tIns="0" rIns="0" bIns="0" anchor="b">
            <a:noAutofit/>
          </a:bodyPr>
          <a:lstStyle>
            <a:lvl1pPr algn="l">
              <a:lnSpc>
                <a:spcPct val="100000"/>
              </a:lnSpc>
              <a:defRPr sz="2400"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457200" y="4537122"/>
            <a:ext cx="6665976" cy="228600"/>
          </a:xfrm>
          <a:prstGeom prst="rect">
            <a:avLst/>
          </a:prstGeom>
        </p:spPr>
        <p:txBody>
          <a:bodyPr wrap="none" lIns="0" tIns="0" rIns="0" bIns="0">
            <a:noAutofit/>
          </a:bodyPr>
          <a:lstStyle>
            <a:lvl1pPr marL="0" indent="0" algn="l">
              <a:lnSpc>
                <a:spcPct val="100000"/>
              </a:lnSpc>
              <a:buNone/>
              <a:defRPr sz="14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pic>
        <p:nvPicPr>
          <p:cNvPr id="8" name="Picture 7">
            <a:extLst>
              <a:ext uri="{FF2B5EF4-FFF2-40B4-BE49-F238E27FC236}">
                <a16:creationId xmlns:a16="http://schemas.microsoft.com/office/drawing/2014/main" id="{4BA7821B-A887-DC06-2115-588BAB4C78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55842" y="3977239"/>
            <a:ext cx="968319" cy="625984"/>
          </a:xfrm>
          <a:prstGeom prst="rect">
            <a:avLst/>
          </a:prstGeom>
        </p:spPr>
      </p:pic>
      <p:sp>
        <p:nvSpPr>
          <p:cNvPr id="9" name="Subtitle 2">
            <a:extLst>
              <a:ext uri="{FF2B5EF4-FFF2-40B4-BE49-F238E27FC236}">
                <a16:creationId xmlns:a16="http://schemas.microsoft.com/office/drawing/2014/main" id="{0ADA73D4-6F66-7F18-E5F2-004660395239}"/>
              </a:ext>
            </a:extLst>
          </p:cNvPr>
          <p:cNvSpPr txBox="1">
            <a:spLocks/>
          </p:cNvSpPr>
          <p:nvPr userDrawn="1"/>
        </p:nvSpPr>
        <p:spPr>
          <a:xfrm>
            <a:off x="7250176" y="4728170"/>
            <a:ext cx="1436624" cy="170516"/>
          </a:xfrm>
          <a:prstGeom prst="rect">
            <a:avLst/>
          </a:prstGeom>
          <a:noFill/>
        </p:spPr>
        <p:txBody>
          <a:bodyPr vert="horz" wrap="none" lIns="0" tIns="0" rIns="0" bIns="0" rtlCol="0" anchor="b" anchorCtr="0">
            <a:noAutofit/>
          </a:bodyPr>
          <a:lstStyle>
            <a:lvl1pPr marL="0" indent="0" algn="l" defTabSz="914400" rtl="0" eaLnBrk="1" latinLnBrk="0" hangingPunct="1">
              <a:spcBef>
                <a:spcPts val="0"/>
              </a:spcBef>
              <a:spcAft>
                <a:spcPts val="600"/>
              </a:spcAft>
              <a:buClr>
                <a:srgbClr val="205588"/>
              </a:buClr>
              <a:buFont typeface="Wingdings" pitchFamily="2" charset="2"/>
              <a:buNone/>
              <a:defRPr kumimoji="0" lang="en-US" sz="2000" b="0" i="0" u="none" strike="noStrike" kern="1200" cap="none" spc="0" normalizeH="0" baseline="0" noProof="0" dirty="0" smtClean="0">
                <a:ln>
                  <a:noFill/>
                </a:ln>
                <a:solidFill>
                  <a:schemeClr val="tx1">
                    <a:lumMod val="75000"/>
                    <a:lumOff val="25000"/>
                  </a:schemeClr>
                </a:solidFill>
                <a:effectLst/>
                <a:uLnTx/>
                <a:uFillTx/>
                <a:latin typeface="Franklin Gothic Medium Cond" panose="020B0606030402020204" pitchFamily="34" charset="0"/>
                <a:ea typeface="+mn-ea"/>
                <a:cs typeface="Arial" pitchFamily="34" charset="0"/>
              </a:defRPr>
            </a:lvl1pPr>
            <a:lvl2pPr marL="457200" indent="0" algn="ctr" defTabSz="914400" rtl="0" eaLnBrk="1" latinLnBrk="0" hangingPunct="1">
              <a:spcBef>
                <a:spcPts val="0"/>
              </a:spcBef>
              <a:spcAft>
                <a:spcPts val="600"/>
              </a:spcAft>
              <a:buClr>
                <a:srgbClr val="205588"/>
              </a:buClr>
              <a:buFont typeface="Franklin Gothic Book" panose="020B0503020102020204" pitchFamily="34" charset="0"/>
              <a:buNone/>
              <a:defRPr sz="2000" kern="1200">
                <a:solidFill>
                  <a:schemeClr val="tx1">
                    <a:tint val="75000"/>
                  </a:schemeClr>
                </a:solidFill>
                <a:latin typeface="Franklin Gothic Book" pitchFamily="34" charset="0"/>
                <a:ea typeface="+mn-ea"/>
                <a:cs typeface="+mn-cs"/>
              </a:defRPr>
            </a:lvl2pPr>
            <a:lvl3pPr marL="914400" indent="0" algn="ctr" defTabSz="914400" rtl="0" eaLnBrk="1" latinLnBrk="0" hangingPunct="1">
              <a:spcBef>
                <a:spcPts val="0"/>
              </a:spcBef>
              <a:spcAft>
                <a:spcPts val="600"/>
              </a:spcAft>
              <a:buClr>
                <a:srgbClr val="205588"/>
              </a:buClr>
              <a:buFont typeface="Arial" pitchFamily="34" charset="0"/>
              <a:buNone/>
              <a:defRPr sz="2000" kern="1200">
                <a:solidFill>
                  <a:schemeClr val="tx1">
                    <a:tint val="75000"/>
                  </a:schemeClr>
                </a:solidFill>
                <a:latin typeface="Franklin Gothic Book" pitchFamily="34" charset="0"/>
                <a:ea typeface="+mn-ea"/>
                <a:cs typeface="+mn-cs"/>
              </a:defRPr>
            </a:lvl3pPr>
            <a:lvl4pPr marL="1371600" indent="0" algn="ctr" defTabSz="914400" rtl="0" eaLnBrk="1" latinLnBrk="0" hangingPunct="1">
              <a:spcBef>
                <a:spcPts val="0"/>
              </a:spcBef>
              <a:spcAft>
                <a:spcPts val="600"/>
              </a:spcAft>
              <a:buClr>
                <a:srgbClr val="205588"/>
              </a:buClr>
              <a:buFont typeface="Franklin Gothic Book" panose="020B0503020102020204" pitchFamily="34" charset="0"/>
              <a:buNone/>
              <a:defRPr sz="2000" kern="1200">
                <a:solidFill>
                  <a:schemeClr val="tx1">
                    <a:tint val="75000"/>
                  </a:schemeClr>
                </a:solidFill>
                <a:latin typeface="Franklin Gothic Book" pitchFamily="34" charset="0"/>
                <a:ea typeface="+mn-ea"/>
                <a:cs typeface="+mn-cs"/>
              </a:defRPr>
            </a:lvl4pPr>
            <a:lvl5pPr marL="1828800" indent="0" algn="ctr" defTabSz="914400" rtl="0" eaLnBrk="1" latinLnBrk="0" hangingPunct="1">
              <a:spcBef>
                <a:spcPts val="0"/>
              </a:spcBef>
              <a:spcAft>
                <a:spcPts val="600"/>
              </a:spcAft>
              <a:buClr>
                <a:srgbClr val="205588"/>
              </a:buClr>
              <a:buFont typeface="Arial" pitchFamily="34" charset="0"/>
              <a:buNone/>
              <a:defRPr sz="2000" kern="1200">
                <a:solidFill>
                  <a:schemeClr val="tx1">
                    <a:tint val="75000"/>
                  </a:schemeClr>
                </a:solidFill>
                <a:latin typeface="Franklin Gothic Book" pitchFamily="34" charset="0"/>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r"/>
            <a:fld id="{11387ACB-94C1-7B4A-B2CF-72E6FB9CDF26}" type="datetime4">
              <a:rPr lang="en-US" sz="1000" smtClean="0">
                <a:solidFill>
                  <a:schemeClr val="bg1"/>
                </a:solidFill>
                <a:latin typeface="+mn-lt"/>
                <a:ea typeface="Verdana" panose="020B0604030504040204" pitchFamily="34" charset="0"/>
                <a:cs typeface="Verdana" panose="020B0604030504040204" pitchFamily="34" charset="0"/>
              </a:rPr>
              <a:t>May 18, 2026</a:t>
            </a:fld>
            <a:endParaRPr lang="en-US" sz="1000" dirty="0">
              <a:solidFill>
                <a:srgbClr val="BCE7FD"/>
              </a:solidFill>
              <a:latin typeface="+mn-lt"/>
            </a:endParaRPr>
          </a:p>
        </p:txBody>
      </p:sp>
      <p:cxnSp>
        <p:nvCxnSpPr>
          <p:cNvPr id="10" name="Straight Connector 9">
            <a:extLst>
              <a:ext uri="{FF2B5EF4-FFF2-40B4-BE49-F238E27FC236}">
                <a16:creationId xmlns:a16="http://schemas.microsoft.com/office/drawing/2014/main" id="{7ECAF199-AE96-F9A3-21D5-1A4B51244BDC}"/>
              </a:ext>
            </a:extLst>
          </p:cNvPr>
          <p:cNvCxnSpPr>
            <a:cxnSpLocks/>
          </p:cNvCxnSpPr>
          <p:nvPr userDrawn="1"/>
        </p:nvCxnSpPr>
        <p:spPr>
          <a:xfrm>
            <a:off x="-9144" y="3719938"/>
            <a:ext cx="9162288" cy="0"/>
          </a:xfrm>
          <a:prstGeom prst="line">
            <a:avLst/>
          </a:prstGeom>
          <a:ln w="38100">
            <a:solidFill>
              <a:srgbClr val="D90D0D"/>
            </a:solidFill>
          </a:ln>
        </p:spPr>
        <p:style>
          <a:lnRef idx="2">
            <a:schemeClr val="accent1"/>
          </a:lnRef>
          <a:fillRef idx="0">
            <a:schemeClr val="accent1"/>
          </a:fillRef>
          <a:effectRef idx="1">
            <a:schemeClr val="accent1"/>
          </a:effectRef>
          <a:fontRef idx="minor">
            <a:schemeClr val="tx1"/>
          </a:fontRef>
        </p:style>
      </p:cxnSp>
      <p:sp>
        <p:nvSpPr>
          <p:cNvPr id="6" name="Picture Placeholder 5">
            <a:extLst>
              <a:ext uri="{FF2B5EF4-FFF2-40B4-BE49-F238E27FC236}">
                <a16:creationId xmlns:a16="http://schemas.microsoft.com/office/drawing/2014/main" id="{9297D681-6979-610D-1988-DD7437905422}"/>
              </a:ext>
            </a:extLst>
          </p:cNvPr>
          <p:cNvSpPr>
            <a:spLocks noGrp="1"/>
          </p:cNvSpPr>
          <p:nvPr>
            <p:ph type="pic" sz="quarter" idx="10"/>
          </p:nvPr>
        </p:nvSpPr>
        <p:spPr>
          <a:xfrm>
            <a:off x="-9525" y="-9144"/>
            <a:ext cx="9163050" cy="3712464"/>
          </a:xfrm>
        </p:spPr>
        <p:txBody>
          <a:bodyPr/>
          <a:lstStyle/>
          <a:p>
            <a:r>
              <a:rPr lang="en-US"/>
              <a:t>Click icon to add picture</a:t>
            </a:r>
          </a:p>
        </p:txBody>
      </p:sp>
    </p:spTree>
    <p:extLst>
      <p:ext uri="{BB962C8B-B14F-4D97-AF65-F5344CB8AC3E}">
        <p14:creationId xmlns:p14="http://schemas.microsoft.com/office/powerpoint/2010/main" val="589547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ver WITHOUT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4B9F2E4-EBAA-496A-3A84-89E9137EF31E}"/>
              </a:ext>
            </a:extLst>
          </p:cNvPr>
          <p:cNvSpPr>
            <a:spLocks/>
          </p:cNvSpPr>
          <p:nvPr userDrawn="1"/>
        </p:nvSpPr>
        <p:spPr>
          <a:xfrm>
            <a:off x="-9145" y="-9144"/>
            <a:ext cx="9162288" cy="5166360"/>
          </a:xfrm>
          <a:prstGeom prst="rect">
            <a:avLst/>
          </a:prstGeom>
          <a:gradFill flip="none" rotWithShape="1">
            <a:gsLst>
              <a:gs pos="0">
                <a:srgbClr val="0057A8">
                  <a:lumMod val="61100"/>
                </a:srgbClr>
              </a:gs>
              <a:gs pos="100000">
                <a:srgbClr val="0057A8"/>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latin typeface="Arial" pitchFamily="34" charset="0"/>
              <a:cs typeface="Arial" pitchFamily="34" charset="0"/>
            </a:endParaRPr>
          </a:p>
        </p:txBody>
      </p:sp>
      <p:pic>
        <p:nvPicPr>
          <p:cNvPr id="5" name="Picture 4">
            <a:extLst>
              <a:ext uri="{FF2B5EF4-FFF2-40B4-BE49-F238E27FC236}">
                <a16:creationId xmlns:a16="http://schemas.microsoft.com/office/drawing/2014/main" id="{FD8C8299-F83F-D714-FFDE-A89D5626D3F5}"/>
              </a:ext>
            </a:extLst>
          </p:cNvPr>
          <p:cNvPicPr>
            <a:picLocks noChangeAspect="1"/>
          </p:cNvPicPr>
          <p:nvPr userDrawn="1"/>
        </p:nvPicPr>
        <p:blipFill>
          <a:blip r:embed="rId2"/>
          <a:srcRect/>
          <a:stretch/>
        </p:blipFill>
        <p:spPr>
          <a:xfrm>
            <a:off x="-9144" y="0"/>
            <a:ext cx="9162288" cy="5159347"/>
          </a:xfrm>
          <a:prstGeom prst="rect">
            <a:avLst/>
          </a:prstGeom>
        </p:spPr>
      </p:pic>
      <p:cxnSp>
        <p:nvCxnSpPr>
          <p:cNvPr id="6" name="Straight Connector 5">
            <a:extLst>
              <a:ext uri="{FF2B5EF4-FFF2-40B4-BE49-F238E27FC236}">
                <a16:creationId xmlns:a16="http://schemas.microsoft.com/office/drawing/2014/main" id="{D2C91761-A700-7455-06A4-7D583C75D31C}"/>
              </a:ext>
            </a:extLst>
          </p:cNvPr>
          <p:cNvCxnSpPr>
            <a:cxnSpLocks/>
          </p:cNvCxnSpPr>
          <p:nvPr userDrawn="1"/>
        </p:nvCxnSpPr>
        <p:spPr>
          <a:xfrm>
            <a:off x="-9145" y="14988"/>
            <a:ext cx="9162288" cy="0"/>
          </a:xfrm>
          <a:prstGeom prst="line">
            <a:avLst/>
          </a:prstGeom>
          <a:ln w="38100">
            <a:solidFill>
              <a:srgbClr val="D90D0D"/>
            </a:solidFill>
          </a:ln>
        </p:spPr>
        <p:style>
          <a:lnRef idx="2">
            <a:schemeClr val="accent1"/>
          </a:lnRef>
          <a:fillRef idx="0">
            <a:schemeClr val="accent1"/>
          </a:fillRef>
          <a:effectRef idx="1">
            <a:schemeClr val="accent1"/>
          </a:effectRef>
          <a:fontRef idx="minor">
            <a:schemeClr val="tx1"/>
          </a:fontRef>
        </p:style>
      </p:cxnSp>
      <p:sp>
        <p:nvSpPr>
          <p:cNvPr id="12" name="Subtitle 2">
            <a:extLst>
              <a:ext uri="{FF2B5EF4-FFF2-40B4-BE49-F238E27FC236}">
                <a16:creationId xmlns:a16="http://schemas.microsoft.com/office/drawing/2014/main" id="{DD5C73F3-3B2E-2FDA-8150-8AE80181A778}"/>
              </a:ext>
            </a:extLst>
          </p:cNvPr>
          <p:cNvSpPr txBox="1">
            <a:spLocks/>
          </p:cNvSpPr>
          <p:nvPr userDrawn="1"/>
        </p:nvSpPr>
        <p:spPr>
          <a:xfrm>
            <a:off x="6413619" y="721152"/>
            <a:ext cx="2093837" cy="270159"/>
          </a:xfrm>
          <a:prstGeom prst="rect">
            <a:avLst/>
          </a:prstGeom>
          <a:noFill/>
        </p:spPr>
        <p:txBody>
          <a:bodyPr vert="horz" wrap="none" lIns="0" tIns="0" rIns="0" bIns="0" rtlCol="0" anchor="t" anchorCtr="0">
            <a:noAutofit/>
          </a:bodyPr>
          <a:lstStyle>
            <a:lvl1pPr marL="0" indent="0" algn="l" defTabSz="914400" rtl="0" eaLnBrk="1" latinLnBrk="0" hangingPunct="1">
              <a:spcBef>
                <a:spcPts val="0"/>
              </a:spcBef>
              <a:spcAft>
                <a:spcPts val="600"/>
              </a:spcAft>
              <a:buClr>
                <a:srgbClr val="205588"/>
              </a:buClr>
              <a:buFont typeface="Wingdings" pitchFamily="2" charset="2"/>
              <a:buNone/>
              <a:defRPr kumimoji="0" lang="en-US" sz="2000" b="0" i="0" u="none" strike="noStrike" kern="1200" cap="none" spc="0" normalizeH="0" baseline="0" noProof="0" dirty="0" smtClean="0">
                <a:ln>
                  <a:noFill/>
                </a:ln>
                <a:solidFill>
                  <a:schemeClr val="tx1">
                    <a:lumMod val="75000"/>
                    <a:lumOff val="25000"/>
                  </a:schemeClr>
                </a:solidFill>
                <a:effectLst/>
                <a:uLnTx/>
                <a:uFillTx/>
                <a:latin typeface="Franklin Gothic Medium Cond" panose="020B0606030402020204" pitchFamily="34" charset="0"/>
                <a:ea typeface="+mn-ea"/>
                <a:cs typeface="Arial" pitchFamily="34" charset="0"/>
              </a:defRPr>
            </a:lvl1pPr>
            <a:lvl2pPr marL="457200" indent="0" algn="ctr" defTabSz="914400" rtl="0" eaLnBrk="1" latinLnBrk="0" hangingPunct="1">
              <a:spcBef>
                <a:spcPts val="0"/>
              </a:spcBef>
              <a:spcAft>
                <a:spcPts val="600"/>
              </a:spcAft>
              <a:buClr>
                <a:srgbClr val="205588"/>
              </a:buClr>
              <a:buFont typeface="Franklin Gothic Book" panose="020B0503020102020204" pitchFamily="34" charset="0"/>
              <a:buNone/>
              <a:defRPr sz="2000" kern="1200">
                <a:solidFill>
                  <a:schemeClr val="tx1">
                    <a:tint val="75000"/>
                  </a:schemeClr>
                </a:solidFill>
                <a:latin typeface="Franklin Gothic Book" pitchFamily="34" charset="0"/>
                <a:ea typeface="+mn-ea"/>
                <a:cs typeface="+mn-cs"/>
              </a:defRPr>
            </a:lvl2pPr>
            <a:lvl3pPr marL="914400" indent="0" algn="ctr" defTabSz="914400" rtl="0" eaLnBrk="1" latinLnBrk="0" hangingPunct="1">
              <a:spcBef>
                <a:spcPts val="0"/>
              </a:spcBef>
              <a:spcAft>
                <a:spcPts val="600"/>
              </a:spcAft>
              <a:buClr>
                <a:srgbClr val="205588"/>
              </a:buClr>
              <a:buFont typeface="Arial" pitchFamily="34" charset="0"/>
              <a:buNone/>
              <a:defRPr sz="2000" kern="1200">
                <a:solidFill>
                  <a:schemeClr val="tx1">
                    <a:tint val="75000"/>
                  </a:schemeClr>
                </a:solidFill>
                <a:latin typeface="Franklin Gothic Book" pitchFamily="34" charset="0"/>
                <a:ea typeface="+mn-ea"/>
                <a:cs typeface="+mn-cs"/>
              </a:defRPr>
            </a:lvl3pPr>
            <a:lvl4pPr marL="1371600" indent="0" algn="ctr" defTabSz="914400" rtl="0" eaLnBrk="1" latinLnBrk="0" hangingPunct="1">
              <a:spcBef>
                <a:spcPts val="0"/>
              </a:spcBef>
              <a:spcAft>
                <a:spcPts val="600"/>
              </a:spcAft>
              <a:buClr>
                <a:srgbClr val="205588"/>
              </a:buClr>
              <a:buFont typeface="Franklin Gothic Book" panose="020B0503020102020204" pitchFamily="34" charset="0"/>
              <a:buNone/>
              <a:defRPr sz="2000" kern="1200">
                <a:solidFill>
                  <a:schemeClr val="tx1">
                    <a:tint val="75000"/>
                  </a:schemeClr>
                </a:solidFill>
                <a:latin typeface="Franklin Gothic Book" pitchFamily="34" charset="0"/>
                <a:ea typeface="+mn-ea"/>
                <a:cs typeface="+mn-cs"/>
              </a:defRPr>
            </a:lvl4pPr>
            <a:lvl5pPr marL="1828800" indent="0" algn="ctr" defTabSz="914400" rtl="0" eaLnBrk="1" latinLnBrk="0" hangingPunct="1">
              <a:spcBef>
                <a:spcPts val="0"/>
              </a:spcBef>
              <a:spcAft>
                <a:spcPts val="600"/>
              </a:spcAft>
              <a:buClr>
                <a:srgbClr val="205588"/>
              </a:buClr>
              <a:buFont typeface="Arial" pitchFamily="34" charset="0"/>
              <a:buNone/>
              <a:defRPr sz="2000" kern="1200">
                <a:solidFill>
                  <a:schemeClr val="tx1">
                    <a:tint val="75000"/>
                  </a:schemeClr>
                </a:solidFill>
                <a:latin typeface="Franklin Gothic Book" pitchFamily="34" charset="0"/>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r"/>
            <a:fld id="{6F061306-FB16-4496-8834-8E0620C41829}" type="datetime1">
              <a:rPr lang="en-US" sz="1600" smtClean="0">
                <a:solidFill>
                  <a:schemeClr val="bg1"/>
                </a:solidFill>
                <a:latin typeface="Verdana" panose="020B0604030504040204" pitchFamily="34" charset="0"/>
                <a:ea typeface="Verdana" panose="020B0604030504040204" pitchFamily="34" charset="0"/>
                <a:cs typeface="Verdana" panose="020B0604030504040204" pitchFamily="34" charset="0"/>
              </a:rPr>
              <a:t>5/18/2026</a:t>
            </a:fld>
            <a:endParaRPr lang="en-US" sz="1600" dirty="0">
              <a:solidFill>
                <a:srgbClr val="BCE7FD"/>
              </a:solidFill>
              <a:latin typeface="Barlow Condensed Medium" pitchFamily="2" charset="77"/>
            </a:endParaRPr>
          </a:p>
        </p:txBody>
      </p:sp>
      <p:sp>
        <p:nvSpPr>
          <p:cNvPr id="2" name="Title 1"/>
          <p:cNvSpPr>
            <a:spLocks noGrp="1"/>
          </p:cNvSpPr>
          <p:nvPr>
            <p:ph type="ctrTitle"/>
          </p:nvPr>
        </p:nvSpPr>
        <p:spPr>
          <a:xfrm>
            <a:off x="640080" y="1618487"/>
            <a:ext cx="7863840" cy="1716576"/>
          </a:xfrm>
          <a:prstGeom prst="rect">
            <a:avLst/>
          </a:prstGeom>
        </p:spPr>
        <p:txBody>
          <a:bodyPr lIns="0" tIns="0" rIns="0" bIns="0" anchor="t" anchorCtr="0">
            <a:noAutofit/>
          </a:bodyPr>
          <a:lstStyle>
            <a:lvl1pPr algn="l">
              <a:lnSpc>
                <a:spcPct val="100000"/>
              </a:lnSpc>
              <a:defRPr sz="3600"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40080" y="3405433"/>
            <a:ext cx="7863840" cy="685800"/>
          </a:xfrm>
          <a:prstGeom prst="rect">
            <a:avLst/>
          </a:prstGeom>
        </p:spPr>
        <p:txBody>
          <a:bodyPr lIns="0" tIns="0" rIns="0" bIns="0">
            <a:noAutofit/>
          </a:bodyPr>
          <a:lstStyle>
            <a:lvl1pPr marL="0" indent="0" algn="l">
              <a:lnSpc>
                <a:spcPct val="100000"/>
              </a:lnSpc>
              <a:buNone/>
              <a:defRPr sz="16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pic>
        <p:nvPicPr>
          <p:cNvPr id="7" name="Picture 7" descr="Texas Department of Transportation logo">
            <a:extLst>
              <a:ext uri="{FF2B5EF4-FFF2-40B4-BE49-F238E27FC236}">
                <a16:creationId xmlns:a16="http://schemas.microsoft.com/office/drawing/2014/main" id="{30140041-EF4F-DEC9-3C06-6D80C73B68FE}"/>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688960" y="641955"/>
            <a:ext cx="805407" cy="599480"/>
          </a:xfrm>
          <a:prstGeom prst="rect">
            <a:avLst/>
          </a:prstGeom>
        </p:spPr>
      </p:pic>
    </p:spTree>
    <p:extLst>
      <p:ext uri="{BB962C8B-B14F-4D97-AF65-F5344CB8AC3E}">
        <p14:creationId xmlns:p14="http://schemas.microsoft.com/office/powerpoint/2010/main" val="3253626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86968"/>
            <a:ext cx="8229600" cy="294885"/>
          </a:xfrm>
          <a:prstGeom prst="rect">
            <a:avLst/>
          </a:prstGeom>
        </p:spPr>
        <p:txBody>
          <a:bodyPr wrap="square" lIns="0" tIns="0" rIns="0" bIns="0" anchor="b" anchorCtr="0">
            <a:noAutofit/>
          </a:bodyPr>
          <a:lstStyle>
            <a:lvl1pPr>
              <a:lnSpc>
                <a:spcPct val="100000"/>
              </a:lnSpc>
              <a:defRPr sz="2200" b="1">
                <a:solidFill>
                  <a:schemeClr val="accent1"/>
                </a:solidFill>
              </a:defRPr>
            </a:lvl1pPr>
          </a:lstStyle>
          <a:p>
            <a:r>
              <a:rPr lang="en-US"/>
              <a:t>Click to edit Master title style</a:t>
            </a:r>
            <a:endParaRPr lang="en-US" dirty="0"/>
          </a:p>
        </p:txBody>
      </p:sp>
      <p:sp>
        <p:nvSpPr>
          <p:cNvPr id="3" name="Content Placeholder 2"/>
          <p:cNvSpPr>
            <a:spLocks noGrp="1"/>
          </p:cNvSpPr>
          <p:nvPr>
            <p:ph idx="1"/>
          </p:nvPr>
        </p:nvSpPr>
        <p:spPr>
          <a:xfrm>
            <a:off x="457200" y="1272209"/>
            <a:ext cx="8229600" cy="3190063"/>
          </a:xfrm>
          <a:prstGeom prst="rect">
            <a:avLst/>
          </a:prstGeom>
        </p:spPr>
        <p:txBody>
          <a:bodyPr lIns="0" tIns="0" rIns="0" bIns="0">
            <a:noAutofit/>
          </a:bodyPr>
          <a:lstStyle>
            <a:lvl1pPr marL="228600" indent="-228600">
              <a:lnSpc>
                <a:spcPct val="150000"/>
              </a:lnSpc>
              <a:spcBef>
                <a:spcPts val="0"/>
              </a:spcBef>
              <a:spcAft>
                <a:spcPts val="1000"/>
              </a:spcAft>
              <a:buClr>
                <a:schemeClr val="accent1"/>
              </a:buClr>
              <a:buSzPct val="120000"/>
              <a:defRPr sz="1600"/>
            </a:lvl1pPr>
            <a:lvl2pPr marL="512064" indent="-228600">
              <a:lnSpc>
                <a:spcPct val="150000"/>
              </a:lnSpc>
              <a:spcBef>
                <a:spcPts val="0"/>
              </a:spcBef>
              <a:spcAft>
                <a:spcPts val="1000"/>
              </a:spcAft>
              <a:buClr>
                <a:schemeClr val="accent1"/>
              </a:buClr>
              <a:buFont typeface="Verdana" panose="020B0604030504040204" pitchFamily="34" charset="0"/>
              <a:buChar char="-"/>
              <a:defRPr sz="1600"/>
            </a:lvl2pPr>
            <a:lvl3pPr marL="857250" indent="-228600">
              <a:lnSpc>
                <a:spcPct val="150000"/>
              </a:lnSpc>
              <a:spcBef>
                <a:spcPts val="0"/>
              </a:spcBef>
              <a:spcAft>
                <a:spcPts val="1000"/>
              </a:spcAft>
              <a:buClr>
                <a:schemeClr val="accent1"/>
              </a:buClr>
              <a:buFont typeface="Wingdings" panose="05000000000000000000" pitchFamily="2" charset="2"/>
              <a:buChar char="§"/>
              <a:defRPr sz="1600"/>
            </a:lvl3pPr>
            <a:lvl4pPr marL="1200150" indent="-228600">
              <a:lnSpc>
                <a:spcPct val="150000"/>
              </a:lnSpc>
              <a:spcBef>
                <a:spcPts val="0"/>
              </a:spcBef>
              <a:spcAft>
                <a:spcPts val="1000"/>
              </a:spcAft>
              <a:buClr>
                <a:schemeClr val="accent1"/>
              </a:buClr>
              <a:buFont typeface="Verdana" panose="020B0604030504040204" pitchFamily="34" charset="0"/>
              <a:buChar char="-"/>
              <a:defRPr sz="1600"/>
            </a:lvl4pPr>
            <a:lvl5pPr marL="1543050" indent="-228600">
              <a:lnSpc>
                <a:spcPct val="150000"/>
              </a:lnSpc>
              <a:spcBef>
                <a:spcPts val="0"/>
              </a:spcBef>
              <a:spcAft>
                <a:spcPts val="1000"/>
              </a:spcAft>
              <a:buClr>
                <a:schemeClr val="accent1"/>
              </a:buClr>
              <a:buSzPct val="80000"/>
              <a:buFont typeface="Verdana" panose="020B0604030504040204" pitchFamily="34" charset="0"/>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B931FDFD-1E7F-4D38-B5E5-FEC4D4109758}"/>
              </a:ext>
              <a:ext uri="{C183D7F6-B498-43B3-948B-1728B52AA6E4}">
                <adec:decorative xmlns:adec="http://schemas.microsoft.com/office/drawing/2017/decorative" val="1"/>
              </a:ext>
            </a:extLst>
          </p:cNvPr>
          <p:cNvSpPr>
            <a:spLocks/>
          </p:cNvSpPr>
          <p:nvPr userDrawn="1"/>
        </p:nvSpPr>
        <p:spPr>
          <a:xfrm rot="10800000">
            <a:off x="-9145" y="-23667"/>
            <a:ext cx="9162288" cy="568708"/>
          </a:xfrm>
          <a:prstGeom prst="rect">
            <a:avLst/>
          </a:prstGeom>
          <a:gradFill flip="none" rotWithShape="1">
            <a:gsLst>
              <a:gs pos="0">
                <a:srgbClr val="0057A8">
                  <a:lumMod val="61100"/>
                </a:srgbClr>
              </a:gs>
              <a:gs pos="100000">
                <a:srgbClr val="0057A8"/>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latin typeface="Arial" pitchFamily="34" charset="0"/>
              <a:cs typeface="Arial" pitchFamily="34" charset="0"/>
            </a:endParaRPr>
          </a:p>
        </p:txBody>
      </p:sp>
      <p:cxnSp>
        <p:nvCxnSpPr>
          <p:cNvPr id="8" name="Straight Connector 7">
            <a:extLst>
              <a:ext uri="{FF2B5EF4-FFF2-40B4-BE49-F238E27FC236}">
                <a16:creationId xmlns:a16="http://schemas.microsoft.com/office/drawing/2014/main" id="{C68BFD85-22DB-E8C0-02E8-B0E843AA503D}"/>
              </a:ext>
              <a:ext uri="{C183D7F6-B498-43B3-948B-1728B52AA6E4}">
                <adec:decorative xmlns:adec="http://schemas.microsoft.com/office/drawing/2017/decorative" val="1"/>
              </a:ext>
            </a:extLst>
          </p:cNvPr>
          <p:cNvCxnSpPr>
            <a:cxnSpLocks/>
          </p:cNvCxnSpPr>
          <p:nvPr userDrawn="1"/>
        </p:nvCxnSpPr>
        <p:spPr>
          <a:xfrm>
            <a:off x="-9144" y="546994"/>
            <a:ext cx="9162288" cy="0"/>
          </a:xfrm>
          <a:prstGeom prst="line">
            <a:avLst/>
          </a:prstGeom>
          <a:ln w="12700">
            <a:solidFill>
              <a:srgbClr val="D90D0D"/>
            </a:solidFill>
          </a:ln>
        </p:spPr>
        <p:style>
          <a:lnRef idx="2">
            <a:schemeClr val="accent1"/>
          </a:lnRef>
          <a:fillRef idx="0">
            <a:schemeClr val="accent1"/>
          </a:fillRef>
          <a:effectRef idx="1">
            <a:schemeClr val="accent1"/>
          </a:effectRef>
          <a:fontRef idx="minor">
            <a:schemeClr val="tx1"/>
          </a:fontRef>
        </p:style>
      </p:cxnSp>
      <p:sp>
        <p:nvSpPr>
          <p:cNvPr id="9" name="Title 1">
            <a:extLst>
              <a:ext uri="{FF2B5EF4-FFF2-40B4-BE49-F238E27FC236}">
                <a16:creationId xmlns:a16="http://schemas.microsoft.com/office/drawing/2014/main" id="{FCA67601-EED6-A212-C354-6B5497705C45}"/>
              </a:ext>
            </a:extLst>
          </p:cNvPr>
          <p:cNvSpPr txBox="1">
            <a:spLocks/>
          </p:cNvSpPr>
          <p:nvPr userDrawn="1"/>
        </p:nvSpPr>
        <p:spPr bwMode="gray">
          <a:xfrm>
            <a:off x="7883912" y="4601269"/>
            <a:ext cx="912155" cy="295463"/>
          </a:xfrm>
          <a:prstGeom prst="rect">
            <a:avLst/>
          </a:prstGeom>
          <a:noFill/>
        </p:spPr>
        <p:txBody>
          <a:bodyPr wrap="none" lIns="0" tIns="0" rIns="0" bIns="0" rtlCol="0" anchor="b" anchorCtr="0">
            <a:noAutofit/>
          </a:bodyPr>
          <a:lstStyle>
            <a:lvl1pPr marL="0" algn="l" defTabSz="914400" rtl="0" eaLnBrk="1" latinLnBrk="0" hangingPunct="1">
              <a:lnSpc>
                <a:spcPct val="90000"/>
              </a:lnSpc>
              <a:spcBef>
                <a:spcPct val="0"/>
              </a:spcBef>
              <a:buNone/>
              <a:defRPr kumimoji="0" lang="en-US" sz="4400" b="0" i="0" u="none" strike="noStrike" kern="1200" cap="none" spc="0" normalizeH="0" baseline="0" noProof="0" dirty="0" smtClean="0">
                <a:ln>
                  <a:noFill/>
                </a:ln>
                <a:solidFill>
                  <a:srgbClr val="205588"/>
                </a:solidFill>
                <a:effectLst/>
                <a:uLnTx/>
                <a:uFill>
                  <a:solidFill>
                    <a:schemeClr val="accent2"/>
                  </a:solidFill>
                </a:uFill>
                <a:latin typeface="Franklin Gothic Medium Cond" panose="020B0606030402020204" pitchFamily="34" charset="0"/>
                <a:ea typeface="+mn-ea"/>
                <a:cs typeface="Arial" pitchFamily="34" charset="0"/>
              </a:defRPr>
            </a:lvl1pPr>
          </a:lstStyle>
          <a:p>
            <a:pPr algn="r"/>
            <a:fld id="{604A7A6C-F878-3C4E-8FE1-6958E2950697}" type="slidenum">
              <a:rPr lang="en-US" sz="1600" b="1" smtClean="0">
                <a:solidFill>
                  <a:srgbClr val="0056A9"/>
                </a:solidFill>
                <a:latin typeface="Verdana" panose="020B0604030504040204" pitchFamily="34" charset="0"/>
                <a:ea typeface="Verdana" panose="020B0604030504040204" pitchFamily="34" charset="0"/>
                <a:cs typeface="Verdana" panose="020B0604030504040204" pitchFamily="34" charset="0"/>
              </a:rPr>
              <a:t>‹#›</a:t>
            </a:fld>
            <a:endParaRPr lang="en-US" sz="1600" b="1" dirty="0">
              <a:solidFill>
                <a:srgbClr val="0056A9"/>
              </a:solidFill>
              <a:latin typeface="Verdana" panose="020B0604030504040204" pitchFamily="34" charset="0"/>
              <a:ea typeface="Verdana" panose="020B0604030504040204" pitchFamily="34" charset="0"/>
              <a:cs typeface="Verdana" panose="020B0604030504040204" pitchFamily="34" charset="0"/>
            </a:endParaRPr>
          </a:p>
        </p:txBody>
      </p:sp>
      <p:pic>
        <p:nvPicPr>
          <p:cNvPr id="10" name="Graphic 9" descr="Texas Department of Transportation logo">
            <a:extLst>
              <a:ext uri="{FF2B5EF4-FFF2-40B4-BE49-F238E27FC236}">
                <a16:creationId xmlns:a16="http://schemas.microsoft.com/office/drawing/2014/main" id="{DEFBA2DB-5453-FA7B-1121-348B59C86FD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4152" y="102984"/>
            <a:ext cx="1738311" cy="315405"/>
          </a:xfrm>
          <a:prstGeom prst="rect">
            <a:avLst/>
          </a:prstGeom>
        </p:spPr>
      </p:pic>
      <p:sp>
        <p:nvSpPr>
          <p:cNvPr id="11" name="Title 1">
            <a:extLst>
              <a:ext uri="{FF2B5EF4-FFF2-40B4-BE49-F238E27FC236}">
                <a16:creationId xmlns:a16="http://schemas.microsoft.com/office/drawing/2014/main" id="{C5082226-0855-77B2-A0D3-EDF61E9FCC89}"/>
              </a:ext>
            </a:extLst>
          </p:cNvPr>
          <p:cNvSpPr txBox="1">
            <a:spLocks/>
          </p:cNvSpPr>
          <p:nvPr userDrawn="1"/>
        </p:nvSpPr>
        <p:spPr bwMode="gray">
          <a:xfrm>
            <a:off x="5759865" y="0"/>
            <a:ext cx="2929983" cy="545039"/>
          </a:xfrm>
          <a:prstGeom prst="rect">
            <a:avLst/>
          </a:prstGeom>
          <a:noFill/>
        </p:spPr>
        <p:txBody>
          <a:bodyPr wrap="none" lIns="0" tIns="0" rIns="0" bIns="0" rtlCol="0" anchor="ctr" anchorCtr="0">
            <a:noAutofit/>
          </a:bodyPr>
          <a:lstStyle>
            <a:lvl1pPr marL="0" algn="l" defTabSz="914400" rtl="0" eaLnBrk="1" latinLnBrk="0" hangingPunct="1">
              <a:lnSpc>
                <a:spcPct val="90000"/>
              </a:lnSpc>
              <a:spcBef>
                <a:spcPct val="0"/>
              </a:spcBef>
              <a:buNone/>
              <a:defRPr kumimoji="0" lang="en-US" sz="4400" b="0" i="0" u="none" strike="noStrike" kern="1200" cap="none" spc="0" normalizeH="0" baseline="0" noProof="0" dirty="0" smtClean="0">
                <a:ln>
                  <a:noFill/>
                </a:ln>
                <a:solidFill>
                  <a:srgbClr val="205588"/>
                </a:solidFill>
                <a:effectLst/>
                <a:uLnTx/>
                <a:uFill>
                  <a:solidFill>
                    <a:schemeClr val="accent2"/>
                  </a:solidFill>
                </a:uFill>
                <a:latin typeface="Franklin Gothic Medium Cond" panose="020B0606030402020204" pitchFamily="34" charset="0"/>
                <a:ea typeface="+mn-ea"/>
                <a:cs typeface="Arial" pitchFamily="34" charset="0"/>
              </a:defRPr>
            </a:lvl1pPr>
          </a:lstStyle>
          <a:p>
            <a:pPr algn="r"/>
            <a:r>
              <a:rPr lang="en-US" sz="1400" i="1" dirty="0">
                <a:solidFill>
                  <a:schemeClr val="bg1"/>
                </a:solidFill>
                <a:latin typeface="Verdana" panose="020B0604030504040204" pitchFamily="34" charset="0"/>
                <a:ea typeface="Verdana" panose="020B0604030504040204" pitchFamily="34" charset="0"/>
                <a:cs typeface="Verdana" panose="020B0604030504040204" pitchFamily="34" charset="0"/>
              </a:rPr>
              <a:t>Connecting you with Texas</a:t>
            </a:r>
          </a:p>
        </p:txBody>
      </p:sp>
    </p:spTree>
    <p:extLst>
      <p:ext uri="{BB962C8B-B14F-4D97-AF65-F5344CB8AC3E}">
        <p14:creationId xmlns:p14="http://schemas.microsoft.com/office/powerpoint/2010/main" val="38132534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E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31FDFD-1E7F-4D38-B5E5-FEC4D4109758}"/>
              </a:ext>
              <a:ext uri="{C183D7F6-B498-43B3-948B-1728B52AA6E4}">
                <adec:decorative xmlns:adec="http://schemas.microsoft.com/office/drawing/2017/decorative" val="1"/>
              </a:ext>
            </a:extLst>
          </p:cNvPr>
          <p:cNvSpPr>
            <a:spLocks/>
          </p:cNvSpPr>
          <p:nvPr userDrawn="1"/>
        </p:nvSpPr>
        <p:spPr>
          <a:xfrm rot="10800000">
            <a:off x="-9145" y="-23667"/>
            <a:ext cx="9162288" cy="568708"/>
          </a:xfrm>
          <a:prstGeom prst="rect">
            <a:avLst/>
          </a:prstGeom>
          <a:gradFill flip="none" rotWithShape="1">
            <a:gsLst>
              <a:gs pos="0">
                <a:srgbClr val="0057A8">
                  <a:lumMod val="61100"/>
                </a:srgbClr>
              </a:gs>
              <a:gs pos="100000">
                <a:srgbClr val="0057A8"/>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latin typeface="Arial" pitchFamily="34" charset="0"/>
              <a:cs typeface="Arial" pitchFamily="34" charset="0"/>
            </a:endParaRPr>
          </a:p>
        </p:txBody>
      </p:sp>
      <p:cxnSp>
        <p:nvCxnSpPr>
          <p:cNvPr id="8" name="Straight Connector 7">
            <a:extLst>
              <a:ext uri="{FF2B5EF4-FFF2-40B4-BE49-F238E27FC236}">
                <a16:creationId xmlns:a16="http://schemas.microsoft.com/office/drawing/2014/main" id="{C68BFD85-22DB-E8C0-02E8-B0E843AA503D}"/>
              </a:ext>
              <a:ext uri="{C183D7F6-B498-43B3-948B-1728B52AA6E4}">
                <adec:decorative xmlns:adec="http://schemas.microsoft.com/office/drawing/2017/decorative" val="1"/>
              </a:ext>
            </a:extLst>
          </p:cNvPr>
          <p:cNvCxnSpPr>
            <a:cxnSpLocks/>
          </p:cNvCxnSpPr>
          <p:nvPr userDrawn="1"/>
        </p:nvCxnSpPr>
        <p:spPr>
          <a:xfrm>
            <a:off x="-9144" y="546994"/>
            <a:ext cx="9162288" cy="0"/>
          </a:xfrm>
          <a:prstGeom prst="line">
            <a:avLst/>
          </a:prstGeom>
          <a:ln w="12700">
            <a:solidFill>
              <a:srgbClr val="D90D0D"/>
            </a:solidFill>
          </a:ln>
        </p:spPr>
        <p:style>
          <a:lnRef idx="2">
            <a:schemeClr val="accent1"/>
          </a:lnRef>
          <a:fillRef idx="0">
            <a:schemeClr val="accent1"/>
          </a:fillRef>
          <a:effectRef idx="1">
            <a:schemeClr val="accent1"/>
          </a:effectRef>
          <a:fontRef idx="minor">
            <a:schemeClr val="tx1"/>
          </a:fontRef>
        </p:style>
      </p:cxnSp>
      <p:sp>
        <p:nvSpPr>
          <p:cNvPr id="15" name="Title 1">
            <a:extLst>
              <a:ext uri="{FF2B5EF4-FFF2-40B4-BE49-F238E27FC236}">
                <a16:creationId xmlns:a16="http://schemas.microsoft.com/office/drawing/2014/main" id="{77BD6E4E-AE77-4FF6-8629-52414DF99797}"/>
              </a:ext>
            </a:extLst>
          </p:cNvPr>
          <p:cNvSpPr>
            <a:spLocks noGrp="1"/>
          </p:cNvSpPr>
          <p:nvPr>
            <p:ph type="title" hasCustomPrompt="1"/>
          </p:nvPr>
        </p:nvSpPr>
        <p:spPr>
          <a:xfrm>
            <a:off x="-9145" y="5510849"/>
            <a:ext cx="8229600" cy="294885"/>
          </a:xfrm>
          <a:prstGeom prst="rect">
            <a:avLst/>
          </a:prstGeom>
        </p:spPr>
        <p:txBody>
          <a:bodyPr wrap="square" lIns="0" tIns="0" rIns="0" bIns="0" anchor="b" anchorCtr="0">
            <a:noAutofit/>
          </a:bodyPr>
          <a:lstStyle>
            <a:lvl1pPr>
              <a:lnSpc>
                <a:spcPct val="100000"/>
              </a:lnSpc>
              <a:defRPr sz="2200" b="1">
                <a:solidFill>
                  <a:schemeClr val="accent1"/>
                </a:solidFill>
              </a:defRPr>
            </a:lvl1pPr>
          </a:lstStyle>
          <a:p>
            <a:r>
              <a:rPr lang="en-US" dirty="0"/>
              <a:t>Insert campaign slide title here</a:t>
            </a:r>
          </a:p>
        </p:txBody>
      </p:sp>
      <p:sp>
        <p:nvSpPr>
          <p:cNvPr id="2" name="Title 1">
            <a:extLst>
              <a:ext uri="{FF2B5EF4-FFF2-40B4-BE49-F238E27FC236}">
                <a16:creationId xmlns:a16="http://schemas.microsoft.com/office/drawing/2014/main" id="{E01DB103-094C-911C-9AAE-B406451E0E61}"/>
              </a:ext>
            </a:extLst>
          </p:cNvPr>
          <p:cNvSpPr txBox="1">
            <a:spLocks/>
          </p:cNvSpPr>
          <p:nvPr userDrawn="1"/>
        </p:nvSpPr>
        <p:spPr bwMode="gray">
          <a:xfrm>
            <a:off x="5759865" y="0"/>
            <a:ext cx="2929983" cy="545039"/>
          </a:xfrm>
          <a:prstGeom prst="rect">
            <a:avLst/>
          </a:prstGeom>
          <a:noFill/>
        </p:spPr>
        <p:txBody>
          <a:bodyPr wrap="none" lIns="0" tIns="0" rIns="0" bIns="0" rtlCol="0" anchor="ctr" anchorCtr="0">
            <a:noAutofit/>
          </a:bodyPr>
          <a:lstStyle>
            <a:lvl1pPr marL="0" algn="l" defTabSz="914400" rtl="0" eaLnBrk="1" latinLnBrk="0" hangingPunct="1">
              <a:lnSpc>
                <a:spcPct val="90000"/>
              </a:lnSpc>
              <a:spcBef>
                <a:spcPct val="0"/>
              </a:spcBef>
              <a:buNone/>
              <a:defRPr kumimoji="0" lang="en-US" sz="4400" b="0" i="0" u="none" strike="noStrike" kern="1200" cap="none" spc="0" normalizeH="0" baseline="0" noProof="0" dirty="0" smtClean="0">
                <a:ln>
                  <a:noFill/>
                </a:ln>
                <a:solidFill>
                  <a:srgbClr val="205588"/>
                </a:solidFill>
                <a:effectLst/>
                <a:uLnTx/>
                <a:uFill>
                  <a:solidFill>
                    <a:schemeClr val="accent2"/>
                  </a:solidFill>
                </a:uFill>
                <a:latin typeface="Franklin Gothic Medium Cond" panose="020B0606030402020204" pitchFamily="34" charset="0"/>
                <a:ea typeface="+mn-ea"/>
                <a:cs typeface="Arial" pitchFamily="34" charset="0"/>
              </a:defRPr>
            </a:lvl1pPr>
          </a:lstStyle>
          <a:p>
            <a:pPr algn="r"/>
            <a:r>
              <a:rPr lang="en-US" sz="1400" i="1" dirty="0">
                <a:solidFill>
                  <a:schemeClr val="bg1"/>
                </a:solidFill>
                <a:latin typeface="Verdana" panose="020B0604030504040204" pitchFamily="34" charset="0"/>
                <a:ea typeface="Verdana" panose="020B0604030504040204" pitchFamily="34" charset="0"/>
                <a:cs typeface="Verdana" panose="020B0604030504040204" pitchFamily="34" charset="0"/>
              </a:rPr>
              <a:t>Connecting you with Texas</a:t>
            </a:r>
          </a:p>
        </p:txBody>
      </p:sp>
      <p:pic>
        <p:nvPicPr>
          <p:cNvPr id="4" name="Graphic 3" descr="Texas Department of Transportation logo">
            <a:extLst>
              <a:ext uri="{FF2B5EF4-FFF2-40B4-BE49-F238E27FC236}">
                <a16:creationId xmlns:a16="http://schemas.microsoft.com/office/drawing/2014/main" id="{53FBEE52-1176-DE2A-FEFD-1109D4D85E9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4152" y="102984"/>
            <a:ext cx="1738311" cy="315405"/>
          </a:xfrm>
          <a:prstGeom prst="rect">
            <a:avLst/>
          </a:prstGeom>
        </p:spPr>
      </p:pic>
    </p:spTree>
    <p:extLst>
      <p:ext uri="{BB962C8B-B14F-4D97-AF65-F5344CB8AC3E}">
        <p14:creationId xmlns:p14="http://schemas.microsoft.com/office/powerpoint/2010/main" val="38050666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WITH Image and Longer 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AF14AA4-436D-6C64-B544-ADC317BC64F4}"/>
              </a:ext>
            </a:extLst>
          </p:cNvPr>
          <p:cNvSpPr>
            <a:spLocks/>
          </p:cNvSpPr>
          <p:nvPr userDrawn="1"/>
        </p:nvSpPr>
        <p:spPr>
          <a:xfrm>
            <a:off x="-9145" y="3719938"/>
            <a:ext cx="9162288" cy="1436049"/>
          </a:xfrm>
          <a:prstGeom prst="rect">
            <a:avLst/>
          </a:prstGeom>
          <a:gradFill flip="none" rotWithShape="1">
            <a:gsLst>
              <a:gs pos="0">
                <a:srgbClr val="0057A8">
                  <a:lumMod val="61100"/>
                </a:srgbClr>
              </a:gs>
              <a:gs pos="100000">
                <a:srgbClr val="0057A8"/>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endParaRPr lang="en-US" sz="1200" dirty="0" err="1">
              <a:latin typeface="Arial" pitchFamily="34" charset="0"/>
              <a:cs typeface="Arial" pitchFamily="34" charset="0"/>
            </a:endParaRPr>
          </a:p>
        </p:txBody>
      </p:sp>
      <p:cxnSp>
        <p:nvCxnSpPr>
          <p:cNvPr id="10" name="Straight Connector 9">
            <a:extLst>
              <a:ext uri="{FF2B5EF4-FFF2-40B4-BE49-F238E27FC236}">
                <a16:creationId xmlns:a16="http://schemas.microsoft.com/office/drawing/2014/main" id="{7ECAF199-AE96-F9A3-21D5-1A4B51244BDC}"/>
              </a:ext>
            </a:extLst>
          </p:cNvPr>
          <p:cNvCxnSpPr>
            <a:cxnSpLocks/>
          </p:cNvCxnSpPr>
          <p:nvPr userDrawn="1"/>
        </p:nvCxnSpPr>
        <p:spPr>
          <a:xfrm>
            <a:off x="-9144" y="3719938"/>
            <a:ext cx="9162288" cy="0"/>
          </a:xfrm>
          <a:prstGeom prst="line">
            <a:avLst/>
          </a:prstGeom>
          <a:ln w="38100">
            <a:solidFill>
              <a:srgbClr val="D90D0D"/>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457200" y="4014216"/>
            <a:ext cx="6665976" cy="841248"/>
          </a:xfrm>
          <a:prstGeom prst="rect">
            <a:avLst/>
          </a:prstGeom>
        </p:spPr>
        <p:txBody>
          <a:bodyPr wrap="square" lIns="0" tIns="0" rIns="0" bIns="0" anchor="ctr" anchorCtr="0">
            <a:noAutofit/>
          </a:bodyPr>
          <a:lstStyle>
            <a:lvl1pPr algn="l">
              <a:defRPr sz="2400" b="1">
                <a:solidFill>
                  <a:schemeClr val="bg1"/>
                </a:solidFill>
              </a:defRPr>
            </a:lvl1pPr>
          </a:lstStyle>
          <a:p>
            <a:r>
              <a:rPr lang="en-US"/>
              <a:t>Click to edit Master title style</a:t>
            </a:r>
            <a:endParaRPr lang="en-US" dirty="0"/>
          </a:p>
        </p:txBody>
      </p:sp>
      <p:pic>
        <p:nvPicPr>
          <p:cNvPr id="8" name="Picture 7">
            <a:extLst>
              <a:ext uri="{FF2B5EF4-FFF2-40B4-BE49-F238E27FC236}">
                <a16:creationId xmlns:a16="http://schemas.microsoft.com/office/drawing/2014/main" id="{4BA7821B-A887-DC06-2115-588BAB4C78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55842" y="3977239"/>
            <a:ext cx="968319" cy="625984"/>
          </a:xfrm>
          <a:prstGeom prst="rect">
            <a:avLst/>
          </a:prstGeom>
        </p:spPr>
      </p:pic>
      <p:sp>
        <p:nvSpPr>
          <p:cNvPr id="9" name="Subtitle 2">
            <a:extLst>
              <a:ext uri="{FF2B5EF4-FFF2-40B4-BE49-F238E27FC236}">
                <a16:creationId xmlns:a16="http://schemas.microsoft.com/office/drawing/2014/main" id="{0ADA73D4-6F66-7F18-E5F2-004660395239}"/>
              </a:ext>
            </a:extLst>
          </p:cNvPr>
          <p:cNvSpPr txBox="1">
            <a:spLocks/>
          </p:cNvSpPr>
          <p:nvPr userDrawn="1"/>
        </p:nvSpPr>
        <p:spPr>
          <a:xfrm>
            <a:off x="7250176" y="4728170"/>
            <a:ext cx="1436624" cy="170516"/>
          </a:xfrm>
          <a:prstGeom prst="rect">
            <a:avLst/>
          </a:prstGeom>
          <a:noFill/>
        </p:spPr>
        <p:txBody>
          <a:bodyPr vert="horz" wrap="none" lIns="0" tIns="0" rIns="0" bIns="0" rtlCol="0" anchor="b" anchorCtr="0">
            <a:noAutofit/>
          </a:bodyPr>
          <a:lstStyle>
            <a:lvl1pPr marL="0" indent="0" algn="l" defTabSz="914400" rtl="0" eaLnBrk="1" latinLnBrk="0" hangingPunct="1">
              <a:spcBef>
                <a:spcPts val="0"/>
              </a:spcBef>
              <a:spcAft>
                <a:spcPts val="600"/>
              </a:spcAft>
              <a:buClr>
                <a:srgbClr val="205588"/>
              </a:buClr>
              <a:buFont typeface="Wingdings" pitchFamily="2" charset="2"/>
              <a:buNone/>
              <a:defRPr kumimoji="0" lang="en-US" sz="2000" b="0" i="0" u="none" strike="noStrike" kern="1200" cap="none" spc="0" normalizeH="0" baseline="0" noProof="0" dirty="0" smtClean="0">
                <a:ln>
                  <a:noFill/>
                </a:ln>
                <a:solidFill>
                  <a:schemeClr val="tx1">
                    <a:lumMod val="75000"/>
                    <a:lumOff val="25000"/>
                  </a:schemeClr>
                </a:solidFill>
                <a:effectLst/>
                <a:uLnTx/>
                <a:uFillTx/>
                <a:latin typeface="Franklin Gothic Medium Cond" panose="020B0606030402020204" pitchFamily="34" charset="0"/>
                <a:ea typeface="+mn-ea"/>
                <a:cs typeface="Arial" pitchFamily="34" charset="0"/>
              </a:defRPr>
            </a:lvl1pPr>
            <a:lvl2pPr marL="457200" indent="0" algn="ctr" defTabSz="914400" rtl="0" eaLnBrk="1" latinLnBrk="0" hangingPunct="1">
              <a:spcBef>
                <a:spcPts val="0"/>
              </a:spcBef>
              <a:spcAft>
                <a:spcPts val="600"/>
              </a:spcAft>
              <a:buClr>
                <a:srgbClr val="205588"/>
              </a:buClr>
              <a:buFont typeface="Franklin Gothic Book" panose="020B0503020102020204" pitchFamily="34" charset="0"/>
              <a:buNone/>
              <a:defRPr sz="2000" kern="1200">
                <a:solidFill>
                  <a:schemeClr val="tx1">
                    <a:tint val="75000"/>
                  </a:schemeClr>
                </a:solidFill>
                <a:latin typeface="Franklin Gothic Book" pitchFamily="34" charset="0"/>
                <a:ea typeface="+mn-ea"/>
                <a:cs typeface="+mn-cs"/>
              </a:defRPr>
            </a:lvl2pPr>
            <a:lvl3pPr marL="914400" indent="0" algn="ctr" defTabSz="914400" rtl="0" eaLnBrk="1" latinLnBrk="0" hangingPunct="1">
              <a:spcBef>
                <a:spcPts val="0"/>
              </a:spcBef>
              <a:spcAft>
                <a:spcPts val="600"/>
              </a:spcAft>
              <a:buClr>
                <a:srgbClr val="205588"/>
              </a:buClr>
              <a:buFont typeface="Arial" pitchFamily="34" charset="0"/>
              <a:buNone/>
              <a:defRPr sz="2000" kern="1200">
                <a:solidFill>
                  <a:schemeClr val="tx1">
                    <a:tint val="75000"/>
                  </a:schemeClr>
                </a:solidFill>
                <a:latin typeface="Franklin Gothic Book" pitchFamily="34" charset="0"/>
                <a:ea typeface="+mn-ea"/>
                <a:cs typeface="+mn-cs"/>
              </a:defRPr>
            </a:lvl3pPr>
            <a:lvl4pPr marL="1371600" indent="0" algn="ctr" defTabSz="914400" rtl="0" eaLnBrk="1" latinLnBrk="0" hangingPunct="1">
              <a:spcBef>
                <a:spcPts val="0"/>
              </a:spcBef>
              <a:spcAft>
                <a:spcPts val="600"/>
              </a:spcAft>
              <a:buClr>
                <a:srgbClr val="205588"/>
              </a:buClr>
              <a:buFont typeface="Franklin Gothic Book" panose="020B0503020102020204" pitchFamily="34" charset="0"/>
              <a:buNone/>
              <a:defRPr sz="2000" kern="1200">
                <a:solidFill>
                  <a:schemeClr val="tx1">
                    <a:tint val="75000"/>
                  </a:schemeClr>
                </a:solidFill>
                <a:latin typeface="Franklin Gothic Book" pitchFamily="34" charset="0"/>
                <a:ea typeface="+mn-ea"/>
                <a:cs typeface="+mn-cs"/>
              </a:defRPr>
            </a:lvl4pPr>
            <a:lvl5pPr marL="1828800" indent="0" algn="ctr" defTabSz="914400" rtl="0" eaLnBrk="1" latinLnBrk="0" hangingPunct="1">
              <a:spcBef>
                <a:spcPts val="0"/>
              </a:spcBef>
              <a:spcAft>
                <a:spcPts val="600"/>
              </a:spcAft>
              <a:buClr>
                <a:srgbClr val="205588"/>
              </a:buClr>
              <a:buFont typeface="Arial" pitchFamily="34" charset="0"/>
              <a:buNone/>
              <a:defRPr sz="2000" kern="1200">
                <a:solidFill>
                  <a:schemeClr val="tx1">
                    <a:tint val="75000"/>
                  </a:schemeClr>
                </a:solidFill>
                <a:latin typeface="Franklin Gothic Book" pitchFamily="34" charset="0"/>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r"/>
            <a:fld id="{11387ACB-94C1-7B4A-B2CF-72E6FB9CDF26}" type="datetime4">
              <a:rPr lang="en-US" sz="1000" smtClean="0">
                <a:solidFill>
                  <a:schemeClr val="bg1"/>
                </a:solidFill>
                <a:latin typeface="+mn-lt"/>
                <a:ea typeface="Verdana" panose="020B0604030504040204" pitchFamily="34" charset="0"/>
                <a:cs typeface="Verdana" panose="020B0604030504040204" pitchFamily="34" charset="0"/>
              </a:rPr>
              <a:t>May 18, 2026</a:t>
            </a:fld>
            <a:endParaRPr lang="en-US" sz="1000" dirty="0">
              <a:solidFill>
                <a:srgbClr val="BCE7FD"/>
              </a:solidFill>
              <a:latin typeface="+mn-lt"/>
            </a:endParaRPr>
          </a:p>
        </p:txBody>
      </p:sp>
      <p:sp>
        <p:nvSpPr>
          <p:cNvPr id="3" name="Picture Placeholder 5">
            <a:extLst>
              <a:ext uri="{FF2B5EF4-FFF2-40B4-BE49-F238E27FC236}">
                <a16:creationId xmlns:a16="http://schemas.microsoft.com/office/drawing/2014/main" id="{7593ED4F-ECDC-36E8-7E33-54BD57010E27}"/>
              </a:ext>
            </a:extLst>
          </p:cNvPr>
          <p:cNvSpPr>
            <a:spLocks noGrp="1"/>
          </p:cNvSpPr>
          <p:nvPr>
            <p:ph type="pic" sz="quarter" idx="10"/>
          </p:nvPr>
        </p:nvSpPr>
        <p:spPr>
          <a:xfrm>
            <a:off x="-9525" y="-9144"/>
            <a:ext cx="9163050" cy="3712464"/>
          </a:xfrm>
        </p:spPr>
        <p:txBody>
          <a:bodyPr/>
          <a:lstStyle/>
          <a:p>
            <a:r>
              <a:rPr lang="en-US"/>
              <a:t>Click icon to add picture</a:t>
            </a:r>
          </a:p>
        </p:txBody>
      </p:sp>
    </p:spTree>
    <p:extLst>
      <p:ext uri="{BB962C8B-B14F-4D97-AF65-F5344CB8AC3E}">
        <p14:creationId xmlns:p14="http://schemas.microsoft.com/office/powerpoint/2010/main" val="16281020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WITHOUT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4B9F2E4-EBAA-496A-3A84-89E9137EF31E}"/>
              </a:ext>
            </a:extLst>
          </p:cNvPr>
          <p:cNvSpPr>
            <a:spLocks/>
          </p:cNvSpPr>
          <p:nvPr userDrawn="1"/>
        </p:nvSpPr>
        <p:spPr>
          <a:xfrm>
            <a:off x="-9145" y="-9144"/>
            <a:ext cx="9162288" cy="5166360"/>
          </a:xfrm>
          <a:prstGeom prst="rect">
            <a:avLst/>
          </a:prstGeom>
          <a:gradFill flip="none" rotWithShape="1">
            <a:gsLst>
              <a:gs pos="0">
                <a:srgbClr val="0057A8">
                  <a:lumMod val="61100"/>
                </a:srgbClr>
              </a:gs>
              <a:gs pos="100000">
                <a:srgbClr val="0057A8"/>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latin typeface="Arial" pitchFamily="34" charset="0"/>
              <a:cs typeface="Arial" pitchFamily="34" charset="0"/>
            </a:endParaRPr>
          </a:p>
        </p:txBody>
      </p:sp>
      <p:pic>
        <p:nvPicPr>
          <p:cNvPr id="5" name="Picture 4">
            <a:extLst>
              <a:ext uri="{FF2B5EF4-FFF2-40B4-BE49-F238E27FC236}">
                <a16:creationId xmlns:a16="http://schemas.microsoft.com/office/drawing/2014/main" id="{FD8C8299-F83F-D714-FFDE-A89D5626D3F5}"/>
              </a:ext>
            </a:extLst>
          </p:cNvPr>
          <p:cNvPicPr>
            <a:picLocks noChangeAspect="1"/>
          </p:cNvPicPr>
          <p:nvPr userDrawn="1"/>
        </p:nvPicPr>
        <p:blipFill>
          <a:blip r:embed="rId2"/>
          <a:srcRect/>
          <a:stretch/>
        </p:blipFill>
        <p:spPr>
          <a:xfrm>
            <a:off x="-9144" y="0"/>
            <a:ext cx="9162288" cy="5159347"/>
          </a:xfrm>
          <a:prstGeom prst="rect">
            <a:avLst/>
          </a:prstGeom>
        </p:spPr>
      </p:pic>
      <p:cxnSp>
        <p:nvCxnSpPr>
          <p:cNvPr id="6" name="Straight Connector 5">
            <a:extLst>
              <a:ext uri="{FF2B5EF4-FFF2-40B4-BE49-F238E27FC236}">
                <a16:creationId xmlns:a16="http://schemas.microsoft.com/office/drawing/2014/main" id="{D2C91761-A700-7455-06A4-7D583C75D31C}"/>
              </a:ext>
            </a:extLst>
          </p:cNvPr>
          <p:cNvCxnSpPr>
            <a:cxnSpLocks/>
          </p:cNvCxnSpPr>
          <p:nvPr userDrawn="1"/>
        </p:nvCxnSpPr>
        <p:spPr>
          <a:xfrm>
            <a:off x="-9145" y="14988"/>
            <a:ext cx="9162288" cy="0"/>
          </a:xfrm>
          <a:prstGeom prst="line">
            <a:avLst/>
          </a:prstGeom>
          <a:ln w="38100">
            <a:solidFill>
              <a:srgbClr val="D90D0D"/>
            </a:solidFill>
          </a:ln>
        </p:spPr>
        <p:style>
          <a:lnRef idx="2">
            <a:schemeClr val="accent1"/>
          </a:lnRef>
          <a:fillRef idx="0">
            <a:schemeClr val="accent1"/>
          </a:fillRef>
          <a:effectRef idx="1">
            <a:schemeClr val="accent1"/>
          </a:effectRef>
          <a:fontRef idx="minor">
            <a:schemeClr val="tx1"/>
          </a:fontRef>
        </p:style>
      </p:cxnSp>
      <p:sp>
        <p:nvSpPr>
          <p:cNvPr id="12" name="Subtitle 2">
            <a:extLst>
              <a:ext uri="{FF2B5EF4-FFF2-40B4-BE49-F238E27FC236}">
                <a16:creationId xmlns:a16="http://schemas.microsoft.com/office/drawing/2014/main" id="{DD5C73F3-3B2E-2FDA-8150-8AE80181A778}"/>
              </a:ext>
            </a:extLst>
          </p:cNvPr>
          <p:cNvSpPr txBox="1">
            <a:spLocks/>
          </p:cNvSpPr>
          <p:nvPr userDrawn="1"/>
        </p:nvSpPr>
        <p:spPr>
          <a:xfrm>
            <a:off x="6565392" y="721153"/>
            <a:ext cx="1942064" cy="170516"/>
          </a:xfrm>
          <a:prstGeom prst="rect">
            <a:avLst/>
          </a:prstGeom>
          <a:noFill/>
        </p:spPr>
        <p:txBody>
          <a:bodyPr vert="horz" wrap="none" lIns="0" tIns="0" rIns="0" bIns="0" rtlCol="0" anchor="t" anchorCtr="0">
            <a:noAutofit/>
          </a:bodyPr>
          <a:lstStyle>
            <a:lvl1pPr marL="0" indent="0" algn="l" defTabSz="914400" rtl="0" eaLnBrk="1" latinLnBrk="0" hangingPunct="1">
              <a:spcBef>
                <a:spcPts val="0"/>
              </a:spcBef>
              <a:spcAft>
                <a:spcPts val="600"/>
              </a:spcAft>
              <a:buClr>
                <a:srgbClr val="205588"/>
              </a:buClr>
              <a:buFont typeface="Wingdings" pitchFamily="2" charset="2"/>
              <a:buNone/>
              <a:defRPr kumimoji="0" lang="en-US" sz="2000" b="0" i="0" u="none" strike="noStrike" kern="1200" cap="none" spc="0" normalizeH="0" baseline="0" noProof="0" dirty="0" smtClean="0">
                <a:ln>
                  <a:noFill/>
                </a:ln>
                <a:solidFill>
                  <a:schemeClr val="tx1">
                    <a:lumMod val="75000"/>
                    <a:lumOff val="25000"/>
                  </a:schemeClr>
                </a:solidFill>
                <a:effectLst/>
                <a:uLnTx/>
                <a:uFillTx/>
                <a:latin typeface="Franklin Gothic Medium Cond" panose="020B0606030402020204" pitchFamily="34" charset="0"/>
                <a:ea typeface="+mn-ea"/>
                <a:cs typeface="Arial" pitchFamily="34" charset="0"/>
              </a:defRPr>
            </a:lvl1pPr>
            <a:lvl2pPr marL="457200" indent="0" algn="ctr" defTabSz="914400" rtl="0" eaLnBrk="1" latinLnBrk="0" hangingPunct="1">
              <a:spcBef>
                <a:spcPts val="0"/>
              </a:spcBef>
              <a:spcAft>
                <a:spcPts val="600"/>
              </a:spcAft>
              <a:buClr>
                <a:srgbClr val="205588"/>
              </a:buClr>
              <a:buFont typeface="Franklin Gothic Book" panose="020B0503020102020204" pitchFamily="34" charset="0"/>
              <a:buNone/>
              <a:defRPr sz="2000" kern="1200">
                <a:solidFill>
                  <a:schemeClr val="tx1">
                    <a:tint val="75000"/>
                  </a:schemeClr>
                </a:solidFill>
                <a:latin typeface="Franklin Gothic Book" pitchFamily="34" charset="0"/>
                <a:ea typeface="+mn-ea"/>
                <a:cs typeface="+mn-cs"/>
              </a:defRPr>
            </a:lvl2pPr>
            <a:lvl3pPr marL="914400" indent="0" algn="ctr" defTabSz="914400" rtl="0" eaLnBrk="1" latinLnBrk="0" hangingPunct="1">
              <a:spcBef>
                <a:spcPts val="0"/>
              </a:spcBef>
              <a:spcAft>
                <a:spcPts val="600"/>
              </a:spcAft>
              <a:buClr>
                <a:srgbClr val="205588"/>
              </a:buClr>
              <a:buFont typeface="Arial" pitchFamily="34" charset="0"/>
              <a:buNone/>
              <a:defRPr sz="2000" kern="1200">
                <a:solidFill>
                  <a:schemeClr val="tx1">
                    <a:tint val="75000"/>
                  </a:schemeClr>
                </a:solidFill>
                <a:latin typeface="Franklin Gothic Book" pitchFamily="34" charset="0"/>
                <a:ea typeface="+mn-ea"/>
                <a:cs typeface="+mn-cs"/>
              </a:defRPr>
            </a:lvl3pPr>
            <a:lvl4pPr marL="1371600" indent="0" algn="ctr" defTabSz="914400" rtl="0" eaLnBrk="1" latinLnBrk="0" hangingPunct="1">
              <a:spcBef>
                <a:spcPts val="0"/>
              </a:spcBef>
              <a:spcAft>
                <a:spcPts val="600"/>
              </a:spcAft>
              <a:buClr>
                <a:srgbClr val="205588"/>
              </a:buClr>
              <a:buFont typeface="Franklin Gothic Book" panose="020B0503020102020204" pitchFamily="34" charset="0"/>
              <a:buNone/>
              <a:defRPr sz="2000" kern="1200">
                <a:solidFill>
                  <a:schemeClr val="tx1">
                    <a:tint val="75000"/>
                  </a:schemeClr>
                </a:solidFill>
                <a:latin typeface="Franklin Gothic Book" pitchFamily="34" charset="0"/>
                <a:ea typeface="+mn-ea"/>
                <a:cs typeface="+mn-cs"/>
              </a:defRPr>
            </a:lvl4pPr>
            <a:lvl5pPr marL="1828800" indent="0" algn="ctr" defTabSz="914400" rtl="0" eaLnBrk="1" latinLnBrk="0" hangingPunct="1">
              <a:spcBef>
                <a:spcPts val="0"/>
              </a:spcBef>
              <a:spcAft>
                <a:spcPts val="600"/>
              </a:spcAft>
              <a:buClr>
                <a:srgbClr val="205588"/>
              </a:buClr>
              <a:buFont typeface="Arial" pitchFamily="34" charset="0"/>
              <a:buNone/>
              <a:defRPr sz="2000" kern="1200">
                <a:solidFill>
                  <a:schemeClr val="tx1">
                    <a:tint val="75000"/>
                  </a:schemeClr>
                </a:solidFill>
                <a:latin typeface="Franklin Gothic Book" pitchFamily="34" charset="0"/>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5/13/2026</a:t>
            </a:r>
            <a:endParaRPr lang="en-US" sz="1600" dirty="0">
              <a:solidFill>
                <a:srgbClr val="BCE7FD"/>
              </a:solidFill>
              <a:latin typeface="Barlow Condensed Medium" pitchFamily="2" charset="77"/>
            </a:endParaRPr>
          </a:p>
        </p:txBody>
      </p:sp>
      <p:sp>
        <p:nvSpPr>
          <p:cNvPr id="2" name="Title 1"/>
          <p:cNvSpPr>
            <a:spLocks noGrp="1"/>
          </p:cNvSpPr>
          <p:nvPr>
            <p:ph type="ctrTitle"/>
          </p:nvPr>
        </p:nvSpPr>
        <p:spPr>
          <a:xfrm>
            <a:off x="640080" y="1618487"/>
            <a:ext cx="7863840" cy="1716576"/>
          </a:xfrm>
          <a:prstGeom prst="rect">
            <a:avLst/>
          </a:prstGeom>
        </p:spPr>
        <p:txBody>
          <a:bodyPr lIns="0" tIns="0" rIns="0" bIns="0" anchor="t" anchorCtr="0">
            <a:normAutofit/>
          </a:bodyPr>
          <a:lstStyle>
            <a:lvl1pPr algn="l">
              <a:lnSpc>
                <a:spcPct val="100000"/>
              </a:lnSpc>
              <a:defRPr sz="36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40080" y="3405433"/>
            <a:ext cx="7863840" cy="685800"/>
          </a:xfrm>
          <a:prstGeom prst="rect">
            <a:avLst/>
          </a:prstGeom>
        </p:spPr>
        <p:txBody>
          <a:bodyPr lIns="0" tIns="0" rIns="0" bIns="0">
            <a:normAutofit/>
          </a:bodyPr>
          <a:lstStyle>
            <a:lvl1pPr marL="0" indent="0" algn="l">
              <a:lnSpc>
                <a:spcPct val="100000"/>
              </a:lnSpc>
              <a:buNone/>
              <a:defRPr sz="14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pic>
        <p:nvPicPr>
          <p:cNvPr id="8" name="Picture 7" descr="A blue and white logo with a star&#10;&#10;AI-generated content may be incorrect.">
            <a:extLst>
              <a:ext uri="{FF2B5EF4-FFF2-40B4-BE49-F238E27FC236}">
                <a16:creationId xmlns:a16="http://schemas.microsoft.com/office/drawing/2014/main" id="{CED205C3-6C73-3786-8E98-4AC391911CF3}"/>
              </a:ext>
            </a:extLst>
          </p:cNvPr>
          <p:cNvPicPr>
            <a:picLocks noChangeAspect="1"/>
          </p:cNvPicPr>
          <p:nvPr userDrawn="1"/>
        </p:nvPicPr>
        <p:blipFill>
          <a:blip r:embed="rId3"/>
          <a:stretch>
            <a:fillRect/>
          </a:stretch>
        </p:blipFill>
        <p:spPr>
          <a:xfrm>
            <a:off x="636544" y="571565"/>
            <a:ext cx="1026280" cy="732123"/>
          </a:xfrm>
          <a:prstGeom prst="rect">
            <a:avLst/>
          </a:prstGeom>
        </p:spPr>
      </p:pic>
    </p:spTree>
    <p:extLst>
      <p:ext uri="{BB962C8B-B14F-4D97-AF65-F5344CB8AC3E}">
        <p14:creationId xmlns:p14="http://schemas.microsoft.com/office/powerpoint/2010/main" val="489399290"/>
      </p:ext>
    </p:extLst>
  </p:cSld>
  <p:clrMapOvr>
    <a:masterClrMapping/>
  </p:clrMapOvr>
  <p:hf sldNum="0" hdr="0" ftr="0"/>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86968"/>
            <a:ext cx="8229600" cy="294885"/>
          </a:xfrm>
          <a:prstGeom prst="rect">
            <a:avLst/>
          </a:prstGeom>
        </p:spPr>
        <p:txBody>
          <a:bodyPr wrap="square" lIns="0" tIns="0" rIns="0" bIns="0" anchor="b" anchorCtr="0">
            <a:noAutofit/>
          </a:bodyPr>
          <a:lstStyle>
            <a:lvl1pPr>
              <a:lnSpc>
                <a:spcPct val="100000"/>
              </a:lnSpc>
              <a:defRPr sz="2200" b="1">
                <a:solidFill>
                  <a:schemeClr val="accent1"/>
                </a:solidFill>
              </a:defRPr>
            </a:lvl1pPr>
          </a:lstStyle>
          <a:p>
            <a:r>
              <a:rPr lang="en-US"/>
              <a:t>Click to edit Master title style</a:t>
            </a:r>
            <a:endParaRPr lang="en-US" dirty="0"/>
          </a:p>
        </p:txBody>
      </p:sp>
      <p:sp>
        <p:nvSpPr>
          <p:cNvPr id="3" name="Content Placeholder 2"/>
          <p:cNvSpPr>
            <a:spLocks noGrp="1"/>
          </p:cNvSpPr>
          <p:nvPr>
            <p:ph idx="1"/>
          </p:nvPr>
        </p:nvSpPr>
        <p:spPr>
          <a:xfrm>
            <a:off x="457200" y="1272209"/>
            <a:ext cx="8229600" cy="3190063"/>
          </a:xfrm>
          <a:prstGeom prst="rect">
            <a:avLst/>
          </a:prstGeom>
        </p:spPr>
        <p:txBody>
          <a:bodyPr lIns="0" tIns="0" rIns="0" bIns="0">
            <a:noAutofit/>
          </a:bodyPr>
          <a:lstStyle>
            <a:lvl1pPr marL="228600" indent="-228600">
              <a:lnSpc>
                <a:spcPct val="150000"/>
              </a:lnSpc>
              <a:spcBef>
                <a:spcPts val="0"/>
              </a:spcBef>
              <a:spcAft>
                <a:spcPts val="1000"/>
              </a:spcAft>
              <a:buClr>
                <a:schemeClr val="accent1"/>
              </a:buClr>
              <a:buSzPct val="120000"/>
              <a:defRPr sz="1600"/>
            </a:lvl1pPr>
            <a:lvl2pPr marL="512064" indent="-228600">
              <a:lnSpc>
                <a:spcPct val="150000"/>
              </a:lnSpc>
              <a:spcBef>
                <a:spcPts val="0"/>
              </a:spcBef>
              <a:spcAft>
                <a:spcPts val="1000"/>
              </a:spcAft>
              <a:buClr>
                <a:schemeClr val="accent1"/>
              </a:buClr>
              <a:buFont typeface="Verdana" panose="020B0604030504040204" pitchFamily="34" charset="0"/>
              <a:buChar char="-"/>
              <a:defRPr sz="1600"/>
            </a:lvl2pPr>
            <a:lvl3pPr marL="857250" indent="-228600">
              <a:lnSpc>
                <a:spcPct val="150000"/>
              </a:lnSpc>
              <a:spcBef>
                <a:spcPts val="0"/>
              </a:spcBef>
              <a:spcAft>
                <a:spcPts val="1000"/>
              </a:spcAft>
              <a:buClr>
                <a:schemeClr val="accent1"/>
              </a:buClr>
              <a:buFont typeface="Wingdings" panose="05000000000000000000" pitchFamily="2" charset="2"/>
              <a:buChar char="§"/>
              <a:defRPr sz="1600"/>
            </a:lvl3pPr>
            <a:lvl4pPr marL="1200150" indent="-228600">
              <a:lnSpc>
                <a:spcPct val="150000"/>
              </a:lnSpc>
              <a:spcBef>
                <a:spcPts val="0"/>
              </a:spcBef>
              <a:spcAft>
                <a:spcPts val="1000"/>
              </a:spcAft>
              <a:buClr>
                <a:schemeClr val="accent1"/>
              </a:buClr>
              <a:buFont typeface="Verdana" panose="020B0604030504040204" pitchFamily="34" charset="0"/>
              <a:buChar char="-"/>
              <a:defRPr sz="1600"/>
            </a:lvl4pPr>
            <a:lvl5pPr marL="1543050" indent="-228600">
              <a:lnSpc>
                <a:spcPct val="150000"/>
              </a:lnSpc>
              <a:spcBef>
                <a:spcPts val="0"/>
              </a:spcBef>
              <a:spcAft>
                <a:spcPts val="1000"/>
              </a:spcAft>
              <a:buClr>
                <a:schemeClr val="accent1"/>
              </a:buClr>
              <a:buSzPct val="80000"/>
              <a:buFont typeface="Verdana" panose="020B0604030504040204" pitchFamily="34" charset="0"/>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B931FDFD-1E7F-4D38-B5E5-FEC4D4109758}"/>
              </a:ext>
              <a:ext uri="{C183D7F6-B498-43B3-948B-1728B52AA6E4}">
                <adec:decorative xmlns:adec="http://schemas.microsoft.com/office/drawing/2017/decorative" val="1"/>
              </a:ext>
            </a:extLst>
          </p:cNvPr>
          <p:cNvSpPr>
            <a:spLocks/>
          </p:cNvSpPr>
          <p:nvPr userDrawn="1"/>
        </p:nvSpPr>
        <p:spPr>
          <a:xfrm rot="10800000">
            <a:off x="-9145" y="-23667"/>
            <a:ext cx="9162288" cy="568708"/>
          </a:xfrm>
          <a:prstGeom prst="rect">
            <a:avLst/>
          </a:prstGeom>
          <a:gradFill flip="none" rotWithShape="1">
            <a:gsLst>
              <a:gs pos="0">
                <a:srgbClr val="0057A8">
                  <a:lumMod val="61100"/>
                </a:srgbClr>
              </a:gs>
              <a:gs pos="100000">
                <a:srgbClr val="0057A8"/>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latin typeface="Arial" pitchFamily="34" charset="0"/>
              <a:cs typeface="Arial" pitchFamily="34" charset="0"/>
            </a:endParaRPr>
          </a:p>
        </p:txBody>
      </p:sp>
      <p:cxnSp>
        <p:nvCxnSpPr>
          <p:cNvPr id="8" name="Straight Connector 7">
            <a:extLst>
              <a:ext uri="{FF2B5EF4-FFF2-40B4-BE49-F238E27FC236}">
                <a16:creationId xmlns:a16="http://schemas.microsoft.com/office/drawing/2014/main" id="{C68BFD85-22DB-E8C0-02E8-B0E843AA503D}"/>
              </a:ext>
              <a:ext uri="{C183D7F6-B498-43B3-948B-1728B52AA6E4}">
                <adec:decorative xmlns:adec="http://schemas.microsoft.com/office/drawing/2017/decorative" val="1"/>
              </a:ext>
            </a:extLst>
          </p:cNvPr>
          <p:cNvCxnSpPr>
            <a:cxnSpLocks/>
          </p:cNvCxnSpPr>
          <p:nvPr userDrawn="1"/>
        </p:nvCxnSpPr>
        <p:spPr>
          <a:xfrm>
            <a:off x="-9144" y="546994"/>
            <a:ext cx="9162288" cy="0"/>
          </a:xfrm>
          <a:prstGeom prst="line">
            <a:avLst/>
          </a:prstGeom>
          <a:ln w="12700">
            <a:solidFill>
              <a:srgbClr val="D90D0D"/>
            </a:solidFill>
          </a:ln>
        </p:spPr>
        <p:style>
          <a:lnRef idx="2">
            <a:schemeClr val="accent1"/>
          </a:lnRef>
          <a:fillRef idx="0">
            <a:schemeClr val="accent1"/>
          </a:fillRef>
          <a:effectRef idx="1">
            <a:schemeClr val="accent1"/>
          </a:effectRef>
          <a:fontRef idx="minor">
            <a:schemeClr val="tx1"/>
          </a:fontRef>
        </p:style>
      </p:cxnSp>
      <p:sp>
        <p:nvSpPr>
          <p:cNvPr id="9" name="Title 1">
            <a:extLst>
              <a:ext uri="{FF2B5EF4-FFF2-40B4-BE49-F238E27FC236}">
                <a16:creationId xmlns:a16="http://schemas.microsoft.com/office/drawing/2014/main" id="{FCA67601-EED6-A212-C354-6B5497705C45}"/>
              </a:ext>
            </a:extLst>
          </p:cNvPr>
          <p:cNvSpPr txBox="1">
            <a:spLocks/>
          </p:cNvSpPr>
          <p:nvPr userDrawn="1"/>
        </p:nvSpPr>
        <p:spPr bwMode="gray">
          <a:xfrm>
            <a:off x="7883912" y="4601269"/>
            <a:ext cx="912155" cy="295463"/>
          </a:xfrm>
          <a:prstGeom prst="rect">
            <a:avLst/>
          </a:prstGeom>
          <a:noFill/>
        </p:spPr>
        <p:txBody>
          <a:bodyPr wrap="none" lIns="0" tIns="0" rIns="0" bIns="0" rtlCol="0" anchor="b" anchorCtr="0">
            <a:noAutofit/>
          </a:bodyPr>
          <a:lstStyle>
            <a:lvl1pPr marL="0" algn="l" defTabSz="914400" rtl="0" eaLnBrk="1" latinLnBrk="0" hangingPunct="1">
              <a:lnSpc>
                <a:spcPct val="90000"/>
              </a:lnSpc>
              <a:spcBef>
                <a:spcPct val="0"/>
              </a:spcBef>
              <a:buNone/>
              <a:defRPr kumimoji="0" lang="en-US" sz="4400" b="0" i="0" u="none" strike="noStrike" kern="1200" cap="none" spc="0" normalizeH="0" baseline="0" noProof="0" dirty="0" smtClean="0">
                <a:ln>
                  <a:noFill/>
                </a:ln>
                <a:solidFill>
                  <a:srgbClr val="205588"/>
                </a:solidFill>
                <a:effectLst/>
                <a:uLnTx/>
                <a:uFill>
                  <a:solidFill>
                    <a:schemeClr val="accent2"/>
                  </a:solidFill>
                </a:uFill>
                <a:latin typeface="Franklin Gothic Medium Cond" panose="020B0606030402020204" pitchFamily="34" charset="0"/>
                <a:ea typeface="+mn-ea"/>
                <a:cs typeface="Arial" pitchFamily="34" charset="0"/>
              </a:defRPr>
            </a:lvl1pPr>
          </a:lstStyle>
          <a:p>
            <a:pPr algn="r"/>
            <a:fld id="{604A7A6C-F878-3C4E-8FE1-6958E2950697}" type="slidenum">
              <a:rPr lang="en-US" sz="1600" b="1" smtClean="0">
                <a:solidFill>
                  <a:srgbClr val="0056A9"/>
                </a:solidFill>
                <a:latin typeface="Verdana" panose="020B0604030504040204" pitchFamily="34" charset="0"/>
                <a:ea typeface="Verdana" panose="020B0604030504040204" pitchFamily="34" charset="0"/>
                <a:cs typeface="Verdana" panose="020B0604030504040204" pitchFamily="34" charset="0"/>
              </a:rPr>
              <a:t>‹#›</a:t>
            </a:fld>
            <a:endParaRPr lang="en-US" sz="1600" b="1" dirty="0">
              <a:solidFill>
                <a:srgbClr val="0056A9"/>
              </a:solidFill>
              <a:latin typeface="Verdana" panose="020B0604030504040204" pitchFamily="34" charset="0"/>
              <a:ea typeface="Verdana" panose="020B0604030504040204" pitchFamily="34" charset="0"/>
              <a:cs typeface="Verdana" panose="020B0604030504040204" pitchFamily="34" charset="0"/>
            </a:endParaRPr>
          </a:p>
        </p:txBody>
      </p:sp>
      <p:pic>
        <p:nvPicPr>
          <p:cNvPr id="10" name="Graphic 9" descr="Texas Department of Transportation logo">
            <a:extLst>
              <a:ext uri="{FF2B5EF4-FFF2-40B4-BE49-F238E27FC236}">
                <a16:creationId xmlns:a16="http://schemas.microsoft.com/office/drawing/2014/main" id="{DEFBA2DB-5453-FA7B-1121-348B59C86FD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4152" y="102984"/>
            <a:ext cx="1738311" cy="315405"/>
          </a:xfrm>
          <a:prstGeom prst="rect">
            <a:avLst/>
          </a:prstGeom>
        </p:spPr>
      </p:pic>
      <p:sp>
        <p:nvSpPr>
          <p:cNvPr id="11" name="Title 1">
            <a:extLst>
              <a:ext uri="{FF2B5EF4-FFF2-40B4-BE49-F238E27FC236}">
                <a16:creationId xmlns:a16="http://schemas.microsoft.com/office/drawing/2014/main" id="{C5082226-0855-77B2-A0D3-EDF61E9FCC89}"/>
              </a:ext>
            </a:extLst>
          </p:cNvPr>
          <p:cNvSpPr txBox="1">
            <a:spLocks/>
          </p:cNvSpPr>
          <p:nvPr userDrawn="1"/>
        </p:nvSpPr>
        <p:spPr bwMode="gray">
          <a:xfrm>
            <a:off x="5759865" y="0"/>
            <a:ext cx="2929983" cy="545039"/>
          </a:xfrm>
          <a:prstGeom prst="rect">
            <a:avLst/>
          </a:prstGeom>
          <a:noFill/>
        </p:spPr>
        <p:txBody>
          <a:bodyPr wrap="none" lIns="0" tIns="0" rIns="0" bIns="0" rtlCol="0" anchor="ctr" anchorCtr="0">
            <a:noAutofit/>
          </a:bodyPr>
          <a:lstStyle>
            <a:lvl1pPr marL="0" algn="l" defTabSz="914400" rtl="0" eaLnBrk="1" latinLnBrk="0" hangingPunct="1">
              <a:lnSpc>
                <a:spcPct val="90000"/>
              </a:lnSpc>
              <a:spcBef>
                <a:spcPct val="0"/>
              </a:spcBef>
              <a:buNone/>
              <a:defRPr kumimoji="0" lang="en-US" sz="4400" b="0" i="0" u="none" strike="noStrike" kern="1200" cap="none" spc="0" normalizeH="0" baseline="0" noProof="0" dirty="0" smtClean="0">
                <a:ln>
                  <a:noFill/>
                </a:ln>
                <a:solidFill>
                  <a:srgbClr val="205588"/>
                </a:solidFill>
                <a:effectLst/>
                <a:uLnTx/>
                <a:uFill>
                  <a:solidFill>
                    <a:schemeClr val="accent2"/>
                  </a:solidFill>
                </a:uFill>
                <a:latin typeface="Franklin Gothic Medium Cond" panose="020B0606030402020204" pitchFamily="34" charset="0"/>
                <a:ea typeface="+mn-ea"/>
                <a:cs typeface="Arial" pitchFamily="34" charset="0"/>
              </a:defRPr>
            </a:lvl1pPr>
          </a:lstStyle>
          <a:p>
            <a:pPr algn="r"/>
            <a:r>
              <a:rPr lang="en-US" sz="1400" i="1" dirty="0">
                <a:solidFill>
                  <a:schemeClr val="bg1"/>
                </a:solidFill>
                <a:latin typeface="Verdana" panose="020B0604030504040204" pitchFamily="34" charset="0"/>
                <a:ea typeface="Verdana" panose="020B0604030504040204" pitchFamily="34" charset="0"/>
                <a:cs typeface="Verdana" panose="020B0604030504040204" pitchFamily="34" charset="0"/>
              </a:rPr>
              <a:t>Connecting you with Texas</a:t>
            </a:r>
          </a:p>
        </p:txBody>
      </p:sp>
    </p:spTree>
    <p:extLst>
      <p:ext uri="{BB962C8B-B14F-4D97-AF65-F5344CB8AC3E}">
        <p14:creationId xmlns:p14="http://schemas.microsoft.com/office/powerpoint/2010/main" val="102772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86968"/>
            <a:ext cx="8229600" cy="294885"/>
          </a:xfrm>
          <a:prstGeom prst="rect">
            <a:avLst/>
          </a:prstGeom>
        </p:spPr>
        <p:txBody>
          <a:bodyPr wrap="none" lIns="0" tIns="0" rIns="0" bIns="0" anchor="b" anchorCtr="0">
            <a:normAutofit/>
          </a:bodyPr>
          <a:lstStyle>
            <a:lvl1pPr>
              <a:lnSpc>
                <a:spcPct val="100000"/>
              </a:lnSpc>
              <a:defRPr sz="2200" b="1">
                <a:solidFill>
                  <a:schemeClr val="accent1"/>
                </a:solidFill>
              </a:defRPr>
            </a:lvl1pPr>
          </a:lstStyle>
          <a:p>
            <a:r>
              <a:rPr lang="en-US"/>
              <a:t>Click to edit Master title style</a:t>
            </a:r>
            <a:endParaRPr lang="en-US" dirty="0"/>
          </a:p>
        </p:txBody>
      </p:sp>
      <p:sp>
        <p:nvSpPr>
          <p:cNvPr id="3" name="Content Placeholder 2"/>
          <p:cNvSpPr>
            <a:spLocks noGrp="1"/>
          </p:cNvSpPr>
          <p:nvPr>
            <p:ph idx="1"/>
          </p:nvPr>
        </p:nvSpPr>
        <p:spPr>
          <a:xfrm>
            <a:off x="457200" y="1272209"/>
            <a:ext cx="8229600" cy="3190063"/>
          </a:xfrm>
          <a:prstGeom prst="rect">
            <a:avLst/>
          </a:prstGeom>
        </p:spPr>
        <p:txBody>
          <a:bodyPr lIns="0" tIns="0" rIns="0" bIns="0">
            <a:normAutofit/>
          </a:bodyPr>
          <a:lstStyle>
            <a:lvl1pPr marL="228600" indent="-228600">
              <a:lnSpc>
                <a:spcPct val="150000"/>
              </a:lnSpc>
              <a:spcBef>
                <a:spcPts val="0"/>
              </a:spcBef>
              <a:spcAft>
                <a:spcPts val="1000"/>
              </a:spcAft>
              <a:buClr>
                <a:schemeClr val="accent1"/>
              </a:buClr>
              <a:buSzPct val="120000"/>
              <a:defRPr sz="1500"/>
            </a:lvl1pPr>
            <a:lvl2pPr marL="512064" indent="-228600">
              <a:lnSpc>
                <a:spcPct val="150000"/>
              </a:lnSpc>
              <a:spcBef>
                <a:spcPts val="0"/>
              </a:spcBef>
              <a:spcAft>
                <a:spcPts val="1000"/>
              </a:spcAft>
              <a:buClr>
                <a:schemeClr val="accent1"/>
              </a:buClr>
              <a:buFont typeface="Verdana" panose="020B0604030504040204" pitchFamily="34" charset="0"/>
              <a:buChar char="-"/>
              <a:defRPr sz="1500"/>
            </a:lvl2pPr>
            <a:lvl3pPr marL="857250" indent="-228600">
              <a:lnSpc>
                <a:spcPct val="150000"/>
              </a:lnSpc>
              <a:spcBef>
                <a:spcPts val="0"/>
              </a:spcBef>
              <a:spcAft>
                <a:spcPts val="1000"/>
              </a:spcAft>
              <a:buClr>
                <a:schemeClr val="accent1"/>
              </a:buClr>
              <a:buFont typeface="Wingdings" panose="05000000000000000000" pitchFamily="2" charset="2"/>
              <a:buChar char="§"/>
              <a:defRPr sz="1500"/>
            </a:lvl3pPr>
            <a:lvl4pPr marL="1200150" indent="-228600">
              <a:lnSpc>
                <a:spcPct val="150000"/>
              </a:lnSpc>
              <a:spcBef>
                <a:spcPts val="0"/>
              </a:spcBef>
              <a:spcAft>
                <a:spcPts val="1000"/>
              </a:spcAft>
              <a:buClr>
                <a:schemeClr val="accent1"/>
              </a:buClr>
              <a:buFont typeface="Verdana" panose="020B0604030504040204" pitchFamily="34" charset="0"/>
              <a:buChar char="-"/>
              <a:defRPr sz="1500"/>
            </a:lvl4pPr>
            <a:lvl5pPr marL="1543050" indent="-228600">
              <a:lnSpc>
                <a:spcPct val="150000"/>
              </a:lnSpc>
              <a:spcBef>
                <a:spcPts val="0"/>
              </a:spcBef>
              <a:spcAft>
                <a:spcPts val="1000"/>
              </a:spcAft>
              <a:buClr>
                <a:schemeClr val="accent1"/>
              </a:buClr>
              <a:buSzPct val="80000"/>
              <a:buFont typeface="Verdana" panose="020B0604030504040204" pitchFamily="34" charset="0"/>
              <a:buChar cha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B931FDFD-1E7F-4D38-B5E5-FEC4D4109758}"/>
              </a:ext>
            </a:extLst>
          </p:cNvPr>
          <p:cNvSpPr>
            <a:spLocks/>
          </p:cNvSpPr>
          <p:nvPr userDrawn="1"/>
        </p:nvSpPr>
        <p:spPr>
          <a:xfrm rot="10800000">
            <a:off x="-18288" y="-23669"/>
            <a:ext cx="9162288" cy="568708"/>
          </a:xfrm>
          <a:prstGeom prst="rect">
            <a:avLst/>
          </a:prstGeom>
          <a:gradFill flip="none" rotWithShape="1">
            <a:gsLst>
              <a:gs pos="0">
                <a:srgbClr val="0057A8">
                  <a:lumMod val="61100"/>
                </a:srgbClr>
              </a:gs>
              <a:gs pos="100000">
                <a:srgbClr val="0057A8"/>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latin typeface="Arial" pitchFamily="34" charset="0"/>
              <a:cs typeface="Arial" pitchFamily="34" charset="0"/>
            </a:endParaRPr>
          </a:p>
        </p:txBody>
      </p:sp>
      <p:cxnSp>
        <p:nvCxnSpPr>
          <p:cNvPr id="8" name="Straight Connector 7">
            <a:extLst>
              <a:ext uri="{FF2B5EF4-FFF2-40B4-BE49-F238E27FC236}">
                <a16:creationId xmlns:a16="http://schemas.microsoft.com/office/drawing/2014/main" id="{C68BFD85-22DB-E8C0-02E8-B0E843AA503D}"/>
              </a:ext>
            </a:extLst>
          </p:cNvPr>
          <p:cNvCxnSpPr>
            <a:cxnSpLocks/>
          </p:cNvCxnSpPr>
          <p:nvPr userDrawn="1"/>
        </p:nvCxnSpPr>
        <p:spPr>
          <a:xfrm>
            <a:off x="-9144" y="546994"/>
            <a:ext cx="9162288" cy="0"/>
          </a:xfrm>
          <a:prstGeom prst="line">
            <a:avLst/>
          </a:prstGeom>
          <a:ln w="12700">
            <a:solidFill>
              <a:srgbClr val="D90D0D"/>
            </a:solidFill>
          </a:ln>
        </p:spPr>
        <p:style>
          <a:lnRef idx="2">
            <a:schemeClr val="accent1"/>
          </a:lnRef>
          <a:fillRef idx="0">
            <a:schemeClr val="accent1"/>
          </a:fillRef>
          <a:effectRef idx="1">
            <a:schemeClr val="accent1"/>
          </a:effectRef>
          <a:fontRef idx="minor">
            <a:schemeClr val="tx1"/>
          </a:fontRef>
        </p:style>
      </p:cxnSp>
      <p:sp>
        <p:nvSpPr>
          <p:cNvPr id="9" name="Title 1">
            <a:extLst>
              <a:ext uri="{FF2B5EF4-FFF2-40B4-BE49-F238E27FC236}">
                <a16:creationId xmlns:a16="http://schemas.microsoft.com/office/drawing/2014/main" id="{FCA67601-EED6-A212-C354-6B5497705C45}"/>
              </a:ext>
            </a:extLst>
          </p:cNvPr>
          <p:cNvSpPr txBox="1">
            <a:spLocks/>
          </p:cNvSpPr>
          <p:nvPr userDrawn="1"/>
        </p:nvSpPr>
        <p:spPr bwMode="gray">
          <a:xfrm>
            <a:off x="7883912" y="4601269"/>
            <a:ext cx="912155" cy="295463"/>
          </a:xfrm>
          <a:prstGeom prst="rect">
            <a:avLst/>
          </a:prstGeom>
          <a:noFill/>
        </p:spPr>
        <p:txBody>
          <a:bodyPr wrap="none" lIns="0" tIns="0" rIns="0" bIns="0" rtlCol="0" anchor="b" anchorCtr="0">
            <a:noAutofit/>
          </a:bodyPr>
          <a:lstStyle>
            <a:lvl1pPr marL="0" algn="l" defTabSz="914400" rtl="0" eaLnBrk="1" latinLnBrk="0" hangingPunct="1">
              <a:lnSpc>
                <a:spcPct val="90000"/>
              </a:lnSpc>
              <a:spcBef>
                <a:spcPct val="0"/>
              </a:spcBef>
              <a:buNone/>
              <a:defRPr kumimoji="0" lang="en-US" sz="4400" b="0" i="0" u="none" strike="noStrike" kern="1200" cap="none" spc="0" normalizeH="0" baseline="0" noProof="0" dirty="0" smtClean="0">
                <a:ln>
                  <a:noFill/>
                </a:ln>
                <a:solidFill>
                  <a:srgbClr val="205588"/>
                </a:solidFill>
                <a:effectLst/>
                <a:uLnTx/>
                <a:uFill>
                  <a:solidFill>
                    <a:schemeClr val="accent2"/>
                  </a:solidFill>
                </a:uFill>
                <a:latin typeface="Franklin Gothic Medium Cond" panose="020B0606030402020204" pitchFamily="34" charset="0"/>
                <a:ea typeface="+mn-ea"/>
                <a:cs typeface="Arial" pitchFamily="34" charset="0"/>
              </a:defRPr>
            </a:lvl1pPr>
          </a:lstStyle>
          <a:p>
            <a:pPr algn="r"/>
            <a:fld id="{604A7A6C-F878-3C4E-8FE1-6958E2950697}" type="slidenum">
              <a:rPr lang="en-US" sz="1600" b="1" smtClean="0">
                <a:solidFill>
                  <a:srgbClr val="0056A9"/>
                </a:solidFill>
                <a:latin typeface="Verdana" panose="020B0604030504040204" pitchFamily="34" charset="0"/>
                <a:ea typeface="Verdana" panose="020B0604030504040204" pitchFamily="34" charset="0"/>
                <a:cs typeface="Verdana" panose="020B0604030504040204" pitchFamily="34" charset="0"/>
              </a:rPr>
              <a:t>‹#›</a:t>
            </a:fld>
            <a:endParaRPr lang="en-US" sz="1600" b="1" dirty="0">
              <a:solidFill>
                <a:srgbClr val="0056A9"/>
              </a:solidFill>
              <a:latin typeface="Verdana" panose="020B0604030504040204" pitchFamily="34" charset="0"/>
              <a:ea typeface="Verdana" panose="020B0604030504040204" pitchFamily="34" charset="0"/>
              <a:cs typeface="Verdana" panose="020B0604030504040204" pitchFamily="34" charset="0"/>
            </a:endParaRPr>
          </a:p>
        </p:txBody>
      </p:sp>
      <p:sp>
        <p:nvSpPr>
          <p:cNvPr id="11" name="Title 1">
            <a:extLst>
              <a:ext uri="{FF2B5EF4-FFF2-40B4-BE49-F238E27FC236}">
                <a16:creationId xmlns:a16="http://schemas.microsoft.com/office/drawing/2014/main" id="{C5082226-0855-77B2-A0D3-EDF61E9FCC89}"/>
              </a:ext>
            </a:extLst>
          </p:cNvPr>
          <p:cNvSpPr txBox="1">
            <a:spLocks/>
          </p:cNvSpPr>
          <p:nvPr userDrawn="1"/>
        </p:nvSpPr>
        <p:spPr bwMode="gray">
          <a:xfrm>
            <a:off x="6556248" y="0"/>
            <a:ext cx="2133600" cy="545039"/>
          </a:xfrm>
          <a:prstGeom prst="rect">
            <a:avLst/>
          </a:prstGeom>
          <a:noFill/>
        </p:spPr>
        <p:txBody>
          <a:bodyPr wrap="none" lIns="0" tIns="0" rIns="0" bIns="0" rtlCol="0" anchor="ctr" anchorCtr="0">
            <a:noAutofit/>
          </a:bodyPr>
          <a:lstStyle>
            <a:lvl1pPr marL="0" algn="l" defTabSz="914400" rtl="0" eaLnBrk="1" latinLnBrk="0" hangingPunct="1">
              <a:lnSpc>
                <a:spcPct val="90000"/>
              </a:lnSpc>
              <a:spcBef>
                <a:spcPct val="0"/>
              </a:spcBef>
              <a:buNone/>
              <a:defRPr kumimoji="0" lang="en-US" sz="4400" b="0" i="0" u="none" strike="noStrike" kern="1200" cap="none" spc="0" normalizeH="0" baseline="0" noProof="0" dirty="0" smtClean="0">
                <a:ln>
                  <a:noFill/>
                </a:ln>
                <a:solidFill>
                  <a:srgbClr val="205588"/>
                </a:solidFill>
                <a:effectLst/>
                <a:uLnTx/>
                <a:uFill>
                  <a:solidFill>
                    <a:schemeClr val="accent2"/>
                  </a:solidFill>
                </a:uFill>
                <a:latin typeface="Franklin Gothic Medium Cond" panose="020B0606030402020204" pitchFamily="34" charset="0"/>
                <a:ea typeface="+mn-ea"/>
                <a:cs typeface="Arial" pitchFamily="34" charset="0"/>
              </a:defRPr>
            </a:lvl1pPr>
          </a:lstStyle>
          <a:p>
            <a:pPr algn="r"/>
            <a:r>
              <a:rPr lang="en-US" sz="1000" i="1" dirty="0">
                <a:solidFill>
                  <a:schemeClr val="bg1"/>
                </a:solidFill>
                <a:latin typeface="Verdana" panose="020B0604030504040204" pitchFamily="34" charset="0"/>
                <a:ea typeface="Verdana" panose="020B0604030504040204" pitchFamily="34" charset="0"/>
                <a:cs typeface="Verdana" panose="020B0604030504040204" pitchFamily="34" charset="0"/>
              </a:rPr>
              <a:t>Connecting you with Texas.</a:t>
            </a:r>
          </a:p>
        </p:txBody>
      </p:sp>
      <p:pic>
        <p:nvPicPr>
          <p:cNvPr id="5" name="Graphic 4" descr="Texas Department of Transportation logo">
            <a:extLst>
              <a:ext uri="{FF2B5EF4-FFF2-40B4-BE49-F238E27FC236}">
                <a16:creationId xmlns:a16="http://schemas.microsoft.com/office/drawing/2014/main" id="{EE587A8F-80EE-97F9-2A3C-F477B797A48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4152" y="102984"/>
            <a:ext cx="1738311" cy="315405"/>
          </a:xfrm>
          <a:prstGeom prst="rect">
            <a:avLst/>
          </a:prstGeom>
        </p:spPr>
      </p:pic>
    </p:spTree>
    <p:extLst>
      <p:ext uri="{BB962C8B-B14F-4D97-AF65-F5344CB8AC3E}">
        <p14:creationId xmlns:p14="http://schemas.microsoft.com/office/powerpoint/2010/main" val="3750808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E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31FDFD-1E7F-4D38-B5E5-FEC4D4109758}"/>
              </a:ext>
              <a:ext uri="{C183D7F6-B498-43B3-948B-1728B52AA6E4}">
                <adec:decorative xmlns:adec="http://schemas.microsoft.com/office/drawing/2017/decorative" val="1"/>
              </a:ext>
            </a:extLst>
          </p:cNvPr>
          <p:cNvSpPr>
            <a:spLocks/>
          </p:cNvSpPr>
          <p:nvPr userDrawn="1"/>
        </p:nvSpPr>
        <p:spPr>
          <a:xfrm rot="10800000">
            <a:off x="-9145" y="-23667"/>
            <a:ext cx="9162288" cy="568708"/>
          </a:xfrm>
          <a:prstGeom prst="rect">
            <a:avLst/>
          </a:prstGeom>
          <a:gradFill flip="none" rotWithShape="1">
            <a:gsLst>
              <a:gs pos="0">
                <a:srgbClr val="0057A8">
                  <a:lumMod val="61100"/>
                </a:srgbClr>
              </a:gs>
              <a:gs pos="100000">
                <a:srgbClr val="0057A8"/>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latin typeface="Arial" pitchFamily="34" charset="0"/>
              <a:cs typeface="Arial" pitchFamily="34" charset="0"/>
            </a:endParaRPr>
          </a:p>
        </p:txBody>
      </p:sp>
      <p:cxnSp>
        <p:nvCxnSpPr>
          <p:cNvPr id="8" name="Straight Connector 7">
            <a:extLst>
              <a:ext uri="{FF2B5EF4-FFF2-40B4-BE49-F238E27FC236}">
                <a16:creationId xmlns:a16="http://schemas.microsoft.com/office/drawing/2014/main" id="{C68BFD85-22DB-E8C0-02E8-B0E843AA503D}"/>
              </a:ext>
              <a:ext uri="{C183D7F6-B498-43B3-948B-1728B52AA6E4}">
                <adec:decorative xmlns:adec="http://schemas.microsoft.com/office/drawing/2017/decorative" val="1"/>
              </a:ext>
            </a:extLst>
          </p:cNvPr>
          <p:cNvCxnSpPr>
            <a:cxnSpLocks/>
          </p:cNvCxnSpPr>
          <p:nvPr userDrawn="1"/>
        </p:nvCxnSpPr>
        <p:spPr>
          <a:xfrm>
            <a:off x="-9144" y="546994"/>
            <a:ext cx="9162288" cy="0"/>
          </a:xfrm>
          <a:prstGeom prst="line">
            <a:avLst/>
          </a:prstGeom>
          <a:ln w="12700">
            <a:solidFill>
              <a:srgbClr val="D90D0D"/>
            </a:solidFill>
          </a:ln>
        </p:spPr>
        <p:style>
          <a:lnRef idx="2">
            <a:schemeClr val="accent1"/>
          </a:lnRef>
          <a:fillRef idx="0">
            <a:schemeClr val="accent1"/>
          </a:fillRef>
          <a:effectRef idx="1">
            <a:schemeClr val="accent1"/>
          </a:effectRef>
          <a:fontRef idx="minor">
            <a:schemeClr val="tx1"/>
          </a:fontRef>
        </p:style>
      </p:cxnSp>
      <p:sp>
        <p:nvSpPr>
          <p:cNvPr id="15" name="Title 1">
            <a:extLst>
              <a:ext uri="{FF2B5EF4-FFF2-40B4-BE49-F238E27FC236}">
                <a16:creationId xmlns:a16="http://schemas.microsoft.com/office/drawing/2014/main" id="{77BD6E4E-AE77-4FF6-8629-52414DF99797}"/>
              </a:ext>
            </a:extLst>
          </p:cNvPr>
          <p:cNvSpPr>
            <a:spLocks noGrp="1"/>
          </p:cNvSpPr>
          <p:nvPr>
            <p:ph type="title" hasCustomPrompt="1"/>
          </p:nvPr>
        </p:nvSpPr>
        <p:spPr>
          <a:xfrm>
            <a:off x="-9145" y="5510849"/>
            <a:ext cx="8229600" cy="294885"/>
          </a:xfrm>
          <a:prstGeom prst="rect">
            <a:avLst/>
          </a:prstGeom>
        </p:spPr>
        <p:txBody>
          <a:bodyPr wrap="square" lIns="0" tIns="0" rIns="0" bIns="0" anchor="b" anchorCtr="0">
            <a:noAutofit/>
          </a:bodyPr>
          <a:lstStyle>
            <a:lvl1pPr>
              <a:lnSpc>
                <a:spcPct val="100000"/>
              </a:lnSpc>
              <a:defRPr sz="2200" b="1">
                <a:solidFill>
                  <a:schemeClr val="accent1"/>
                </a:solidFill>
              </a:defRPr>
            </a:lvl1pPr>
          </a:lstStyle>
          <a:p>
            <a:r>
              <a:rPr lang="en-US" dirty="0"/>
              <a:t>Insert campaign slide title here</a:t>
            </a:r>
          </a:p>
        </p:txBody>
      </p:sp>
      <p:sp>
        <p:nvSpPr>
          <p:cNvPr id="2" name="Title 1">
            <a:extLst>
              <a:ext uri="{FF2B5EF4-FFF2-40B4-BE49-F238E27FC236}">
                <a16:creationId xmlns:a16="http://schemas.microsoft.com/office/drawing/2014/main" id="{E01DB103-094C-911C-9AAE-B406451E0E61}"/>
              </a:ext>
            </a:extLst>
          </p:cNvPr>
          <p:cNvSpPr txBox="1">
            <a:spLocks/>
          </p:cNvSpPr>
          <p:nvPr userDrawn="1"/>
        </p:nvSpPr>
        <p:spPr bwMode="gray">
          <a:xfrm>
            <a:off x="5759865" y="0"/>
            <a:ext cx="2929983" cy="545039"/>
          </a:xfrm>
          <a:prstGeom prst="rect">
            <a:avLst/>
          </a:prstGeom>
          <a:noFill/>
        </p:spPr>
        <p:txBody>
          <a:bodyPr wrap="none" lIns="0" tIns="0" rIns="0" bIns="0" rtlCol="0" anchor="ctr" anchorCtr="0">
            <a:noAutofit/>
          </a:bodyPr>
          <a:lstStyle>
            <a:lvl1pPr marL="0" algn="l" defTabSz="914400" rtl="0" eaLnBrk="1" latinLnBrk="0" hangingPunct="1">
              <a:lnSpc>
                <a:spcPct val="90000"/>
              </a:lnSpc>
              <a:spcBef>
                <a:spcPct val="0"/>
              </a:spcBef>
              <a:buNone/>
              <a:defRPr kumimoji="0" lang="en-US" sz="4400" b="0" i="0" u="none" strike="noStrike" kern="1200" cap="none" spc="0" normalizeH="0" baseline="0" noProof="0" dirty="0" smtClean="0">
                <a:ln>
                  <a:noFill/>
                </a:ln>
                <a:solidFill>
                  <a:srgbClr val="205588"/>
                </a:solidFill>
                <a:effectLst/>
                <a:uLnTx/>
                <a:uFill>
                  <a:solidFill>
                    <a:schemeClr val="accent2"/>
                  </a:solidFill>
                </a:uFill>
                <a:latin typeface="Franklin Gothic Medium Cond" panose="020B0606030402020204" pitchFamily="34" charset="0"/>
                <a:ea typeface="+mn-ea"/>
                <a:cs typeface="Arial" pitchFamily="34" charset="0"/>
              </a:defRPr>
            </a:lvl1pPr>
          </a:lstStyle>
          <a:p>
            <a:pPr algn="r"/>
            <a:r>
              <a:rPr lang="en-US" sz="1400" i="1" dirty="0">
                <a:solidFill>
                  <a:schemeClr val="bg1"/>
                </a:solidFill>
                <a:latin typeface="Verdana" panose="020B0604030504040204" pitchFamily="34" charset="0"/>
                <a:ea typeface="Verdana" panose="020B0604030504040204" pitchFamily="34" charset="0"/>
                <a:cs typeface="Verdana" panose="020B0604030504040204" pitchFamily="34" charset="0"/>
              </a:rPr>
              <a:t>Connecting you with Texas</a:t>
            </a:r>
          </a:p>
        </p:txBody>
      </p:sp>
      <p:pic>
        <p:nvPicPr>
          <p:cNvPr id="4" name="Graphic 3" descr="Texas Department of Transportation logo">
            <a:extLst>
              <a:ext uri="{FF2B5EF4-FFF2-40B4-BE49-F238E27FC236}">
                <a16:creationId xmlns:a16="http://schemas.microsoft.com/office/drawing/2014/main" id="{53FBEE52-1176-DE2A-FEFD-1109D4D85E9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4152" y="102984"/>
            <a:ext cx="1738311" cy="315405"/>
          </a:xfrm>
          <a:prstGeom prst="rect">
            <a:avLst/>
          </a:prstGeom>
        </p:spPr>
      </p:pic>
    </p:spTree>
    <p:extLst>
      <p:ext uri="{BB962C8B-B14F-4D97-AF65-F5344CB8AC3E}">
        <p14:creationId xmlns:p14="http://schemas.microsoft.com/office/powerpoint/2010/main" val="29321626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86968"/>
            <a:ext cx="8229600" cy="294885"/>
          </a:xfrm>
          <a:prstGeom prst="rect">
            <a:avLst/>
          </a:prstGeom>
        </p:spPr>
        <p:txBody>
          <a:bodyPr wrap="square" lIns="0" tIns="0" rIns="0" bIns="0" anchor="b" anchorCtr="0">
            <a:noAutofit/>
          </a:bodyPr>
          <a:lstStyle>
            <a:lvl1pPr>
              <a:lnSpc>
                <a:spcPct val="100000"/>
              </a:lnSpc>
              <a:defRPr sz="2200" b="1">
                <a:solidFill>
                  <a:schemeClr val="accent1"/>
                </a:solidFill>
              </a:defRPr>
            </a:lvl1pPr>
          </a:lstStyle>
          <a:p>
            <a:r>
              <a:rPr lang="en-US"/>
              <a:t>Click to edit Master title style</a:t>
            </a:r>
            <a:endParaRPr lang="en-US" dirty="0"/>
          </a:p>
        </p:txBody>
      </p:sp>
      <p:sp>
        <p:nvSpPr>
          <p:cNvPr id="3" name="Content Placeholder 2"/>
          <p:cNvSpPr>
            <a:spLocks noGrp="1"/>
          </p:cNvSpPr>
          <p:nvPr>
            <p:ph idx="1"/>
          </p:nvPr>
        </p:nvSpPr>
        <p:spPr>
          <a:xfrm>
            <a:off x="457200" y="1272209"/>
            <a:ext cx="8229600" cy="3190063"/>
          </a:xfrm>
          <a:prstGeom prst="rect">
            <a:avLst/>
          </a:prstGeom>
        </p:spPr>
        <p:txBody>
          <a:bodyPr lIns="0" tIns="0" rIns="0" bIns="0">
            <a:noAutofit/>
          </a:bodyPr>
          <a:lstStyle>
            <a:lvl1pPr marL="228600" indent="-228600">
              <a:lnSpc>
                <a:spcPct val="150000"/>
              </a:lnSpc>
              <a:spcBef>
                <a:spcPts val="0"/>
              </a:spcBef>
              <a:spcAft>
                <a:spcPts val="1000"/>
              </a:spcAft>
              <a:buClr>
                <a:schemeClr val="accent1"/>
              </a:buClr>
              <a:buSzPct val="120000"/>
              <a:defRPr sz="1600"/>
            </a:lvl1pPr>
            <a:lvl2pPr marL="512064" indent="-228600">
              <a:lnSpc>
                <a:spcPct val="150000"/>
              </a:lnSpc>
              <a:spcBef>
                <a:spcPts val="0"/>
              </a:spcBef>
              <a:spcAft>
                <a:spcPts val="1000"/>
              </a:spcAft>
              <a:buClr>
                <a:schemeClr val="accent1"/>
              </a:buClr>
              <a:buFont typeface="Verdana" panose="020B0604030504040204" pitchFamily="34" charset="0"/>
              <a:buChar char="-"/>
              <a:defRPr sz="1600"/>
            </a:lvl2pPr>
            <a:lvl3pPr marL="857250" indent="-228600">
              <a:lnSpc>
                <a:spcPct val="150000"/>
              </a:lnSpc>
              <a:spcBef>
                <a:spcPts val="0"/>
              </a:spcBef>
              <a:spcAft>
                <a:spcPts val="1000"/>
              </a:spcAft>
              <a:buClr>
                <a:schemeClr val="accent1"/>
              </a:buClr>
              <a:buFont typeface="Wingdings" panose="05000000000000000000" pitchFamily="2" charset="2"/>
              <a:buChar char="§"/>
              <a:defRPr sz="1600"/>
            </a:lvl3pPr>
            <a:lvl4pPr marL="1200150" indent="-228600">
              <a:lnSpc>
                <a:spcPct val="150000"/>
              </a:lnSpc>
              <a:spcBef>
                <a:spcPts val="0"/>
              </a:spcBef>
              <a:spcAft>
                <a:spcPts val="1000"/>
              </a:spcAft>
              <a:buClr>
                <a:schemeClr val="accent1"/>
              </a:buClr>
              <a:buFont typeface="Verdana" panose="020B0604030504040204" pitchFamily="34" charset="0"/>
              <a:buChar char="-"/>
              <a:defRPr sz="1600"/>
            </a:lvl4pPr>
            <a:lvl5pPr marL="1543050" indent="-228600">
              <a:lnSpc>
                <a:spcPct val="150000"/>
              </a:lnSpc>
              <a:spcBef>
                <a:spcPts val="0"/>
              </a:spcBef>
              <a:spcAft>
                <a:spcPts val="1000"/>
              </a:spcAft>
              <a:buClr>
                <a:schemeClr val="accent1"/>
              </a:buClr>
              <a:buSzPct val="80000"/>
              <a:buFont typeface="Verdana" panose="020B0604030504040204" pitchFamily="34" charset="0"/>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B931FDFD-1E7F-4D38-B5E5-FEC4D4109758}"/>
              </a:ext>
              <a:ext uri="{C183D7F6-B498-43B3-948B-1728B52AA6E4}">
                <adec:decorative xmlns:adec="http://schemas.microsoft.com/office/drawing/2017/decorative" val="1"/>
              </a:ext>
            </a:extLst>
          </p:cNvPr>
          <p:cNvSpPr>
            <a:spLocks/>
          </p:cNvSpPr>
          <p:nvPr userDrawn="1"/>
        </p:nvSpPr>
        <p:spPr>
          <a:xfrm rot="10800000">
            <a:off x="-9145" y="-23667"/>
            <a:ext cx="9162288" cy="568708"/>
          </a:xfrm>
          <a:prstGeom prst="rect">
            <a:avLst/>
          </a:prstGeom>
          <a:gradFill flip="none" rotWithShape="1">
            <a:gsLst>
              <a:gs pos="0">
                <a:srgbClr val="0057A8">
                  <a:lumMod val="61100"/>
                </a:srgbClr>
              </a:gs>
              <a:gs pos="100000">
                <a:srgbClr val="0057A8"/>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latin typeface="Arial" pitchFamily="34" charset="0"/>
              <a:ea typeface="+mn-ea"/>
              <a:cs typeface="Arial" pitchFamily="34" charset="0"/>
            </a:endParaRPr>
          </a:p>
        </p:txBody>
      </p:sp>
      <p:cxnSp>
        <p:nvCxnSpPr>
          <p:cNvPr id="8" name="Straight Connector 7">
            <a:extLst>
              <a:ext uri="{FF2B5EF4-FFF2-40B4-BE49-F238E27FC236}">
                <a16:creationId xmlns:a16="http://schemas.microsoft.com/office/drawing/2014/main" id="{C68BFD85-22DB-E8C0-02E8-B0E843AA503D}"/>
              </a:ext>
              <a:ext uri="{C183D7F6-B498-43B3-948B-1728B52AA6E4}">
                <adec:decorative xmlns:adec="http://schemas.microsoft.com/office/drawing/2017/decorative" val="1"/>
              </a:ext>
            </a:extLst>
          </p:cNvPr>
          <p:cNvCxnSpPr>
            <a:cxnSpLocks/>
          </p:cNvCxnSpPr>
          <p:nvPr userDrawn="1"/>
        </p:nvCxnSpPr>
        <p:spPr>
          <a:xfrm>
            <a:off x="-9144" y="546994"/>
            <a:ext cx="9162288" cy="0"/>
          </a:xfrm>
          <a:prstGeom prst="line">
            <a:avLst/>
          </a:prstGeom>
          <a:ln w="12700">
            <a:solidFill>
              <a:srgbClr val="D90D0D"/>
            </a:solidFill>
          </a:ln>
        </p:spPr>
        <p:style>
          <a:lnRef idx="2">
            <a:schemeClr val="accent1"/>
          </a:lnRef>
          <a:fillRef idx="0">
            <a:schemeClr val="accent1"/>
          </a:fillRef>
          <a:effectRef idx="1">
            <a:schemeClr val="accent1"/>
          </a:effectRef>
          <a:fontRef idx="minor">
            <a:schemeClr val="tx1"/>
          </a:fontRef>
        </p:style>
      </p:cxnSp>
      <p:sp>
        <p:nvSpPr>
          <p:cNvPr id="9" name="Title 1">
            <a:extLst>
              <a:ext uri="{FF2B5EF4-FFF2-40B4-BE49-F238E27FC236}">
                <a16:creationId xmlns:a16="http://schemas.microsoft.com/office/drawing/2014/main" id="{FCA67601-EED6-A212-C354-6B5497705C45}"/>
              </a:ext>
            </a:extLst>
          </p:cNvPr>
          <p:cNvSpPr txBox="1">
            <a:spLocks/>
          </p:cNvSpPr>
          <p:nvPr userDrawn="1"/>
        </p:nvSpPr>
        <p:spPr bwMode="gray">
          <a:xfrm>
            <a:off x="7883912" y="4601269"/>
            <a:ext cx="912155" cy="295463"/>
          </a:xfrm>
          <a:prstGeom prst="rect">
            <a:avLst/>
          </a:prstGeom>
          <a:noFill/>
        </p:spPr>
        <p:txBody>
          <a:bodyPr wrap="none" lIns="0" tIns="0" rIns="0" bIns="0" rtlCol="0" anchor="b" anchorCtr="0">
            <a:noAutofit/>
          </a:bodyPr>
          <a:lstStyle>
            <a:lvl1pPr marL="0" algn="l" defTabSz="914400" rtl="0" eaLnBrk="1" latinLnBrk="0" hangingPunct="1">
              <a:lnSpc>
                <a:spcPct val="90000"/>
              </a:lnSpc>
              <a:spcBef>
                <a:spcPct val="0"/>
              </a:spcBef>
              <a:buNone/>
              <a:defRPr kumimoji="0" lang="en-US" sz="4400" b="0" i="0" u="none" strike="noStrike" kern="1200" cap="none" spc="0" normalizeH="0" baseline="0" noProof="0" dirty="0" smtClean="0">
                <a:ln>
                  <a:noFill/>
                </a:ln>
                <a:solidFill>
                  <a:srgbClr val="205588"/>
                </a:solidFill>
                <a:effectLst/>
                <a:uLnTx/>
                <a:uFill>
                  <a:solidFill>
                    <a:schemeClr val="accent2"/>
                  </a:solidFill>
                </a:uFill>
                <a:latin typeface="Franklin Gothic Medium Cond" panose="020B0606030402020204" pitchFamily="34" charset="0"/>
                <a:ea typeface="+mn-ea"/>
                <a:cs typeface="Arial" pitchFamily="34" charset="0"/>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fld id="{604A7A6C-F878-3C4E-8FE1-6958E2950697}" type="slidenum">
              <a:rPr kumimoji="0" lang="en-US" sz="1600" b="1" i="0" u="none" strike="noStrike" kern="1200" cap="none" spc="0" normalizeH="0" baseline="0" noProof="0" smtClean="0">
                <a:ln>
                  <a:noFill/>
                </a:ln>
                <a:solidFill>
                  <a:srgbClr val="0056A9"/>
                </a:solidFill>
                <a:effectLst/>
                <a:uLnTx/>
                <a:uFill>
                  <a:solidFill>
                    <a:srgbClr val="D90D0D"/>
                  </a:solidFill>
                </a:uFill>
                <a:latin typeface="Verdana" panose="020B0604030504040204" pitchFamily="34" charset="0"/>
                <a:ea typeface="Verdana" panose="020B0604030504040204" pitchFamily="34" charset="0"/>
                <a:cs typeface="Verdana" panose="020B0604030504040204" pitchFamily="34" charset="0"/>
              </a:rPr>
              <a:pPr marL="0" marR="0" lvl="0" indent="0" algn="r" defTabSz="914400" rtl="0" eaLnBrk="1" fontAlgn="auto" latinLnBrk="0" hangingPunct="1">
                <a:lnSpc>
                  <a:spcPct val="90000"/>
                </a:lnSpc>
                <a:spcBef>
                  <a:spcPct val="0"/>
                </a:spcBef>
                <a:spcAft>
                  <a:spcPts val="0"/>
                </a:spcAft>
                <a:buClrTx/>
                <a:buSzTx/>
                <a:buFontTx/>
                <a:buNone/>
                <a:tabLst/>
                <a:defRPr/>
              </a:pPr>
              <a:t>‹#›</a:t>
            </a:fld>
            <a:endParaRPr kumimoji="0" lang="en-US" sz="1600" b="1" i="0" u="none" strike="noStrike" kern="1200" cap="none" spc="0" normalizeH="0" baseline="0" noProof="0" dirty="0">
              <a:ln>
                <a:noFill/>
              </a:ln>
              <a:solidFill>
                <a:srgbClr val="0056A9"/>
              </a:solidFill>
              <a:effectLst/>
              <a:uLnTx/>
              <a:uFill>
                <a:solidFill>
                  <a:srgbClr val="D90D0D"/>
                </a:solidFill>
              </a:uFill>
              <a:latin typeface="Verdana" panose="020B0604030504040204" pitchFamily="34" charset="0"/>
              <a:ea typeface="Verdana" panose="020B0604030504040204" pitchFamily="34" charset="0"/>
              <a:cs typeface="Verdana" panose="020B0604030504040204" pitchFamily="34" charset="0"/>
            </a:endParaRPr>
          </a:p>
        </p:txBody>
      </p:sp>
      <p:pic>
        <p:nvPicPr>
          <p:cNvPr id="10" name="Graphic 9" descr="Texas Department of Transportation logo">
            <a:extLst>
              <a:ext uri="{FF2B5EF4-FFF2-40B4-BE49-F238E27FC236}">
                <a16:creationId xmlns:a16="http://schemas.microsoft.com/office/drawing/2014/main" id="{DEFBA2DB-5453-FA7B-1121-348B59C86FD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4152" y="102984"/>
            <a:ext cx="1738311" cy="315405"/>
          </a:xfrm>
          <a:prstGeom prst="rect">
            <a:avLst/>
          </a:prstGeom>
        </p:spPr>
      </p:pic>
      <p:sp>
        <p:nvSpPr>
          <p:cNvPr id="11" name="Title 1">
            <a:extLst>
              <a:ext uri="{FF2B5EF4-FFF2-40B4-BE49-F238E27FC236}">
                <a16:creationId xmlns:a16="http://schemas.microsoft.com/office/drawing/2014/main" id="{C5082226-0855-77B2-A0D3-EDF61E9FCC89}"/>
              </a:ext>
            </a:extLst>
          </p:cNvPr>
          <p:cNvSpPr txBox="1">
            <a:spLocks/>
          </p:cNvSpPr>
          <p:nvPr userDrawn="1"/>
        </p:nvSpPr>
        <p:spPr bwMode="gray">
          <a:xfrm>
            <a:off x="5759865" y="0"/>
            <a:ext cx="2929983" cy="545039"/>
          </a:xfrm>
          <a:prstGeom prst="rect">
            <a:avLst/>
          </a:prstGeom>
          <a:noFill/>
        </p:spPr>
        <p:txBody>
          <a:bodyPr wrap="none" lIns="0" tIns="0" rIns="0" bIns="0" rtlCol="0" anchor="ctr" anchorCtr="0">
            <a:noAutofit/>
          </a:bodyPr>
          <a:lstStyle>
            <a:lvl1pPr marL="0" algn="l" defTabSz="914400" rtl="0" eaLnBrk="1" latinLnBrk="0" hangingPunct="1">
              <a:lnSpc>
                <a:spcPct val="90000"/>
              </a:lnSpc>
              <a:spcBef>
                <a:spcPct val="0"/>
              </a:spcBef>
              <a:buNone/>
              <a:defRPr kumimoji="0" lang="en-US" sz="4400" b="0" i="0" u="none" strike="noStrike" kern="1200" cap="none" spc="0" normalizeH="0" baseline="0" noProof="0" dirty="0" smtClean="0">
                <a:ln>
                  <a:noFill/>
                </a:ln>
                <a:solidFill>
                  <a:srgbClr val="205588"/>
                </a:solidFill>
                <a:effectLst/>
                <a:uLnTx/>
                <a:uFill>
                  <a:solidFill>
                    <a:schemeClr val="accent2"/>
                  </a:solidFill>
                </a:uFill>
                <a:latin typeface="Franklin Gothic Medium Cond" panose="020B0606030402020204" pitchFamily="34" charset="0"/>
                <a:ea typeface="+mn-ea"/>
                <a:cs typeface="Arial" pitchFamily="34" charset="0"/>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1400" b="0" i="1" u="none" strike="noStrike" kern="1200" cap="none" spc="0" normalizeH="0" baseline="0" noProof="0" dirty="0">
                <a:ln>
                  <a:noFill/>
                </a:ln>
                <a:solidFill>
                  <a:srgbClr val="FFFFFF"/>
                </a:solidFill>
                <a:effectLst/>
                <a:uLnTx/>
                <a:uFill>
                  <a:solidFill>
                    <a:srgbClr val="D90D0D"/>
                  </a:solidFill>
                </a:uFill>
                <a:latin typeface="Verdana" panose="020B0604030504040204" pitchFamily="34" charset="0"/>
                <a:ea typeface="Verdana" panose="020B0604030504040204" pitchFamily="34" charset="0"/>
                <a:cs typeface="Verdana" panose="020B0604030504040204" pitchFamily="34" charset="0"/>
              </a:rPr>
              <a:t>Connecting you with Texas</a:t>
            </a:r>
          </a:p>
        </p:txBody>
      </p:sp>
    </p:spTree>
    <p:extLst>
      <p:ext uri="{BB962C8B-B14F-4D97-AF65-F5344CB8AC3E}">
        <p14:creationId xmlns:p14="http://schemas.microsoft.com/office/powerpoint/2010/main" val="17419799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WITH Image and Sub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AF14AA4-436D-6C64-B544-ADC317BC64F4}"/>
              </a:ext>
              <a:ext uri="{C183D7F6-B498-43B3-948B-1728B52AA6E4}">
                <adec:decorative xmlns:adec="http://schemas.microsoft.com/office/drawing/2017/decorative" val="1"/>
              </a:ext>
            </a:extLst>
          </p:cNvPr>
          <p:cNvSpPr>
            <a:spLocks/>
          </p:cNvSpPr>
          <p:nvPr userDrawn="1"/>
        </p:nvSpPr>
        <p:spPr>
          <a:xfrm>
            <a:off x="-9145" y="3719938"/>
            <a:ext cx="9162288" cy="1436049"/>
          </a:xfrm>
          <a:prstGeom prst="rect">
            <a:avLst/>
          </a:prstGeom>
          <a:gradFill flip="none" rotWithShape="1">
            <a:gsLst>
              <a:gs pos="0">
                <a:srgbClr val="0057A8">
                  <a:lumMod val="61100"/>
                </a:srgbClr>
              </a:gs>
              <a:gs pos="100000">
                <a:srgbClr val="0057A8"/>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latin typeface="Arial" pitchFamily="34" charset="0"/>
              <a:cs typeface="Arial" pitchFamily="34" charset="0"/>
            </a:endParaRPr>
          </a:p>
        </p:txBody>
      </p:sp>
      <p:sp>
        <p:nvSpPr>
          <p:cNvPr id="2" name="Title 1"/>
          <p:cNvSpPr>
            <a:spLocks noGrp="1"/>
          </p:cNvSpPr>
          <p:nvPr>
            <p:ph type="ctrTitle"/>
          </p:nvPr>
        </p:nvSpPr>
        <p:spPr>
          <a:xfrm>
            <a:off x="457200" y="4039737"/>
            <a:ext cx="6665976" cy="475701"/>
          </a:xfrm>
          <a:prstGeom prst="rect">
            <a:avLst/>
          </a:prstGeom>
        </p:spPr>
        <p:txBody>
          <a:bodyPr wrap="square" lIns="0" tIns="0" rIns="0" bIns="0" anchor="b">
            <a:noAutofit/>
          </a:bodyPr>
          <a:lstStyle>
            <a:lvl1pPr algn="l">
              <a:lnSpc>
                <a:spcPct val="100000"/>
              </a:lnSpc>
              <a:defRPr sz="2400" b="1">
                <a:solidFill>
                  <a:schemeClr val="bg1"/>
                </a:solidFill>
                <a:latin typeface="Verdana" panose="020B0604030504040204" pitchFamily="34" charset="0"/>
                <a:ea typeface="Verdana" panose="020B060403050404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457200" y="4537122"/>
            <a:ext cx="6665976" cy="228600"/>
          </a:xfrm>
          <a:prstGeom prst="rect">
            <a:avLst/>
          </a:prstGeom>
        </p:spPr>
        <p:txBody>
          <a:bodyPr wrap="square" lIns="0" tIns="0" rIns="0" bIns="0">
            <a:noAutofit/>
          </a:bodyPr>
          <a:lstStyle>
            <a:lvl1pPr marL="0" indent="0" algn="l">
              <a:lnSpc>
                <a:spcPct val="100000"/>
              </a:lnSpc>
              <a:buNone/>
              <a:defRPr sz="16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pic>
        <p:nvPicPr>
          <p:cNvPr id="8" name="Picture 7" descr="Texas Department of Transportation logo">
            <a:extLst>
              <a:ext uri="{FF2B5EF4-FFF2-40B4-BE49-F238E27FC236}">
                <a16:creationId xmlns:a16="http://schemas.microsoft.com/office/drawing/2014/main" id="{4BA7821B-A887-DC06-2115-588BAB4C78A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881393" y="3977847"/>
            <a:ext cx="805407" cy="599480"/>
          </a:xfrm>
          <a:prstGeom prst="rect">
            <a:avLst/>
          </a:prstGeom>
        </p:spPr>
      </p:pic>
      <p:sp>
        <p:nvSpPr>
          <p:cNvPr id="9" name="Subtitle 2">
            <a:extLst>
              <a:ext uri="{FF2B5EF4-FFF2-40B4-BE49-F238E27FC236}">
                <a16:creationId xmlns:a16="http://schemas.microsoft.com/office/drawing/2014/main" id="{0ADA73D4-6F66-7F18-E5F2-004660395239}"/>
              </a:ext>
            </a:extLst>
          </p:cNvPr>
          <p:cNvSpPr txBox="1">
            <a:spLocks/>
          </p:cNvSpPr>
          <p:nvPr userDrawn="1"/>
        </p:nvSpPr>
        <p:spPr>
          <a:xfrm>
            <a:off x="6648628" y="4670086"/>
            <a:ext cx="2038172" cy="228600"/>
          </a:xfrm>
          <a:prstGeom prst="rect">
            <a:avLst/>
          </a:prstGeom>
          <a:noFill/>
        </p:spPr>
        <p:txBody>
          <a:bodyPr vert="horz" wrap="none" lIns="0" tIns="0" rIns="0" bIns="0" rtlCol="0" anchor="b" anchorCtr="0">
            <a:noAutofit/>
          </a:bodyPr>
          <a:lstStyle>
            <a:lvl1pPr marL="0" indent="0" algn="l" defTabSz="914400" rtl="0" eaLnBrk="1" latinLnBrk="0" hangingPunct="1">
              <a:spcBef>
                <a:spcPts val="0"/>
              </a:spcBef>
              <a:spcAft>
                <a:spcPts val="600"/>
              </a:spcAft>
              <a:buClr>
                <a:srgbClr val="205588"/>
              </a:buClr>
              <a:buFont typeface="Wingdings" pitchFamily="2" charset="2"/>
              <a:buNone/>
              <a:defRPr kumimoji="0" lang="en-US" sz="2000" b="0" i="0" u="none" strike="noStrike" kern="1200" cap="none" spc="0" normalizeH="0" baseline="0" noProof="0" dirty="0" smtClean="0">
                <a:ln>
                  <a:noFill/>
                </a:ln>
                <a:solidFill>
                  <a:schemeClr val="tx1">
                    <a:lumMod val="75000"/>
                    <a:lumOff val="25000"/>
                  </a:schemeClr>
                </a:solidFill>
                <a:effectLst/>
                <a:uLnTx/>
                <a:uFillTx/>
                <a:latin typeface="Franklin Gothic Medium Cond" panose="020B0606030402020204" pitchFamily="34" charset="0"/>
                <a:ea typeface="+mn-ea"/>
                <a:cs typeface="Arial" pitchFamily="34" charset="0"/>
              </a:defRPr>
            </a:lvl1pPr>
            <a:lvl2pPr marL="457200" indent="0" algn="ctr" defTabSz="914400" rtl="0" eaLnBrk="1" latinLnBrk="0" hangingPunct="1">
              <a:spcBef>
                <a:spcPts val="0"/>
              </a:spcBef>
              <a:spcAft>
                <a:spcPts val="600"/>
              </a:spcAft>
              <a:buClr>
                <a:srgbClr val="205588"/>
              </a:buClr>
              <a:buFont typeface="Franklin Gothic Book" panose="020B0503020102020204" pitchFamily="34" charset="0"/>
              <a:buNone/>
              <a:defRPr sz="2000" kern="1200">
                <a:solidFill>
                  <a:schemeClr val="tx1">
                    <a:tint val="75000"/>
                  </a:schemeClr>
                </a:solidFill>
                <a:latin typeface="Franklin Gothic Book" pitchFamily="34" charset="0"/>
                <a:ea typeface="+mn-ea"/>
                <a:cs typeface="+mn-cs"/>
              </a:defRPr>
            </a:lvl2pPr>
            <a:lvl3pPr marL="914400" indent="0" algn="ctr" defTabSz="914400" rtl="0" eaLnBrk="1" latinLnBrk="0" hangingPunct="1">
              <a:spcBef>
                <a:spcPts val="0"/>
              </a:spcBef>
              <a:spcAft>
                <a:spcPts val="600"/>
              </a:spcAft>
              <a:buClr>
                <a:srgbClr val="205588"/>
              </a:buClr>
              <a:buFont typeface="Arial" pitchFamily="34" charset="0"/>
              <a:buNone/>
              <a:defRPr sz="2000" kern="1200">
                <a:solidFill>
                  <a:schemeClr val="tx1">
                    <a:tint val="75000"/>
                  </a:schemeClr>
                </a:solidFill>
                <a:latin typeface="Franklin Gothic Book" pitchFamily="34" charset="0"/>
                <a:ea typeface="+mn-ea"/>
                <a:cs typeface="+mn-cs"/>
              </a:defRPr>
            </a:lvl3pPr>
            <a:lvl4pPr marL="1371600" indent="0" algn="ctr" defTabSz="914400" rtl="0" eaLnBrk="1" latinLnBrk="0" hangingPunct="1">
              <a:spcBef>
                <a:spcPts val="0"/>
              </a:spcBef>
              <a:spcAft>
                <a:spcPts val="600"/>
              </a:spcAft>
              <a:buClr>
                <a:srgbClr val="205588"/>
              </a:buClr>
              <a:buFont typeface="Franklin Gothic Book" panose="020B0503020102020204" pitchFamily="34" charset="0"/>
              <a:buNone/>
              <a:defRPr sz="2000" kern="1200">
                <a:solidFill>
                  <a:schemeClr val="tx1">
                    <a:tint val="75000"/>
                  </a:schemeClr>
                </a:solidFill>
                <a:latin typeface="Franklin Gothic Book" pitchFamily="34" charset="0"/>
                <a:ea typeface="+mn-ea"/>
                <a:cs typeface="+mn-cs"/>
              </a:defRPr>
            </a:lvl4pPr>
            <a:lvl5pPr marL="1828800" indent="0" algn="ctr" defTabSz="914400" rtl="0" eaLnBrk="1" latinLnBrk="0" hangingPunct="1">
              <a:spcBef>
                <a:spcPts val="0"/>
              </a:spcBef>
              <a:spcAft>
                <a:spcPts val="600"/>
              </a:spcAft>
              <a:buClr>
                <a:srgbClr val="205588"/>
              </a:buClr>
              <a:buFont typeface="Arial" pitchFamily="34" charset="0"/>
              <a:buNone/>
              <a:defRPr sz="2000" kern="1200">
                <a:solidFill>
                  <a:schemeClr val="tx1">
                    <a:tint val="75000"/>
                  </a:schemeClr>
                </a:solidFill>
                <a:latin typeface="Franklin Gothic Book" pitchFamily="34" charset="0"/>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r"/>
            <a:fld id="{93753AA7-ABEA-4893-80DA-F7DBAF2E4759}" type="datetime1">
              <a:rPr lang="en-US" sz="1600" smtClean="0">
                <a:solidFill>
                  <a:schemeClr val="bg1"/>
                </a:solidFill>
                <a:latin typeface="+mn-lt"/>
                <a:ea typeface="Verdana" panose="020B0604030504040204" pitchFamily="34" charset="0"/>
                <a:cs typeface="Verdana" panose="020B0604030504040204" pitchFamily="34" charset="0"/>
              </a:rPr>
              <a:t>5/18/2026</a:t>
            </a:fld>
            <a:endParaRPr lang="en-US" sz="1600" dirty="0">
              <a:solidFill>
                <a:srgbClr val="BCE7FD"/>
              </a:solidFill>
              <a:latin typeface="+mn-lt"/>
            </a:endParaRPr>
          </a:p>
        </p:txBody>
      </p:sp>
      <p:cxnSp>
        <p:nvCxnSpPr>
          <p:cNvPr id="10" name="Straight Connector 9">
            <a:extLst>
              <a:ext uri="{FF2B5EF4-FFF2-40B4-BE49-F238E27FC236}">
                <a16:creationId xmlns:a16="http://schemas.microsoft.com/office/drawing/2014/main" id="{7ECAF199-AE96-F9A3-21D5-1A4B51244BDC}"/>
              </a:ext>
              <a:ext uri="{C183D7F6-B498-43B3-948B-1728B52AA6E4}">
                <adec:decorative xmlns:adec="http://schemas.microsoft.com/office/drawing/2017/decorative" val="1"/>
              </a:ext>
            </a:extLst>
          </p:cNvPr>
          <p:cNvCxnSpPr>
            <a:cxnSpLocks/>
          </p:cNvCxnSpPr>
          <p:nvPr userDrawn="1"/>
        </p:nvCxnSpPr>
        <p:spPr>
          <a:xfrm>
            <a:off x="-9144" y="3719938"/>
            <a:ext cx="9162288" cy="0"/>
          </a:xfrm>
          <a:prstGeom prst="line">
            <a:avLst/>
          </a:prstGeom>
          <a:ln w="38100">
            <a:solidFill>
              <a:srgbClr val="D90D0D"/>
            </a:solidFill>
          </a:ln>
        </p:spPr>
        <p:style>
          <a:lnRef idx="2">
            <a:schemeClr val="accent1"/>
          </a:lnRef>
          <a:fillRef idx="0">
            <a:schemeClr val="accent1"/>
          </a:fillRef>
          <a:effectRef idx="1">
            <a:schemeClr val="accent1"/>
          </a:effectRef>
          <a:fontRef idx="minor">
            <a:schemeClr val="tx1"/>
          </a:fontRef>
        </p:style>
      </p:cxnSp>
      <p:sp>
        <p:nvSpPr>
          <p:cNvPr id="6" name="Picture Placeholder 5">
            <a:extLst>
              <a:ext uri="{FF2B5EF4-FFF2-40B4-BE49-F238E27FC236}">
                <a16:creationId xmlns:a16="http://schemas.microsoft.com/office/drawing/2014/main" id="{9297D681-6979-610D-1988-DD7437905422}"/>
              </a:ext>
            </a:extLst>
          </p:cNvPr>
          <p:cNvSpPr>
            <a:spLocks noGrp="1"/>
          </p:cNvSpPr>
          <p:nvPr>
            <p:ph type="pic" sz="quarter" idx="10"/>
          </p:nvPr>
        </p:nvSpPr>
        <p:spPr>
          <a:xfrm>
            <a:off x="-9525" y="-9144"/>
            <a:ext cx="9163050" cy="3712464"/>
          </a:xfrm>
        </p:spPr>
        <p:txBody>
          <a:bodyPr/>
          <a:lstStyle/>
          <a:p>
            <a:r>
              <a:rPr lang="en-US"/>
              <a:t>Click icon to add picture</a:t>
            </a:r>
          </a:p>
        </p:txBody>
      </p:sp>
    </p:spTree>
    <p:extLst>
      <p:ext uri="{BB962C8B-B14F-4D97-AF65-F5344CB8AC3E}">
        <p14:creationId xmlns:p14="http://schemas.microsoft.com/office/powerpoint/2010/main" val="4092089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WITH Image and Longer 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AF14AA4-436D-6C64-B544-ADC317BC64F4}"/>
              </a:ext>
              <a:ext uri="{C183D7F6-B498-43B3-948B-1728B52AA6E4}">
                <adec:decorative xmlns:adec="http://schemas.microsoft.com/office/drawing/2017/decorative" val="1"/>
              </a:ext>
            </a:extLst>
          </p:cNvPr>
          <p:cNvSpPr>
            <a:spLocks/>
          </p:cNvSpPr>
          <p:nvPr userDrawn="1"/>
        </p:nvSpPr>
        <p:spPr>
          <a:xfrm>
            <a:off x="-9145" y="3719938"/>
            <a:ext cx="9162288" cy="1436049"/>
          </a:xfrm>
          <a:prstGeom prst="rect">
            <a:avLst/>
          </a:prstGeom>
          <a:gradFill flip="none" rotWithShape="1">
            <a:gsLst>
              <a:gs pos="0">
                <a:srgbClr val="0057A8">
                  <a:lumMod val="61100"/>
                </a:srgbClr>
              </a:gs>
              <a:gs pos="100000">
                <a:srgbClr val="0057A8"/>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endParaRPr lang="en-US" sz="1200" dirty="0" err="1">
              <a:latin typeface="Arial" pitchFamily="34" charset="0"/>
              <a:cs typeface="Arial" pitchFamily="34" charset="0"/>
            </a:endParaRPr>
          </a:p>
        </p:txBody>
      </p:sp>
      <p:cxnSp>
        <p:nvCxnSpPr>
          <p:cNvPr id="10" name="Straight Connector 9">
            <a:extLst>
              <a:ext uri="{FF2B5EF4-FFF2-40B4-BE49-F238E27FC236}">
                <a16:creationId xmlns:a16="http://schemas.microsoft.com/office/drawing/2014/main" id="{7ECAF199-AE96-F9A3-21D5-1A4B51244BDC}"/>
              </a:ext>
              <a:ext uri="{C183D7F6-B498-43B3-948B-1728B52AA6E4}">
                <adec:decorative xmlns:adec="http://schemas.microsoft.com/office/drawing/2017/decorative" val="1"/>
              </a:ext>
            </a:extLst>
          </p:cNvPr>
          <p:cNvCxnSpPr>
            <a:cxnSpLocks/>
          </p:cNvCxnSpPr>
          <p:nvPr userDrawn="1"/>
        </p:nvCxnSpPr>
        <p:spPr>
          <a:xfrm>
            <a:off x="-9144" y="3719938"/>
            <a:ext cx="9162288" cy="0"/>
          </a:xfrm>
          <a:prstGeom prst="line">
            <a:avLst/>
          </a:prstGeom>
          <a:ln w="38100">
            <a:solidFill>
              <a:srgbClr val="D90D0D"/>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457200" y="4014216"/>
            <a:ext cx="6665976" cy="841248"/>
          </a:xfrm>
          <a:prstGeom prst="rect">
            <a:avLst/>
          </a:prstGeom>
        </p:spPr>
        <p:txBody>
          <a:bodyPr wrap="square" lIns="0" tIns="0" rIns="0" bIns="0" anchor="ctr" anchorCtr="0">
            <a:noAutofit/>
          </a:bodyPr>
          <a:lstStyle>
            <a:lvl1pPr algn="l">
              <a:defRPr sz="2400" b="1">
                <a:solidFill>
                  <a:schemeClr val="bg1"/>
                </a:solidFill>
              </a:defRPr>
            </a:lvl1pPr>
          </a:lstStyle>
          <a:p>
            <a:r>
              <a:rPr lang="en-US"/>
              <a:t>Click to edit Master title style</a:t>
            </a:r>
            <a:endParaRPr lang="en-US" dirty="0"/>
          </a:p>
        </p:txBody>
      </p:sp>
      <p:sp>
        <p:nvSpPr>
          <p:cNvPr id="3" name="Picture Placeholder 5">
            <a:extLst>
              <a:ext uri="{FF2B5EF4-FFF2-40B4-BE49-F238E27FC236}">
                <a16:creationId xmlns:a16="http://schemas.microsoft.com/office/drawing/2014/main" id="{7593ED4F-ECDC-36E8-7E33-54BD57010E27}"/>
              </a:ext>
            </a:extLst>
          </p:cNvPr>
          <p:cNvSpPr>
            <a:spLocks noGrp="1"/>
          </p:cNvSpPr>
          <p:nvPr>
            <p:ph type="pic" sz="quarter" idx="10"/>
          </p:nvPr>
        </p:nvSpPr>
        <p:spPr>
          <a:xfrm>
            <a:off x="-9525" y="-9144"/>
            <a:ext cx="9163050" cy="3712464"/>
          </a:xfrm>
        </p:spPr>
        <p:txBody>
          <a:bodyPr/>
          <a:lstStyle/>
          <a:p>
            <a:r>
              <a:rPr lang="en-US"/>
              <a:t>Click icon to add picture</a:t>
            </a:r>
          </a:p>
        </p:txBody>
      </p:sp>
      <p:sp>
        <p:nvSpPr>
          <p:cNvPr id="4" name="Subtitle 2">
            <a:extLst>
              <a:ext uri="{FF2B5EF4-FFF2-40B4-BE49-F238E27FC236}">
                <a16:creationId xmlns:a16="http://schemas.microsoft.com/office/drawing/2014/main" id="{BD9E2FB0-E279-9C0A-D398-311B32EC824A}"/>
              </a:ext>
            </a:extLst>
          </p:cNvPr>
          <p:cNvSpPr txBox="1">
            <a:spLocks/>
          </p:cNvSpPr>
          <p:nvPr userDrawn="1"/>
        </p:nvSpPr>
        <p:spPr>
          <a:xfrm>
            <a:off x="6648628" y="4670086"/>
            <a:ext cx="2038172" cy="228600"/>
          </a:xfrm>
          <a:prstGeom prst="rect">
            <a:avLst/>
          </a:prstGeom>
          <a:noFill/>
        </p:spPr>
        <p:txBody>
          <a:bodyPr vert="horz" wrap="none" lIns="0" tIns="0" rIns="0" bIns="0" rtlCol="0" anchor="b" anchorCtr="0">
            <a:noAutofit/>
          </a:bodyPr>
          <a:lstStyle>
            <a:lvl1pPr marL="0" indent="0" algn="l" defTabSz="914400" rtl="0" eaLnBrk="1" latinLnBrk="0" hangingPunct="1">
              <a:spcBef>
                <a:spcPts val="0"/>
              </a:spcBef>
              <a:spcAft>
                <a:spcPts val="600"/>
              </a:spcAft>
              <a:buClr>
                <a:srgbClr val="205588"/>
              </a:buClr>
              <a:buFont typeface="Wingdings" pitchFamily="2" charset="2"/>
              <a:buNone/>
              <a:defRPr kumimoji="0" lang="en-US" sz="2000" b="0" i="0" u="none" strike="noStrike" kern="1200" cap="none" spc="0" normalizeH="0" baseline="0" noProof="0" dirty="0" smtClean="0">
                <a:ln>
                  <a:noFill/>
                </a:ln>
                <a:solidFill>
                  <a:schemeClr val="tx1">
                    <a:lumMod val="75000"/>
                    <a:lumOff val="25000"/>
                  </a:schemeClr>
                </a:solidFill>
                <a:effectLst/>
                <a:uLnTx/>
                <a:uFillTx/>
                <a:latin typeface="Franklin Gothic Medium Cond" panose="020B0606030402020204" pitchFamily="34" charset="0"/>
                <a:ea typeface="+mn-ea"/>
                <a:cs typeface="Arial" pitchFamily="34" charset="0"/>
              </a:defRPr>
            </a:lvl1pPr>
            <a:lvl2pPr marL="457200" indent="0" algn="ctr" defTabSz="914400" rtl="0" eaLnBrk="1" latinLnBrk="0" hangingPunct="1">
              <a:spcBef>
                <a:spcPts val="0"/>
              </a:spcBef>
              <a:spcAft>
                <a:spcPts val="600"/>
              </a:spcAft>
              <a:buClr>
                <a:srgbClr val="205588"/>
              </a:buClr>
              <a:buFont typeface="Franklin Gothic Book" panose="020B0503020102020204" pitchFamily="34" charset="0"/>
              <a:buNone/>
              <a:defRPr sz="2000" kern="1200">
                <a:solidFill>
                  <a:schemeClr val="tx1">
                    <a:tint val="75000"/>
                  </a:schemeClr>
                </a:solidFill>
                <a:latin typeface="Franklin Gothic Book" pitchFamily="34" charset="0"/>
                <a:ea typeface="+mn-ea"/>
                <a:cs typeface="+mn-cs"/>
              </a:defRPr>
            </a:lvl2pPr>
            <a:lvl3pPr marL="914400" indent="0" algn="ctr" defTabSz="914400" rtl="0" eaLnBrk="1" latinLnBrk="0" hangingPunct="1">
              <a:spcBef>
                <a:spcPts val="0"/>
              </a:spcBef>
              <a:spcAft>
                <a:spcPts val="600"/>
              </a:spcAft>
              <a:buClr>
                <a:srgbClr val="205588"/>
              </a:buClr>
              <a:buFont typeface="Arial" pitchFamily="34" charset="0"/>
              <a:buNone/>
              <a:defRPr sz="2000" kern="1200">
                <a:solidFill>
                  <a:schemeClr val="tx1">
                    <a:tint val="75000"/>
                  </a:schemeClr>
                </a:solidFill>
                <a:latin typeface="Franklin Gothic Book" pitchFamily="34" charset="0"/>
                <a:ea typeface="+mn-ea"/>
                <a:cs typeface="+mn-cs"/>
              </a:defRPr>
            </a:lvl3pPr>
            <a:lvl4pPr marL="1371600" indent="0" algn="ctr" defTabSz="914400" rtl="0" eaLnBrk="1" latinLnBrk="0" hangingPunct="1">
              <a:spcBef>
                <a:spcPts val="0"/>
              </a:spcBef>
              <a:spcAft>
                <a:spcPts val="600"/>
              </a:spcAft>
              <a:buClr>
                <a:srgbClr val="205588"/>
              </a:buClr>
              <a:buFont typeface="Franklin Gothic Book" panose="020B0503020102020204" pitchFamily="34" charset="0"/>
              <a:buNone/>
              <a:defRPr sz="2000" kern="1200">
                <a:solidFill>
                  <a:schemeClr val="tx1">
                    <a:tint val="75000"/>
                  </a:schemeClr>
                </a:solidFill>
                <a:latin typeface="Franklin Gothic Book" pitchFamily="34" charset="0"/>
                <a:ea typeface="+mn-ea"/>
                <a:cs typeface="+mn-cs"/>
              </a:defRPr>
            </a:lvl4pPr>
            <a:lvl5pPr marL="1828800" indent="0" algn="ctr" defTabSz="914400" rtl="0" eaLnBrk="1" latinLnBrk="0" hangingPunct="1">
              <a:spcBef>
                <a:spcPts val="0"/>
              </a:spcBef>
              <a:spcAft>
                <a:spcPts val="600"/>
              </a:spcAft>
              <a:buClr>
                <a:srgbClr val="205588"/>
              </a:buClr>
              <a:buFont typeface="Arial" pitchFamily="34" charset="0"/>
              <a:buNone/>
              <a:defRPr sz="2000" kern="1200">
                <a:solidFill>
                  <a:schemeClr val="tx1">
                    <a:tint val="75000"/>
                  </a:schemeClr>
                </a:solidFill>
                <a:latin typeface="Franklin Gothic Book" pitchFamily="34" charset="0"/>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r"/>
            <a:fld id="{9E2B5DAD-BFF8-44B3-A078-08B862131A9F}" type="datetime1">
              <a:rPr lang="en-US" sz="1600" smtClean="0">
                <a:solidFill>
                  <a:schemeClr val="bg1"/>
                </a:solidFill>
                <a:latin typeface="+mn-lt"/>
                <a:ea typeface="Verdana" panose="020B0604030504040204" pitchFamily="34" charset="0"/>
                <a:cs typeface="Verdana" panose="020B0604030504040204" pitchFamily="34" charset="0"/>
              </a:rPr>
              <a:t>5/18/2026</a:t>
            </a:fld>
            <a:endParaRPr lang="en-US" sz="1600" dirty="0">
              <a:solidFill>
                <a:srgbClr val="BCE7FD"/>
              </a:solidFill>
              <a:latin typeface="+mn-lt"/>
            </a:endParaRPr>
          </a:p>
        </p:txBody>
      </p:sp>
      <p:pic>
        <p:nvPicPr>
          <p:cNvPr id="5" name="Picture 7" descr="Texas Department of Transportation logo">
            <a:extLst>
              <a:ext uri="{FF2B5EF4-FFF2-40B4-BE49-F238E27FC236}">
                <a16:creationId xmlns:a16="http://schemas.microsoft.com/office/drawing/2014/main" id="{14A2CB23-F1E1-7A15-232A-FDE90FB869DA}"/>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881393" y="3978345"/>
            <a:ext cx="805407" cy="599480"/>
          </a:xfrm>
          <a:prstGeom prst="rect">
            <a:avLst/>
          </a:prstGeom>
        </p:spPr>
      </p:pic>
    </p:spTree>
    <p:extLst>
      <p:ext uri="{BB962C8B-B14F-4D97-AF65-F5344CB8AC3E}">
        <p14:creationId xmlns:p14="http://schemas.microsoft.com/office/powerpoint/2010/main" val="33294206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heme" Target="../theme/theme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886968"/>
            <a:ext cx="8229600" cy="292608"/>
          </a:xfrm>
          <a:prstGeom prst="rect">
            <a:avLst/>
          </a:prstGeom>
        </p:spPr>
        <p:txBody>
          <a:bodyPr vert="horz" lIns="0" tIns="0" rIns="0" bIns="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457200" y="1271016"/>
            <a:ext cx="8229600" cy="3191256"/>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75711817"/>
      </p:ext>
    </p:extLst>
  </p:cSld>
  <p:clrMap bg1="lt1" tx1="dk1" bg2="lt2" tx2="dk2" accent1="accent1" accent2="accent2" accent3="accent3" accent4="accent4" accent5="accent5" accent6="accent6" hlink="hlink" folHlink="folHlink"/>
  <p:sldLayoutIdLst>
    <p:sldLayoutId id="2147483685" r:id="rId1"/>
    <p:sldLayoutId id="2147483696" r:id="rId2"/>
    <p:sldLayoutId id="2147483697" r:id="rId3"/>
    <p:sldLayoutId id="2147483707" r:id="rId4"/>
    <p:sldLayoutId id="2147483686" r:id="rId5"/>
    <p:sldLayoutId id="2147483698" r:id="rId6"/>
  </p:sldLayoutIdLst>
  <p:txStyles>
    <p:titleStyle>
      <a:lvl1pPr algn="l" defTabSz="685800" rtl="0" eaLnBrk="1" latinLnBrk="0" hangingPunct="1">
        <a:lnSpc>
          <a:spcPct val="100000"/>
        </a:lnSpc>
        <a:spcBef>
          <a:spcPct val="0"/>
        </a:spcBef>
        <a:buNone/>
        <a:defRPr sz="2200" b="1" kern="1200">
          <a:solidFill>
            <a:schemeClr val="accent1"/>
          </a:solidFill>
          <a:latin typeface="+mj-lt"/>
          <a:ea typeface="+mj-ea"/>
          <a:cs typeface="+mj-cs"/>
        </a:defRPr>
      </a:lvl1pPr>
    </p:titleStyle>
    <p:bodyStyle>
      <a:lvl1pPr marL="228600" indent="-228600" algn="l" defTabSz="685800" rtl="0" eaLnBrk="1" latinLnBrk="0" hangingPunct="1">
        <a:lnSpc>
          <a:spcPct val="150000"/>
        </a:lnSpc>
        <a:spcBef>
          <a:spcPts val="0"/>
        </a:spcBef>
        <a:spcAft>
          <a:spcPts val="1000"/>
        </a:spcAft>
        <a:buClr>
          <a:schemeClr val="accent1"/>
        </a:buClr>
        <a:buSzPct val="120000"/>
        <a:buFont typeface="Arial" panose="020B0604020202020204" pitchFamily="34" charset="0"/>
        <a:buChar char="•"/>
        <a:defRPr sz="1500" kern="1200">
          <a:solidFill>
            <a:schemeClr val="tx1"/>
          </a:solidFill>
          <a:latin typeface="+mn-lt"/>
          <a:ea typeface="+mn-ea"/>
          <a:cs typeface="+mn-cs"/>
        </a:defRPr>
      </a:lvl1pPr>
      <a:lvl2pPr marL="514350" indent="-228600" algn="l" defTabSz="685800" rtl="0" eaLnBrk="1" latinLnBrk="0" hangingPunct="1">
        <a:lnSpc>
          <a:spcPct val="150000"/>
        </a:lnSpc>
        <a:spcBef>
          <a:spcPts val="0"/>
        </a:spcBef>
        <a:spcAft>
          <a:spcPts val="1000"/>
        </a:spcAft>
        <a:buClr>
          <a:schemeClr val="accent1"/>
        </a:buClr>
        <a:buFont typeface="Verdana" panose="020B0604030504040204" pitchFamily="34" charset="0"/>
        <a:buChar char="-"/>
        <a:defRPr sz="1500" kern="1200">
          <a:solidFill>
            <a:schemeClr val="tx1"/>
          </a:solidFill>
          <a:latin typeface="+mn-lt"/>
          <a:ea typeface="+mn-ea"/>
          <a:cs typeface="+mn-cs"/>
        </a:defRPr>
      </a:lvl2pPr>
      <a:lvl3pPr marL="857250" indent="-228600" algn="l" defTabSz="685800" rtl="0" eaLnBrk="1" latinLnBrk="0" hangingPunct="1">
        <a:lnSpc>
          <a:spcPct val="150000"/>
        </a:lnSpc>
        <a:spcBef>
          <a:spcPts val="0"/>
        </a:spcBef>
        <a:spcAft>
          <a:spcPts val="1000"/>
        </a:spcAft>
        <a:buClr>
          <a:schemeClr val="accent1"/>
        </a:buClr>
        <a:buFont typeface="Wingdings" panose="05000000000000000000" pitchFamily="2" charset="2"/>
        <a:buChar char="§"/>
        <a:defRPr sz="1500" kern="1200">
          <a:solidFill>
            <a:schemeClr val="tx1"/>
          </a:solidFill>
          <a:latin typeface="+mn-lt"/>
          <a:ea typeface="+mn-ea"/>
          <a:cs typeface="+mn-cs"/>
        </a:defRPr>
      </a:lvl3pPr>
      <a:lvl4pPr marL="1200150" indent="-228600" algn="l" defTabSz="685800" rtl="0" eaLnBrk="1" latinLnBrk="0" hangingPunct="1">
        <a:lnSpc>
          <a:spcPct val="150000"/>
        </a:lnSpc>
        <a:spcBef>
          <a:spcPts val="0"/>
        </a:spcBef>
        <a:spcAft>
          <a:spcPts val="1000"/>
        </a:spcAft>
        <a:buClr>
          <a:schemeClr val="accent1"/>
        </a:buClr>
        <a:buFont typeface="Verdana" panose="020B0604030504040204" pitchFamily="34" charset="0"/>
        <a:buChar char="-"/>
        <a:defRPr sz="1500" kern="1200">
          <a:solidFill>
            <a:schemeClr val="tx1"/>
          </a:solidFill>
          <a:latin typeface="+mn-lt"/>
          <a:ea typeface="+mn-ea"/>
          <a:cs typeface="+mn-cs"/>
        </a:defRPr>
      </a:lvl4pPr>
      <a:lvl5pPr marL="1543050" indent="-228600" algn="l" defTabSz="685800" rtl="0" eaLnBrk="1" latinLnBrk="0" hangingPunct="1">
        <a:lnSpc>
          <a:spcPct val="150000"/>
        </a:lnSpc>
        <a:spcBef>
          <a:spcPts val="0"/>
        </a:spcBef>
        <a:spcAft>
          <a:spcPts val="1000"/>
        </a:spcAft>
        <a:buClr>
          <a:srgbClr val="0056A9"/>
        </a:buClr>
        <a:buSzPct val="80000"/>
        <a:buFont typeface="Verdana" panose="020B0604030504040204" pitchFamily="34" charset="0"/>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886968"/>
            <a:ext cx="8229600" cy="292608"/>
          </a:xfrm>
          <a:prstGeom prst="rect">
            <a:avLst/>
          </a:prstGeom>
        </p:spPr>
        <p:txBody>
          <a:bodyPr vert="horz" lIns="0" tIns="0" rIns="0" bIns="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457200" y="1271016"/>
            <a:ext cx="8229600" cy="3191256"/>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92585053"/>
      </p:ext>
    </p:extLst>
  </p:cSld>
  <p:clrMap bg1="lt1" tx1="dk1" bg2="lt2" tx2="dk2" accent1="accent1" accent2="accent2" accent3="accent3" accent4="accent4" accent5="accent5" accent6="accent6" hlink="hlink" folHlink="folHlink"/>
  <p:sldLayoutIdLst>
    <p:sldLayoutId id="2147483706" r:id="rId1"/>
  </p:sldLayoutIdLst>
  <p:txStyles>
    <p:titleStyle>
      <a:lvl1pPr algn="l" defTabSz="685800" rtl="0" eaLnBrk="1" latinLnBrk="0" hangingPunct="1">
        <a:lnSpc>
          <a:spcPct val="100000"/>
        </a:lnSpc>
        <a:spcBef>
          <a:spcPct val="0"/>
        </a:spcBef>
        <a:buNone/>
        <a:defRPr sz="2200" b="1" kern="1200">
          <a:solidFill>
            <a:schemeClr val="accent1"/>
          </a:solidFill>
          <a:latin typeface="Verdana" panose="020B0604030504040204" pitchFamily="34" charset="0"/>
          <a:ea typeface="Verdana" panose="020B0604030504040204" pitchFamily="34" charset="0"/>
          <a:cs typeface="+mj-cs"/>
        </a:defRPr>
      </a:lvl1pPr>
    </p:titleStyle>
    <p:bodyStyle>
      <a:lvl1pPr marL="228600" indent="-228600" algn="l" defTabSz="685800" rtl="0" eaLnBrk="1" latinLnBrk="0" hangingPunct="1">
        <a:lnSpc>
          <a:spcPct val="150000"/>
        </a:lnSpc>
        <a:spcBef>
          <a:spcPts val="0"/>
        </a:spcBef>
        <a:spcAft>
          <a:spcPts val="1000"/>
        </a:spcAft>
        <a:buClr>
          <a:schemeClr val="accent1"/>
        </a:buClr>
        <a:buSzPct val="120000"/>
        <a:buFont typeface="Arial" panose="020B0604020202020204" pitchFamily="34" charset="0"/>
        <a:buChar char="•"/>
        <a:defRPr sz="1600" kern="1200">
          <a:solidFill>
            <a:schemeClr val="tx1"/>
          </a:solidFill>
          <a:latin typeface="+mn-lt"/>
          <a:ea typeface="+mn-ea"/>
          <a:cs typeface="+mn-cs"/>
        </a:defRPr>
      </a:lvl1pPr>
      <a:lvl2pPr marL="514350" indent="-228600" algn="l" defTabSz="685800" rtl="0" eaLnBrk="1" latinLnBrk="0" hangingPunct="1">
        <a:lnSpc>
          <a:spcPct val="150000"/>
        </a:lnSpc>
        <a:spcBef>
          <a:spcPts val="0"/>
        </a:spcBef>
        <a:spcAft>
          <a:spcPts val="1000"/>
        </a:spcAft>
        <a:buClr>
          <a:schemeClr val="accent1"/>
        </a:buClr>
        <a:buFont typeface="Verdana" panose="020B0604030504040204" pitchFamily="34" charset="0"/>
        <a:buChar char="-"/>
        <a:defRPr sz="1600" kern="1200">
          <a:solidFill>
            <a:schemeClr val="tx1"/>
          </a:solidFill>
          <a:latin typeface="+mn-lt"/>
          <a:ea typeface="+mn-ea"/>
          <a:cs typeface="+mn-cs"/>
        </a:defRPr>
      </a:lvl2pPr>
      <a:lvl3pPr marL="857250" indent="-228600" algn="l" defTabSz="685800" rtl="0" eaLnBrk="1" latinLnBrk="0" hangingPunct="1">
        <a:lnSpc>
          <a:spcPct val="150000"/>
        </a:lnSpc>
        <a:spcBef>
          <a:spcPts val="0"/>
        </a:spcBef>
        <a:spcAft>
          <a:spcPts val="1000"/>
        </a:spcAft>
        <a:buClr>
          <a:schemeClr val="accent1"/>
        </a:buClr>
        <a:buFont typeface="Wingdings" panose="05000000000000000000" pitchFamily="2" charset="2"/>
        <a:buChar char="§"/>
        <a:defRPr sz="1600" kern="1200">
          <a:solidFill>
            <a:schemeClr val="tx1"/>
          </a:solidFill>
          <a:latin typeface="+mn-lt"/>
          <a:ea typeface="+mn-ea"/>
          <a:cs typeface="+mn-cs"/>
        </a:defRPr>
      </a:lvl3pPr>
      <a:lvl4pPr marL="1200150" indent="-228600" algn="l" defTabSz="685800" rtl="0" eaLnBrk="1" latinLnBrk="0" hangingPunct="1">
        <a:lnSpc>
          <a:spcPct val="150000"/>
        </a:lnSpc>
        <a:spcBef>
          <a:spcPts val="0"/>
        </a:spcBef>
        <a:spcAft>
          <a:spcPts val="1000"/>
        </a:spcAft>
        <a:buClr>
          <a:schemeClr val="accent1"/>
        </a:buClr>
        <a:buFont typeface="Verdana" panose="020B0604030504040204" pitchFamily="34" charset="0"/>
        <a:buChar char="-"/>
        <a:defRPr sz="1600" kern="1200">
          <a:solidFill>
            <a:schemeClr val="tx1"/>
          </a:solidFill>
          <a:latin typeface="+mn-lt"/>
          <a:ea typeface="+mn-ea"/>
          <a:cs typeface="+mn-cs"/>
        </a:defRPr>
      </a:lvl4pPr>
      <a:lvl5pPr marL="1543050" indent="-228600" algn="l" defTabSz="685800" rtl="0" eaLnBrk="1" latinLnBrk="0" hangingPunct="1">
        <a:lnSpc>
          <a:spcPct val="150000"/>
        </a:lnSpc>
        <a:spcBef>
          <a:spcPts val="0"/>
        </a:spcBef>
        <a:spcAft>
          <a:spcPts val="1000"/>
        </a:spcAft>
        <a:buClr>
          <a:srgbClr val="0056A9"/>
        </a:buClr>
        <a:buSzPct val="80000"/>
        <a:buFont typeface="Verdana" panose="020B060403050404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886968"/>
            <a:ext cx="8229600" cy="292608"/>
          </a:xfrm>
          <a:prstGeom prst="rect">
            <a:avLst/>
          </a:prstGeom>
        </p:spPr>
        <p:txBody>
          <a:bodyPr vert="horz" lIns="0" tIns="0" rIns="0" bIns="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457200" y="1271016"/>
            <a:ext cx="8229600" cy="3191256"/>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58160222"/>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Lst>
  <p:txStyles>
    <p:titleStyle>
      <a:lvl1pPr algn="l" defTabSz="685800" rtl="0" eaLnBrk="1" latinLnBrk="0" hangingPunct="1">
        <a:lnSpc>
          <a:spcPct val="100000"/>
        </a:lnSpc>
        <a:spcBef>
          <a:spcPct val="0"/>
        </a:spcBef>
        <a:buNone/>
        <a:defRPr sz="2200" b="1" kern="1200">
          <a:solidFill>
            <a:schemeClr val="accent1"/>
          </a:solidFill>
          <a:latin typeface="Verdana" panose="020B0604030504040204" pitchFamily="34" charset="0"/>
          <a:ea typeface="Verdana" panose="020B0604030504040204" pitchFamily="34" charset="0"/>
          <a:cs typeface="+mj-cs"/>
        </a:defRPr>
      </a:lvl1pPr>
    </p:titleStyle>
    <p:bodyStyle>
      <a:lvl1pPr marL="228600" indent="-228600" algn="l" defTabSz="685800" rtl="0" eaLnBrk="1" latinLnBrk="0" hangingPunct="1">
        <a:lnSpc>
          <a:spcPct val="150000"/>
        </a:lnSpc>
        <a:spcBef>
          <a:spcPts val="0"/>
        </a:spcBef>
        <a:spcAft>
          <a:spcPts val="1000"/>
        </a:spcAft>
        <a:buClr>
          <a:schemeClr val="accent1"/>
        </a:buClr>
        <a:buSzPct val="120000"/>
        <a:buFont typeface="Arial" panose="020B0604020202020204" pitchFamily="34" charset="0"/>
        <a:buChar char="•"/>
        <a:defRPr sz="1600" kern="1200">
          <a:solidFill>
            <a:schemeClr val="tx1"/>
          </a:solidFill>
          <a:latin typeface="+mn-lt"/>
          <a:ea typeface="+mn-ea"/>
          <a:cs typeface="+mn-cs"/>
        </a:defRPr>
      </a:lvl1pPr>
      <a:lvl2pPr marL="514350" indent="-228600" algn="l" defTabSz="685800" rtl="0" eaLnBrk="1" latinLnBrk="0" hangingPunct="1">
        <a:lnSpc>
          <a:spcPct val="150000"/>
        </a:lnSpc>
        <a:spcBef>
          <a:spcPts val="0"/>
        </a:spcBef>
        <a:spcAft>
          <a:spcPts val="1000"/>
        </a:spcAft>
        <a:buClr>
          <a:schemeClr val="accent1"/>
        </a:buClr>
        <a:buFont typeface="Verdana" panose="020B0604030504040204" pitchFamily="34" charset="0"/>
        <a:buChar char="-"/>
        <a:defRPr sz="1600" kern="1200">
          <a:solidFill>
            <a:schemeClr val="tx1"/>
          </a:solidFill>
          <a:latin typeface="+mn-lt"/>
          <a:ea typeface="+mn-ea"/>
          <a:cs typeface="+mn-cs"/>
        </a:defRPr>
      </a:lvl2pPr>
      <a:lvl3pPr marL="857250" indent="-228600" algn="l" defTabSz="685800" rtl="0" eaLnBrk="1" latinLnBrk="0" hangingPunct="1">
        <a:lnSpc>
          <a:spcPct val="150000"/>
        </a:lnSpc>
        <a:spcBef>
          <a:spcPts val="0"/>
        </a:spcBef>
        <a:spcAft>
          <a:spcPts val="1000"/>
        </a:spcAft>
        <a:buClr>
          <a:schemeClr val="accent1"/>
        </a:buClr>
        <a:buFont typeface="Wingdings" panose="05000000000000000000" pitchFamily="2" charset="2"/>
        <a:buChar char="§"/>
        <a:defRPr sz="1600" kern="1200">
          <a:solidFill>
            <a:schemeClr val="tx1"/>
          </a:solidFill>
          <a:latin typeface="+mn-lt"/>
          <a:ea typeface="+mn-ea"/>
          <a:cs typeface="+mn-cs"/>
        </a:defRPr>
      </a:lvl3pPr>
      <a:lvl4pPr marL="1200150" indent="-228600" algn="l" defTabSz="685800" rtl="0" eaLnBrk="1" latinLnBrk="0" hangingPunct="1">
        <a:lnSpc>
          <a:spcPct val="150000"/>
        </a:lnSpc>
        <a:spcBef>
          <a:spcPts val="0"/>
        </a:spcBef>
        <a:spcAft>
          <a:spcPts val="1000"/>
        </a:spcAft>
        <a:buClr>
          <a:schemeClr val="accent1"/>
        </a:buClr>
        <a:buFont typeface="Verdana" panose="020B0604030504040204" pitchFamily="34" charset="0"/>
        <a:buChar char="-"/>
        <a:defRPr sz="1600" kern="1200">
          <a:solidFill>
            <a:schemeClr val="tx1"/>
          </a:solidFill>
          <a:latin typeface="+mn-lt"/>
          <a:ea typeface="+mn-ea"/>
          <a:cs typeface="+mn-cs"/>
        </a:defRPr>
      </a:lvl4pPr>
      <a:lvl5pPr marL="1543050" indent="-228600" algn="l" defTabSz="685800" rtl="0" eaLnBrk="1" latinLnBrk="0" hangingPunct="1">
        <a:lnSpc>
          <a:spcPct val="150000"/>
        </a:lnSpc>
        <a:spcBef>
          <a:spcPts val="0"/>
        </a:spcBef>
        <a:spcAft>
          <a:spcPts val="1000"/>
        </a:spcAft>
        <a:buClr>
          <a:srgbClr val="0056A9"/>
        </a:buClr>
        <a:buSzPct val="80000"/>
        <a:buFont typeface="Verdana" panose="020B060403050404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hyperlink" Target="https://www.txdot.gov/content/dam/docs/division/ppd/peps-contract-advertisements/faq-bonfire.pdf"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hyperlink" Target="https://www.txdot.gov/business/peps/opportunities/peps-contract-advertisements.html"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10.tmp"/></Relationships>
</file>

<file path=ppt/slides/_rels/slide12.xml.rels><?xml version="1.0" encoding="UTF-8" standalone="yes"?>
<Relationships xmlns="http://schemas.openxmlformats.org/package/2006/relationships"><Relationship Id="rId3" Type="http://schemas.openxmlformats.org/officeDocument/2006/relationships/hyperlink" Target="https://ftp.dot.state.tx.us/pub/txdot/ppd/checklist-proposal-screening.pdf" TargetMode="External"/><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hyperlink" Target="https://www.txdot.gov/business/consultants/architectural-engineering-surveying/list-of-firms.html"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tags" Target="../tags/tag28.xml"/><Relationship Id="rId13" Type="http://schemas.openxmlformats.org/officeDocument/2006/relationships/slideLayout" Target="../slideLayouts/slideLayout5.xml"/><Relationship Id="rId3" Type="http://schemas.openxmlformats.org/officeDocument/2006/relationships/tags" Target="../tags/tag23.xml"/><Relationship Id="rId7" Type="http://schemas.openxmlformats.org/officeDocument/2006/relationships/tags" Target="../tags/tag27.xml"/><Relationship Id="rId12" Type="http://schemas.openxmlformats.org/officeDocument/2006/relationships/tags" Target="../tags/tag32.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tags" Target="../tags/tag26.xml"/><Relationship Id="rId11" Type="http://schemas.openxmlformats.org/officeDocument/2006/relationships/tags" Target="../tags/tag31.xml"/><Relationship Id="rId5" Type="http://schemas.openxmlformats.org/officeDocument/2006/relationships/tags" Target="../tags/tag25.xml"/><Relationship Id="rId10" Type="http://schemas.openxmlformats.org/officeDocument/2006/relationships/tags" Target="../tags/tag30.xml"/><Relationship Id="rId4" Type="http://schemas.openxmlformats.org/officeDocument/2006/relationships/tags" Target="../tags/tag24.xml"/><Relationship Id="rId9" Type="http://schemas.openxmlformats.org/officeDocument/2006/relationships/tags" Target="../tags/tag29.xml"/><Relationship Id="rId1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2.tmp"/><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8" Type="http://schemas.openxmlformats.org/officeDocument/2006/relationships/tags" Target="../tags/tag40.xml"/><Relationship Id="rId3" Type="http://schemas.openxmlformats.org/officeDocument/2006/relationships/tags" Target="../tags/tag35.xml"/><Relationship Id="rId7" Type="http://schemas.openxmlformats.org/officeDocument/2006/relationships/tags" Target="../tags/tag39.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tags" Target="../tags/tag38.xml"/><Relationship Id="rId5" Type="http://schemas.openxmlformats.org/officeDocument/2006/relationships/tags" Target="../tags/tag37.xml"/><Relationship Id="rId10" Type="http://schemas.openxmlformats.org/officeDocument/2006/relationships/notesSlide" Target="../notesSlides/notesSlide17.xml"/><Relationship Id="rId4" Type="http://schemas.openxmlformats.org/officeDocument/2006/relationships/tags" Target="../tags/tag36.xml"/><Relationship Id="rId9"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hyperlink" Target="mailto:Martin.Rodin@txdot.gov" TargetMode="External"/><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hyperlink" Target="https://texreg.sos.state.tx.us/public/readtac$ext.TacPage?sl=R&amp;app=9&amp;p_dir=&amp;p_rloc=&amp;p_tloc=&amp;p_ploc=&amp;pg=1&amp;p_tac=&amp;ti=43&amp;pt=1&amp;ch=9&amp;rl=7"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slideLayout" Target="../slideLayouts/slideLayout5.xml"/><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s>
</file>

<file path=ppt/slides/_rels/slide30.xml.rels><?xml version="1.0" encoding="UTF-8" standalone="yes"?>
<Relationships xmlns="http://schemas.openxmlformats.org/package/2006/relationships"><Relationship Id="rId3" Type="http://schemas.openxmlformats.org/officeDocument/2006/relationships/image" Target="../media/image17.tmp"/><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19.tmp"/><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20.tmp"/><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21.tmp"/><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22.tmp"/><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23.tmp"/><Relationship Id="rId2" Type="http://schemas.openxmlformats.org/officeDocument/2006/relationships/hyperlink" Target="http://www.txdot.gov/" TargetMode="Externa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hyperlink" Target="mailto:Allison.Kurwitz@txdot.gov" TargetMode="External"/><Relationship Id="rId2" Type="http://schemas.openxmlformats.org/officeDocument/2006/relationships/notesSlide" Target="../notesSlides/notesSlide30.xml"/><Relationship Id="rId1" Type="http://schemas.openxmlformats.org/officeDocument/2006/relationships/slideLayout" Target="../slideLayouts/slideLayout11.xml"/><Relationship Id="rId5" Type="http://schemas.openxmlformats.org/officeDocument/2006/relationships/image" Target="../media/image24.jpg"/><Relationship Id="rId4" Type="http://schemas.openxmlformats.org/officeDocument/2006/relationships/hyperlink" Target="https://www.txdot.gov/business/peps/opportunities/meetings/pre-rfp-meeting-hamilton-relief-route-us281sh-36-pse-waco-district.htm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9.tmp"/><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hyperlink" Target="mailto:Allison.Kurwitz@txdot.gov" TargetMode="External"/><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17.xml"/><Relationship Id="rId7" Type="http://schemas.openxmlformats.org/officeDocument/2006/relationships/slideLayout" Target="../slideLayouts/slideLayout5.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13CB2-1304-88FB-9044-4774D9D3B3DC}"/>
              </a:ext>
            </a:extLst>
          </p:cNvPr>
          <p:cNvSpPr>
            <a:spLocks noGrp="1"/>
          </p:cNvSpPr>
          <p:nvPr>
            <p:ph type="ctrTitle"/>
          </p:nvPr>
        </p:nvSpPr>
        <p:spPr>
          <a:xfrm>
            <a:off x="640080" y="1406051"/>
            <a:ext cx="7863840" cy="2052446"/>
          </a:xfrm>
        </p:spPr>
        <p:txBody>
          <a:bodyPr>
            <a:noAutofit/>
          </a:bodyPr>
          <a:lstStyle/>
          <a:p>
            <a:r>
              <a:rPr lang="en-US" sz="2400" u="sng" dirty="0"/>
              <a:t>Pre-Request for Proposal (RFP) Meeting</a:t>
            </a:r>
            <a:br>
              <a:rPr lang="en-US" sz="3200" dirty="0"/>
            </a:br>
            <a:br>
              <a:rPr lang="en-US" sz="2800" b="0" dirty="0"/>
            </a:br>
            <a:r>
              <a:rPr lang="en-US" sz="2400" b="0" dirty="0"/>
              <a:t>PS&amp;E Services for US 281/SH 36</a:t>
            </a:r>
            <a:br>
              <a:rPr lang="en-US" sz="2400" b="0" dirty="0"/>
            </a:br>
            <a:r>
              <a:rPr lang="en-US" sz="2400" b="0" dirty="0"/>
              <a:t>Hamilton Truck Relief Route </a:t>
            </a:r>
            <a:br>
              <a:rPr lang="en-US" sz="2400" b="0" dirty="0"/>
            </a:br>
            <a:r>
              <a:rPr lang="en-US" sz="2400" b="0" dirty="0"/>
              <a:t>Waco District</a:t>
            </a:r>
            <a:br>
              <a:rPr lang="en-US" sz="2400" b="0" dirty="0"/>
            </a:br>
            <a:endParaRPr lang="en-US" sz="2400" b="0" dirty="0"/>
          </a:p>
        </p:txBody>
      </p:sp>
      <p:sp>
        <p:nvSpPr>
          <p:cNvPr id="3" name="Subtitle 2">
            <a:extLst>
              <a:ext uri="{FF2B5EF4-FFF2-40B4-BE49-F238E27FC236}">
                <a16:creationId xmlns:a16="http://schemas.microsoft.com/office/drawing/2014/main" id="{5BE37F18-99CA-8F2E-B588-7EE58DF02509}"/>
              </a:ext>
            </a:extLst>
          </p:cNvPr>
          <p:cNvSpPr>
            <a:spLocks noGrp="1"/>
          </p:cNvSpPr>
          <p:nvPr>
            <p:ph type="subTitle" idx="1"/>
          </p:nvPr>
        </p:nvSpPr>
        <p:spPr>
          <a:xfrm>
            <a:off x="640080" y="3521216"/>
            <a:ext cx="7863840" cy="798536"/>
          </a:xfrm>
        </p:spPr>
        <p:txBody>
          <a:bodyPr>
            <a:normAutofit/>
          </a:bodyPr>
          <a:lstStyle/>
          <a:p>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FY 26 Wave 4</a:t>
            </a:r>
          </a:p>
          <a:p>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Solicitation No. 601CT0000006465</a:t>
            </a:r>
            <a:r>
              <a:rPr lang="en-US" sz="1600" dirty="0">
                <a:latin typeface="Verdana" panose="020B0604030504040204" pitchFamily="34" charset="0"/>
                <a:ea typeface="Verdana" panose="020B0604030504040204" pitchFamily="34" charset="0"/>
                <a:cs typeface="Verdana" panose="020B0604030504040204" pitchFamily="34" charset="0"/>
              </a:rPr>
              <a:t>; RFP No. 09-6SDP5001</a:t>
            </a:r>
            <a:endPar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7996847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0EB6C-6D8F-A9B7-A294-17362D6AB77E}"/>
              </a:ext>
            </a:extLst>
          </p:cNvPr>
          <p:cNvSpPr>
            <a:spLocks noGrp="1"/>
          </p:cNvSpPr>
          <p:nvPr>
            <p:ph type="title"/>
          </p:nvPr>
        </p:nvSpPr>
        <p:spPr/>
        <p:txBody>
          <a:bodyPr>
            <a:normAutofit fontScale="90000"/>
          </a:bodyPr>
          <a:lstStyle/>
          <a:p>
            <a:r>
              <a:rPr lang="en-US" dirty="0"/>
              <a:t>Procurement Process - 2</a:t>
            </a:r>
          </a:p>
        </p:txBody>
      </p:sp>
      <p:sp>
        <p:nvSpPr>
          <p:cNvPr id="3" name="Content Placeholder 2">
            <a:extLst>
              <a:ext uri="{FF2B5EF4-FFF2-40B4-BE49-F238E27FC236}">
                <a16:creationId xmlns:a16="http://schemas.microsoft.com/office/drawing/2014/main" id="{C00CC329-869A-654B-4190-269BE320A582}"/>
              </a:ext>
            </a:extLst>
          </p:cNvPr>
          <p:cNvSpPr>
            <a:spLocks noGrp="1"/>
          </p:cNvSpPr>
          <p:nvPr>
            <p:ph idx="1"/>
          </p:nvPr>
        </p:nvSpPr>
        <p:spPr>
          <a:xfrm>
            <a:off x="457200" y="1272209"/>
            <a:ext cx="7395882" cy="3190064"/>
          </a:xfrm>
        </p:spPr>
        <p:txBody>
          <a:bodyPr>
            <a:normAutofit/>
          </a:bodyPr>
          <a:lstStyle/>
          <a:p>
            <a:pPr marL="285750" marR="0" lvl="0" indent="-285750" algn="l" defTabSz="914400" rtl="0" eaLnBrk="1" fontAlgn="auto" latinLnBrk="0" hangingPunct="1">
              <a:lnSpc>
                <a:spcPct val="100000"/>
              </a:lnSpc>
              <a:spcBef>
                <a:spcPts val="450"/>
              </a:spcBef>
              <a:spcAft>
                <a:spcPts val="0"/>
              </a:spcAft>
              <a:buClr>
                <a:srgbClr val="3869A2"/>
              </a:buClr>
              <a:buSzTx/>
              <a:buFont typeface="Wingdings" panose="05000000000000000000" pitchFamily="2" charset="2"/>
              <a:buChar char="§"/>
              <a:tabLst/>
              <a:defRPr/>
            </a:pPr>
            <a:r>
              <a:rPr kumimoji="0" lang="en-US" sz="1500" b="1" i="0" u="none" strike="noStrike" kern="1200" cap="none" spc="0" normalizeH="0" baseline="0" noProof="0" dirty="0">
                <a:ln>
                  <a:noFill/>
                </a:ln>
                <a:solidFill>
                  <a:srgbClr val="000000"/>
                </a:solidFill>
                <a:effectLst/>
                <a:uLnTx/>
                <a:uFillTx/>
                <a:latin typeface="Franklin Gothic Book" pitchFamily="34" charset="0"/>
                <a:ea typeface="+mn-ea"/>
                <a:cs typeface="Arial" pitchFamily="34" charset="0"/>
              </a:rPr>
              <a:t>Post Request for Proposal (RFP)</a:t>
            </a:r>
          </a:p>
          <a:p>
            <a:pPr marL="600075" marR="0" lvl="1" indent="-257175" algn="l" defTabSz="914400" rtl="0" eaLnBrk="1" fontAlgn="auto" latinLnBrk="0" hangingPunct="1">
              <a:lnSpc>
                <a:spcPct val="100000"/>
              </a:lnSpc>
              <a:spcBef>
                <a:spcPts val="450"/>
              </a:spcBef>
              <a:spcAft>
                <a:spcPts val="0"/>
              </a:spcAft>
              <a:buClr>
                <a:srgbClr val="3869A2"/>
              </a:buClr>
              <a:buSzTx/>
              <a:buFont typeface="Wingdings" panose="05000000000000000000" pitchFamily="2" charset="2"/>
              <a:buChar char="Ø"/>
              <a:tabLst/>
              <a:defRPr/>
            </a:pPr>
            <a:r>
              <a:rPr kumimoji="0" lang="en-US" sz="1500" b="0" i="0" u="none" strike="noStrike" kern="1200" cap="none" spc="0" normalizeH="0" baseline="0" noProof="0" dirty="0">
                <a:ln>
                  <a:noFill/>
                </a:ln>
                <a:solidFill>
                  <a:srgbClr val="000000"/>
                </a:solidFill>
                <a:effectLst/>
                <a:uLnTx/>
                <a:uFillTx/>
                <a:latin typeface="Franklin Gothic Book" pitchFamily="34" charset="0"/>
                <a:ea typeface="+mn-ea"/>
                <a:cs typeface="Arial" pitchFamily="34" charset="0"/>
              </a:rPr>
              <a:t>Electronic State Business Daily (ESBD): Minimum 21-day posting time for RFP.</a:t>
            </a:r>
          </a:p>
          <a:p>
            <a:pPr marL="600075" marR="0" lvl="1" indent="-257175" algn="l" defTabSz="914400" rtl="0" eaLnBrk="1" fontAlgn="auto" latinLnBrk="0" hangingPunct="1">
              <a:lnSpc>
                <a:spcPct val="100000"/>
              </a:lnSpc>
              <a:spcBef>
                <a:spcPts val="450"/>
              </a:spcBef>
              <a:spcAft>
                <a:spcPts val="0"/>
              </a:spcAft>
              <a:buClr>
                <a:srgbClr val="3869A2"/>
              </a:buClr>
              <a:buSzTx/>
              <a:buFont typeface="Wingdings" panose="05000000000000000000" pitchFamily="2" charset="2"/>
              <a:buChar char="Ø"/>
              <a:tabLst/>
              <a:defRPr/>
            </a:pPr>
            <a:r>
              <a:rPr kumimoji="0" lang="en-US" sz="1500" b="0" i="0" u="none" strike="noStrike" kern="1200" cap="none" spc="0" normalizeH="0" baseline="0" noProof="0" dirty="0">
                <a:ln>
                  <a:noFill/>
                </a:ln>
                <a:solidFill>
                  <a:srgbClr val="000000"/>
                </a:solidFill>
                <a:effectLst/>
                <a:uLnTx/>
                <a:uFillTx/>
                <a:latin typeface="Franklin Gothic Book" pitchFamily="34" charset="0"/>
                <a:ea typeface="+mn-ea"/>
                <a:cs typeface="Arial" pitchFamily="34" charset="0"/>
              </a:rPr>
              <a:t>Solicitation will be posted in TxDOT Procurement Portal – Euna Solutions (Formerly named Bonfire).</a:t>
            </a:r>
          </a:p>
          <a:p>
            <a:pPr marL="0" marR="0" lvl="0" indent="0" algn="l" defTabSz="914400" rtl="0" eaLnBrk="1" fontAlgn="auto" latinLnBrk="0" hangingPunct="1">
              <a:lnSpc>
                <a:spcPct val="100000"/>
              </a:lnSpc>
              <a:spcBef>
                <a:spcPts val="450"/>
              </a:spcBef>
              <a:spcAft>
                <a:spcPts val="0"/>
              </a:spcAft>
              <a:buClr>
                <a:srgbClr val="3869A2"/>
              </a:buClr>
              <a:buSzTx/>
              <a:buFontTx/>
              <a:buNone/>
              <a:tabLst/>
              <a:defRPr/>
            </a:pPr>
            <a:endParaRPr kumimoji="0" lang="en-US" sz="1500" b="0" i="0" u="none" strike="noStrike" kern="1200" cap="none" spc="0" normalizeH="0" baseline="0" noProof="0" dirty="0">
              <a:ln>
                <a:noFill/>
              </a:ln>
              <a:solidFill>
                <a:srgbClr val="000000"/>
              </a:solidFill>
              <a:effectLst/>
              <a:uLnTx/>
              <a:uFillTx/>
              <a:latin typeface="Franklin Gothic Book" pitchFamily="34" charset="0"/>
              <a:ea typeface="+mn-ea"/>
              <a:cs typeface="Arial" pitchFamily="34" charset="0"/>
            </a:endParaRPr>
          </a:p>
          <a:p>
            <a:pPr marL="285750" marR="0" lvl="0" indent="-285750" algn="l" defTabSz="914400" rtl="0" eaLnBrk="1" fontAlgn="auto" latinLnBrk="0" hangingPunct="1">
              <a:lnSpc>
                <a:spcPct val="100000"/>
              </a:lnSpc>
              <a:spcBef>
                <a:spcPts val="450"/>
              </a:spcBef>
              <a:spcAft>
                <a:spcPts val="0"/>
              </a:spcAft>
              <a:buClr>
                <a:srgbClr val="3869A2"/>
              </a:buClr>
              <a:buSzTx/>
              <a:buFont typeface="Wingdings" panose="05000000000000000000" pitchFamily="2" charset="2"/>
              <a:buChar char="§"/>
              <a:tabLst/>
              <a:defRPr/>
            </a:pPr>
            <a:r>
              <a:rPr kumimoji="0" lang="en-US" sz="1500" b="1" i="0" u="none" strike="noStrike" kern="1200" cap="none" spc="0" normalizeH="0" baseline="0" noProof="0" dirty="0">
                <a:ln>
                  <a:noFill/>
                </a:ln>
                <a:solidFill>
                  <a:srgbClr val="000000"/>
                </a:solidFill>
                <a:effectLst/>
                <a:uLnTx/>
                <a:uFillTx/>
                <a:latin typeface="Franklin Gothic Book" pitchFamily="34" charset="0"/>
                <a:ea typeface="+mn-ea"/>
                <a:cs typeface="Arial" pitchFamily="34" charset="0"/>
              </a:rPr>
              <a:t>Submit Responses</a:t>
            </a:r>
          </a:p>
          <a:p>
            <a:pPr marL="600075" marR="0" lvl="1" indent="-257175" algn="l" defTabSz="914400" rtl="0" eaLnBrk="1" fontAlgn="auto" latinLnBrk="0" hangingPunct="1">
              <a:lnSpc>
                <a:spcPct val="100000"/>
              </a:lnSpc>
              <a:spcBef>
                <a:spcPts val="450"/>
              </a:spcBef>
              <a:spcAft>
                <a:spcPts val="0"/>
              </a:spcAft>
              <a:buClr>
                <a:srgbClr val="3869A2"/>
              </a:buClr>
              <a:buSzTx/>
              <a:buFont typeface="Wingdings" panose="05000000000000000000" pitchFamily="2" charset="2"/>
              <a:buChar char="Ø"/>
              <a:tabLst/>
              <a:defRPr/>
            </a:pPr>
            <a:r>
              <a:rPr kumimoji="0" lang="en-US" sz="1500" b="0" i="0" u="none" strike="noStrike" kern="1200" cap="none" spc="0" normalizeH="0" baseline="0" noProof="0" dirty="0">
                <a:ln>
                  <a:noFill/>
                </a:ln>
                <a:solidFill>
                  <a:srgbClr val="000000"/>
                </a:solidFill>
                <a:effectLst/>
                <a:uLnTx/>
                <a:uFillTx/>
                <a:latin typeface="Franklin Gothic Book" pitchFamily="34" charset="0"/>
                <a:ea typeface="+mn-ea"/>
                <a:cs typeface="Arial" pitchFamily="34" charset="0"/>
              </a:rPr>
              <a:t>Providers will use </a:t>
            </a:r>
            <a:r>
              <a:rPr lang="en-US" dirty="0">
                <a:solidFill>
                  <a:srgbClr val="000000"/>
                </a:solidFill>
                <a:latin typeface="Franklin Gothic Book" pitchFamily="34" charset="0"/>
                <a:cs typeface="Arial" pitchFamily="34" charset="0"/>
              </a:rPr>
              <a:t>Euna Solutions</a:t>
            </a:r>
            <a:r>
              <a:rPr kumimoji="0" lang="en-US" sz="1500" b="0" i="0" u="none" strike="noStrike" kern="1200" cap="none" spc="0" normalizeH="0" baseline="0" noProof="0" dirty="0">
                <a:ln>
                  <a:noFill/>
                </a:ln>
                <a:solidFill>
                  <a:srgbClr val="000000"/>
                </a:solidFill>
                <a:effectLst/>
                <a:uLnTx/>
                <a:uFillTx/>
                <a:latin typeface="Franklin Gothic Book" pitchFamily="34" charset="0"/>
                <a:ea typeface="+mn-ea"/>
                <a:cs typeface="Arial" pitchFamily="34" charset="0"/>
              </a:rPr>
              <a:t> to submit responses to the solicitation.</a:t>
            </a:r>
          </a:p>
          <a:p>
            <a:pPr marL="942975" marR="0" lvl="2" indent="-257175" algn="l" defTabSz="914400" rtl="0" eaLnBrk="1" fontAlgn="auto" latinLnBrk="0" hangingPunct="1">
              <a:lnSpc>
                <a:spcPct val="100000"/>
              </a:lnSpc>
              <a:spcBef>
                <a:spcPts val="450"/>
              </a:spcBef>
              <a:spcAft>
                <a:spcPts val="0"/>
              </a:spcAft>
              <a:buClr>
                <a:srgbClr val="3869A2"/>
              </a:buClr>
              <a:buSzTx/>
              <a:buFont typeface="Wingdings" panose="05000000000000000000" pitchFamily="2" charset="2"/>
              <a:buChar char="Ø"/>
              <a:tabLst/>
              <a:defRPr/>
            </a:pPr>
            <a:r>
              <a:rPr lang="en-US" dirty="0">
                <a:solidFill>
                  <a:srgbClr val="000000"/>
                </a:solidFill>
                <a:latin typeface="Franklin Gothic Book" pitchFamily="34" charset="0"/>
                <a:cs typeface="Arial" pitchFamily="34" charset="0"/>
                <a:hlinkClick r:id="rId3"/>
              </a:rPr>
              <a:t>Euna Procurement Frequently Asked Questions (FAQs)</a:t>
            </a:r>
            <a:endParaRPr kumimoji="0" lang="en-US" sz="1500" b="0" i="0" u="none" strike="noStrike" kern="1200" cap="none" spc="0" normalizeH="0" baseline="0" noProof="0" dirty="0">
              <a:ln>
                <a:noFill/>
              </a:ln>
              <a:solidFill>
                <a:srgbClr val="FFFFFF"/>
              </a:solidFill>
              <a:effectLst/>
              <a:uLnTx/>
              <a:uFillTx/>
              <a:latin typeface="Arial"/>
              <a:ea typeface="+mn-ea"/>
              <a:cs typeface="+mn-cs"/>
            </a:endParaRPr>
          </a:p>
          <a:p>
            <a:pPr marL="942975" marR="0" lvl="2" indent="-257175" algn="l" defTabSz="914400" rtl="0" eaLnBrk="1" fontAlgn="auto" latinLnBrk="0" hangingPunct="1">
              <a:lnSpc>
                <a:spcPct val="100000"/>
              </a:lnSpc>
              <a:spcBef>
                <a:spcPts val="450"/>
              </a:spcBef>
              <a:spcAft>
                <a:spcPts val="0"/>
              </a:spcAft>
              <a:buClr>
                <a:srgbClr val="3869A2"/>
              </a:buClr>
              <a:buSzTx/>
              <a:buFont typeface="Wingdings" panose="05000000000000000000" pitchFamily="2" charset="2"/>
              <a:buChar char="Ø"/>
              <a:tabLst/>
              <a:defRPr/>
            </a:pPr>
            <a:r>
              <a:rPr kumimoji="0" lang="en-US" sz="1500" b="0" i="0" u="none" strike="noStrike" kern="1200" cap="none" spc="0" normalizeH="0" baseline="0" noProof="0" dirty="0">
                <a:ln>
                  <a:noFill/>
                </a:ln>
                <a:solidFill>
                  <a:srgbClr val="000000"/>
                </a:solidFill>
                <a:effectLst/>
                <a:uLnTx/>
                <a:uFillTx/>
                <a:latin typeface="Franklin Gothic Book" pitchFamily="34" charset="0"/>
                <a:ea typeface="+mn-ea"/>
                <a:cs typeface="Arial" pitchFamily="34" charset="0"/>
              </a:rPr>
              <a:t>Follow the RFP instructions and submit all completed, applicable documents required.</a:t>
            </a:r>
          </a:p>
          <a:p>
            <a:pPr marL="942975" marR="0" lvl="2" indent="-257175" algn="l" defTabSz="914400" rtl="0" eaLnBrk="1" fontAlgn="auto" latinLnBrk="0" hangingPunct="1">
              <a:lnSpc>
                <a:spcPct val="100000"/>
              </a:lnSpc>
              <a:spcBef>
                <a:spcPts val="450"/>
              </a:spcBef>
              <a:spcAft>
                <a:spcPts val="0"/>
              </a:spcAft>
              <a:buClr>
                <a:srgbClr val="3869A2"/>
              </a:buClr>
              <a:buSzTx/>
              <a:buFont typeface="Wingdings" panose="05000000000000000000" pitchFamily="2" charset="2"/>
              <a:buChar char="Ø"/>
              <a:tabLst/>
              <a:defRPr/>
            </a:pPr>
            <a:r>
              <a:rPr kumimoji="0" lang="en-US" sz="1500" b="0" i="0" u="none" strike="noStrike" kern="1200" cap="none" spc="0" normalizeH="0" baseline="0" noProof="0" dirty="0">
                <a:ln>
                  <a:noFill/>
                </a:ln>
                <a:solidFill>
                  <a:srgbClr val="000000"/>
                </a:solidFill>
                <a:effectLst/>
                <a:uLnTx/>
                <a:uFillTx/>
                <a:latin typeface="Franklin Gothic Book" pitchFamily="34" charset="0"/>
                <a:ea typeface="+mn-ea"/>
                <a:cs typeface="Arial" pitchFamily="34" charset="0"/>
              </a:rPr>
              <a:t>Use the latest version of all forms.</a:t>
            </a:r>
            <a:endParaRPr kumimoji="0" lang="en-US" sz="1500" b="0" i="0" u="none" strike="noStrike" kern="1200" cap="none" spc="0" normalizeH="0" baseline="0" noProof="0" dirty="0">
              <a:ln>
                <a:noFill/>
              </a:ln>
              <a:solidFill>
                <a:srgbClr val="FFFFFF"/>
              </a:solidFill>
              <a:effectLst/>
              <a:uLnTx/>
              <a:uFillTx/>
              <a:latin typeface="Arial"/>
              <a:ea typeface="+mn-ea"/>
              <a:cs typeface="+mn-cs"/>
            </a:endParaRPr>
          </a:p>
          <a:p>
            <a:pPr marL="0" indent="0">
              <a:lnSpc>
                <a:spcPct val="150000"/>
              </a:lnSpc>
              <a:spcBef>
                <a:spcPts val="0"/>
              </a:spcBef>
              <a:spcAft>
                <a:spcPts val="1000"/>
              </a:spcAft>
              <a:buNone/>
            </a:pPr>
            <a:endParaRPr lang="en-US" dirty="0"/>
          </a:p>
        </p:txBody>
      </p:sp>
    </p:spTree>
    <p:extLst>
      <p:ext uri="{BB962C8B-B14F-4D97-AF65-F5344CB8AC3E}">
        <p14:creationId xmlns:p14="http://schemas.microsoft.com/office/powerpoint/2010/main" val="1364222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0EB6C-6D8F-A9B7-A294-17362D6AB77E}"/>
              </a:ext>
            </a:extLst>
          </p:cNvPr>
          <p:cNvSpPr>
            <a:spLocks noGrp="1"/>
          </p:cNvSpPr>
          <p:nvPr>
            <p:ph type="title"/>
          </p:nvPr>
        </p:nvSpPr>
        <p:spPr>
          <a:xfrm>
            <a:off x="457200" y="768351"/>
            <a:ext cx="8229600" cy="311150"/>
          </a:xfrm>
        </p:spPr>
        <p:txBody>
          <a:bodyPr>
            <a:normAutofit fontScale="90000"/>
          </a:bodyPr>
          <a:lstStyle/>
          <a:p>
            <a:r>
              <a:rPr lang="en-US" dirty="0"/>
              <a:t>Procurement Process - 3</a:t>
            </a:r>
          </a:p>
        </p:txBody>
      </p:sp>
      <p:sp>
        <p:nvSpPr>
          <p:cNvPr id="3" name="Content Placeholder 2">
            <a:extLst>
              <a:ext uri="{FF2B5EF4-FFF2-40B4-BE49-F238E27FC236}">
                <a16:creationId xmlns:a16="http://schemas.microsoft.com/office/drawing/2014/main" id="{C00CC329-869A-654B-4190-269BE320A582}"/>
              </a:ext>
            </a:extLst>
          </p:cNvPr>
          <p:cNvSpPr>
            <a:spLocks noGrp="1"/>
          </p:cNvSpPr>
          <p:nvPr>
            <p:ph idx="1"/>
          </p:nvPr>
        </p:nvSpPr>
        <p:spPr>
          <a:xfrm>
            <a:off x="457200" y="1149351"/>
            <a:ext cx="8229600" cy="3312922"/>
          </a:xfrm>
        </p:spPr>
        <p:txBody>
          <a:bodyPr/>
          <a:lstStyle/>
          <a:p>
            <a:pPr marL="0" indent="0">
              <a:buNone/>
            </a:pPr>
            <a:r>
              <a:rPr lang="en-US" dirty="0"/>
              <a:t>PEPS Contract Advertisements Link: </a:t>
            </a:r>
            <a:r>
              <a:rPr lang="en-US" dirty="0">
                <a:hlinkClick r:id="rId3"/>
              </a:rPr>
              <a:t>PEPS contract advertisements (txdot.gov)</a:t>
            </a:r>
            <a:r>
              <a:rPr lang="en-US" dirty="0"/>
              <a:t> </a:t>
            </a:r>
          </a:p>
          <a:p>
            <a:pPr marL="0" indent="0">
              <a:buNone/>
            </a:pPr>
            <a:endParaRPr lang="en-US" dirty="0"/>
          </a:p>
        </p:txBody>
      </p:sp>
      <p:pic>
        <p:nvPicPr>
          <p:cNvPr id="9" name="Picture 8" descr="A person holding a computer. Snippet from PEPS contract advertisements webpage.">
            <a:extLst>
              <a:ext uri="{FF2B5EF4-FFF2-40B4-BE49-F238E27FC236}">
                <a16:creationId xmlns:a16="http://schemas.microsoft.com/office/drawing/2014/main" id="{C6939C42-CC73-3D94-96C4-069E9CD35C96}"/>
              </a:ext>
            </a:extLst>
          </p:cNvPr>
          <p:cNvPicPr>
            <a:picLocks noChangeAspect="1"/>
          </p:cNvPicPr>
          <p:nvPr/>
        </p:nvPicPr>
        <p:blipFill>
          <a:blip r:embed="rId4"/>
          <a:stretch>
            <a:fillRect/>
          </a:stretch>
        </p:blipFill>
        <p:spPr>
          <a:xfrm>
            <a:off x="1752600" y="1593745"/>
            <a:ext cx="5187950" cy="2405167"/>
          </a:xfrm>
          <a:prstGeom prst="rect">
            <a:avLst/>
          </a:prstGeom>
        </p:spPr>
      </p:pic>
      <p:pic>
        <p:nvPicPr>
          <p:cNvPr id="7" name="Picture 6" descr="A blue sign with white text and texas star seal. Snippet of the Electronic State Business Daily webpage.">
            <a:extLst>
              <a:ext uri="{FF2B5EF4-FFF2-40B4-BE49-F238E27FC236}">
                <a16:creationId xmlns:a16="http://schemas.microsoft.com/office/drawing/2014/main" id="{AC97DC3C-4748-D7FB-DF9E-1E46094F7E82}"/>
              </a:ext>
            </a:extLst>
          </p:cNvPr>
          <p:cNvPicPr>
            <a:picLocks noChangeAspect="1"/>
          </p:cNvPicPr>
          <p:nvPr/>
        </p:nvPicPr>
        <p:blipFill>
          <a:blip r:embed="rId5"/>
          <a:stretch>
            <a:fillRect/>
          </a:stretch>
        </p:blipFill>
        <p:spPr>
          <a:xfrm>
            <a:off x="1752600" y="3998912"/>
            <a:ext cx="5187950" cy="1149349"/>
          </a:xfrm>
          <a:prstGeom prst="rect">
            <a:avLst/>
          </a:prstGeom>
        </p:spPr>
      </p:pic>
    </p:spTree>
    <p:extLst>
      <p:ext uri="{BB962C8B-B14F-4D97-AF65-F5344CB8AC3E}">
        <p14:creationId xmlns:p14="http://schemas.microsoft.com/office/powerpoint/2010/main" val="23927230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0EB6C-6D8F-A9B7-A294-17362D6AB77E}"/>
              </a:ext>
            </a:extLst>
          </p:cNvPr>
          <p:cNvSpPr>
            <a:spLocks noGrp="1"/>
          </p:cNvSpPr>
          <p:nvPr>
            <p:ph type="title"/>
          </p:nvPr>
        </p:nvSpPr>
        <p:spPr/>
        <p:txBody>
          <a:bodyPr>
            <a:normAutofit fontScale="90000"/>
          </a:bodyPr>
          <a:lstStyle/>
          <a:p>
            <a:r>
              <a:rPr lang="en-US" dirty="0"/>
              <a:t>Procurement Process - 4</a:t>
            </a:r>
          </a:p>
        </p:txBody>
      </p:sp>
      <p:sp>
        <p:nvSpPr>
          <p:cNvPr id="3" name="Content Placeholder 2">
            <a:extLst>
              <a:ext uri="{FF2B5EF4-FFF2-40B4-BE49-F238E27FC236}">
                <a16:creationId xmlns:a16="http://schemas.microsoft.com/office/drawing/2014/main" id="{C00CC329-869A-654B-4190-269BE320A582}"/>
              </a:ext>
            </a:extLst>
          </p:cNvPr>
          <p:cNvSpPr>
            <a:spLocks noGrp="1"/>
          </p:cNvSpPr>
          <p:nvPr>
            <p:ph idx="1"/>
          </p:nvPr>
        </p:nvSpPr>
        <p:spPr>
          <a:xfrm>
            <a:off x="457200" y="1272209"/>
            <a:ext cx="7966038" cy="3190064"/>
          </a:xfrm>
        </p:spPr>
        <p:txBody>
          <a:bodyPr>
            <a:normAutofit/>
          </a:bodyPr>
          <a:lstStyle/>
          <a:p>
            <a:pPr marL="285750" marR="0" lvl="0" indent="-285750" algn="l" defTabSz="914400" rtl="0" eaLnBrk="1" fontAlgn="auto" latinLnBrk="0" hangingPunct="1">
              <a:lnSpc>
                <a:spcPct val="100000"/>
              </a:lnSpc>
              <a:spcBef>
                <a:spcPts val="450"/>
              </a:spcBef>
              <a:spcAft>
                <a:spcPts val="0"/>
              </a:spcAft>
              <a:buClr>
                <a:srgbClr val="3869A2"/>
              </a:buClr>
              <a:buSzTx/>
              <a:buFont typeface="Wingdings" panose="05000000000000000000" pitchFamily="2" charset="2"/>
              <a:buChar char="§"/>
              <a:tabLst/>
              <a:defRPr/>
            </a:pPr>
            <a:r>
              <a:rPr kumimoji="0" lang="en-US" sz="1500" b="1" i="0" u="none" strike="noStrike" kern="1200" cap="none" spc="0" normalizeH="0" baseline="0" noProof="0" dirty="0">
                <a:ln>
                  <a:noFill/>
                </a:ln>
                <a:solidFill>
                  <a:srgbClr val="000000"/>
                </a:solidFill>
                <a:effectLst/>
                <a:uLnTx/>
                <a:uFillTx/>
                <a:latin typeface="Franklin Gothic Book" pitchFamily="34" charset="0"/>
                <a:ea typeface="+mn-ea"/>
                <a:cs typeface="Arial" pitchFamily="34" charset="0"/>
              </a:rPr>
              <a:t>RFP Screening</a:t>
            </a:r>
          </a:p>
          <a:p>
            <a:pPr marL="600075" marR="0" lvl="1" indent="-257175" algn="l" defTabSz="914400" rtl="0" eaLnBrk="1" fontAlgn="auto" latinLnBrk="0" hangingPunct="1">
              <a:lnSpc>
                <a:spcPct val="100000"/>
              </a:lnSpc>
              <a:spcBef>
                <a:spcPts val="450"/>
              </a:spcBef>
              <a:spcAft>
                <a:spcPts val="0"/>
              </a:spcAft>
              <a:buClr>
                <a:srgbClr val="3869A2"/>
              </a:buClr>
              <a:buSzTx/>
              <a:buFont typeface="Wingdings" panose="05000000000000000000" pitchFamily="2" charset="2"/>
              <a:buChar char="Ø"/>
              <a:tabLst/>
              <a:defRPr/>
            </a:pPr>
            <a:r>
              <a:rPr kumimoji="0" lang="en-US" sz="1500" b="0" i="0" u="none" strike="noStrike" kern="1200" cap="none" spc="0" normalizeH="0" baseline="0" noProof="0" dirty="0">
                <a:ln>
                  <a:noFill/>
                </a:ln>
                <a:solidFill>
                  <a:srgbClr val="000000"/>
                </a:solidFill>
                <a:effectLst/>
                <a:uLnTx/>
                <a:uFillTx/>
                <a:latin typeface="Franklin Gothic Book" pitchFamily="34" charset="0"/>
                <a:ea typeface="+mn-ea"/>
                <a:cs typeface="Arial" pitchFamily="34" charset="0"/>
              </a:rPr>
              <a:t>RFP Screening Checklist </a:t>
            </a:r>
            <a:r>
              <a:rPr kumimoji="0" lang="en-US" sz="1500" b="0" i="0" u="none" strike="noStrike" kern="1200" cap="none" spc="0" normalizeH="0" baseline="0" noProof="0" dirty="0">
                <a:ln>
                  <a:noFill/>
                </a:ln>
                <a:solidFill>
                  <a:srgbClr val="FFFFFF"/>
                </a:solidFill>
                <a:effectLst/>
                <a:uLnTx/>
                <a:uFillTx/>
                <a:latin typeface="Arial"/>
                <a:ea typeface="+mn-ea"/>
                <a:cs typeface="+mn-cs"/>
                <a:hlinkClick r:id="rId3"/>
              </a:rPr>
              <a:t>Architectural, Engineering and Surveying Consultants (state.tx.us)</a:t>
            </a:r>
            <a:r>
              <a:rPr kumimoji="0" lang="en-US" sz="1500" b="0" i="0" u="none" strike="noStrike" kern="1200" cap="none" spc="0" normalizeH="0" baseline="0" noProof="0" dirty="0">
                <a:ln>
                  <a:noFill/>
                </a:ln>
                <a:solidFill>
                  <a:srgbClr val="000000"/>
                </a:solidFill>
                <a:effectLst/>
                <a:uLnTx/>
                <a:uFillTx/>
                <a:latin typeface="Franklin Gothic Book" pitchFamily="34" charset="0"/>
                <a:ea typeface="+mn-ea"/>
                <a:cs typeface="Arial" pitchFamily="34" charset="0"/>
              </a:rPr>
              <a:t> </a:t>
            </a:r>
          </a:p>
          <a:p>
            <a:pPr marL="600075" marR="0" lvl="1" indent="-257175" algn="l" defTabSz="914400" rtl="0" eaLnBrk="1" fontAlgn="auto" latinLnBrk="0" hangingPunct="1">
              <a:lnSpc>
                <a:spcPct val="100000"/>
              </a:lnSpc>
              <a:spcBef>
                <a:spcPts val="450"/>
              </a:spcBef>
              <a:spcAft>
                <a:spcPts val="0"/>
              </a:spcAft>
              <a:buClr>
                <a:srgbClr val="3869A2"/>
              </a:buClr>
              <a:buSzTx/>
              <a:buFont typeface="Wingdings" panose="05000000000000000000" pitchFamily="2" charset="2"/>
              <a:buChar char="Ø"/>
              <a:tabLst/>
              <a:defRPr/>
            </a:pPr>
            <a:r>
              <a:rPr kumimoji="0" lang="en-US" sz="1500" b="0" i="0" u="none" strike="noStrike" kern="1200" cap="none" spc="0" normalizeH="0" baseline="0" noProof="0" dirty="0">
                <a:ln>
                  <a:noFill/>
                </a:ln>
                <a:solidFill>
                  <a:srgbClr val="000000"/>
                </a:solidFill>
                <a:effectLst/>
                <a:uLnTx/>
                <a:uFillTx/>
                <a:latin typeface="Franklin Gothic Book" pitchFamily="34" charset="0"/>
                <a:ea typeface="+mn-ea"/>
                <a:cs typeface="Arial" pitchFamily="34" charset="0"/>
              </a:rPr>
              <a:t>All prime and subs providing engineering and design-related services must be Administratively Qualified (AQ); or be determined eligible by TxDOT’s PEPS Division, Business Operations Center - Administrative Qualification Group to use the federal safe harbor rate, by the RFP deadline specified in this solicitation.</a:t>
            </a:r>
          </a:p>
          <a:p>
            <a:pPr marL="600075" marR="0" lvl="1" indent="-257175" algn="l" defTabSz="914400" rtl="0" eaLnBrk="1" fontAlgn="auto" latinLnBrk="0" hangingPunct="1">
              <a:lnSpc>
                <a:spcPct val="100000"/>
              </a:lnSpc>
              <a:spcBef>
                <a:spcPts val="450"/>
              </a:spcBef>
              <a:spcAft>
                <a:spcPts val="0"/>
              </a:spcAft>
              <a:buClr>
                <a:srgbClr val="3869A2"/>
              </a:buClr>
              <a:buSzTx/>
              <a:buFont typeface="Wingdings" panose="05000000000000000000" pitchFamily="2" charset="2"/>
              <a:buChar char="Ø"/>
              <a:tabLst/>
              <a:defRPr/>
            </a:pPr>
            <a:r>
              <a:rPr kumimoji="0" lang="en-US" sz="1500" b="0" i="0" u="none" strike="noStrike" kern="1200" cap="none" spc="0" normalizeH="0" baseline="0" noProof="0" dirty="0">
                <a:ln>
                  <a:noFill/>
                </a:ln>
                <a:solidFill>
                  <a:srgbClr val="000000"/>
                </a:solidFill>
                <a:effectLst/>
                <a:uLnTx/>
                <a:uFillTx/>
                <a:latin typeface="Franklin Gothic Book" pitchFamily="34" charset="0"/>
                <a:ea typeface="+mn-ea"/>
                <a:cs typeface="Arial" pitchFamily="34" charset="0"/>
              </a:rPr>
              <a:t>Primes can look up subs on the TxDOT.gov website to check on AQ status. </a:t>
            </a:r>
            <a:r>
              <a:rPr kumimoji="0" lang="en-US" sz="1500" b="0" i="0" u="none" strike="noStrike" kern="1200" cap="none" spc="0" normalizeH="0" baseline="0" noProof="0" dirty="0">
                <a:ln>
                  <a:noFill/>
                </a:ln>
                <a:solidFill>
                  <a:srgbClr val="FFFFFF"/>
                </a:solidFill>
                <a:effectLst/>
                <a:uLnTx/>
                <a:uFillTx/>
                <a:latin typeface="Arial"/>
                <a:ea typeface="+mn-ea"/>
                <a:cs typeface="+mn-cs"/>
                <a:hlinkClick r:id="rId4"/>
              </a:rPr>
              <a:t>Firms Eligible to Do Business with TxDOT</a:t>
            </a:r>
            <a:endParaRPr kumimoji="0" lang="en-US" sz="1500" b="0" i="0" u="none" strike="noStrike" kern="1200" cap="none" spc="0" normalizeH="0" baseline="0" noProof="0" dirty="0">
              <a:ln>
                <a:noFill/>
              </a:ln>
              <a:solidFill>
                <a:srgbClr val="000000"/>
              </a:solidFill>
              <a:effectLst/>
              <a:uLnTx/>
              <a:uFillTx/>
              <a:latin typeface="Franklin Gothic Book" pitchFamily="34" charset="0"/>
              <a:ea typeface="+mn-ea"/>
              <a:cs typeface="Arial" pitchFamily="34" charset="0"/>
            </a:endParaRPr>
          </a:p>
          <a:p>
            <a:pPr marL="285750" marR="0" lvl="0" indent="-285750" algn="l" defTabSz="914400" rtl="0" eaLnBrk="1" fontAlgn="auto" latinLnBrk="0" hangingPunct="1">
              <a:lnSpc>
                <a:spcPct val="100000"/>
              </a:lnSpc>
              <a:spcBef>
                <a:spcPts val="450"/>
              </a:spcBef>
              <a:spcAft>
                <a:spcPts val="0"/>
              </a:spcAft>
              <a:buClr>
                <a:srgbClr val="3869A2"/>
              </a:buClr>
              <a:buSzTx/>
              <a:buFont typeface="Wingdings" panose="05000000000000000000" pitchFamily="2" charset="2"/>
              <a:buChar char="§"/>
              <a:tabLst/>
              <a:defRPr/>
            </a:pPr>
            <a:r>
              <a:rPr kumimoji="0" lang="en-US" sz="1500" b="1" i="0" u="none" strike="noStrike" kern="1200" cap="none" spc="0" normalizeH="0" baseline="0" noProof="0" dirty="0">
                <a:ln>
                  <a:noFill/>
                </a:ln>
                <a:solidFill>
                  <a:srgbClr val="000000"/>
                </a:solidFill>
                <a:effectLst/>
                <a:uLnTx/>
                <a:uFillTx/>
                <a:latin typeface="Franklin Gothic Book" pitchFamily="34" charset="0"/>
                <a:ea typeface="+mn-ea"/>
                <a:cs typeface="Arial" pitchFamily="34" charset="0"/>
              </a:rPr>
              <a:t>Proposal Evaluation</a:t>
            </a:r>
          </a:p>
          <a:p>
            <a:pPr marL="600075" marR="0" lvl="1" indent="-257175" algn="l" defTabSz="914400" rtl="0" eaLnBrk="1" fontAlgn="auto" latinLnBrk="0" hangingPunct="1">
              <a:lnSpc>
                <a:spcPct val="100000"/>
              </a:lnSpc>
              <a:spcBef>
                <a:spcPts val="450"/>
              </a:spcBef>
              <a:spcAft>
                <a:spcPts val="0"/>
              </a:spcAft>
              <a:buClr>
                <a:srgbClr val="3869A2"/>
              </a:buClr>
              <a:buSzTx/>
              <a:buFont typeface="Wingdings" panose="05000000000000000000" pitchFamily="2" charset="2"/>
              <a:buChar char="Ø"/>
              <a:tabLst/>
              <a:defRPr/>
            </a:pPr>
            <a:r>
              <a:rPr kumimoji="0" lang="en-US" sz="1500" b="0" i="0" u="none" strike="noStrike" kern="1200" cap="none" spc="0" normalizeH="0" baseline="0" noProof="0" dirty="0">
                <a:ln>
                  <a:noFill/>
                </a:ln>
                <a:solidFill>
                  <a:srgbClr val="000000"/>
                </a:solidFill>
                <a:effectLst/>
                <a:uLnTx/>
                <a:uFillTx/>
                <a:latin typeface="Franklin Gothic Book" pitchFamily="34" charset="0"/>
                <a:ea typeface="+mn-ea"/>
                <a:cs typeface="Arial" pitchFamily="34" charset="0"/>
              </a:rPr>
              <a:t>Short list based on proposal scores</a:t>
            </a:r>
            <a:endParaRPr lang="en-US" dirty="0"/>
          </a:p>
        </p:txBody>
      </p:sp>
    </p:spTree>
    <p:extLst>
      <p:ext uri="{BB962C8B-B14F-4D97-AF65-F5344CB8AC3E}">
        <p14:creationId xmlns:p14="http://schemas.microsoft.com/office/powerpoint/2010/main" val="26797447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0EB6C-6D8F-A9B7-A294-17362D6AB77E}"/>
              </a:ext>
            </a:extLst>
          </p:cNvPr>
          <p:cNvSpPr>
            <a:spLocks noGrp="1"/>
          </p:cNvSpPr>
          <p:nvPr>
            <p:ph type="title"/>
          </p:nvPr>
        </p:nvSpPr>
        <p:spPr/>
        <p:txBody>
          <a:bodyPr>
            <a:normAutofit fontScale="90000"/>
          </a:bodyPr>
          <a:lstStyle/>
          <a:p>
            <a:r>
              <a:rPr lang="en-US" dirty="0"/>
              <a:t>Procurement Process - 5</a:t>
            </a:r>
          </a:p>
        </p:txBody>
      </p:sp>
      <p:sp>
        <p:nvSpPr>
          <p:cNvPr id="3" name="Content Placeholder 2">
            <a:extLst>
              <a:ext uri="{FF2B5EF4-FFF2-40B4-BE49-F238E27FC236}">
                <a16:creationId xmlns:a16="http://schemas.microsoft.com/office/drawing/2014/main" id="{C00CC329-869A-654B-4190-269BE320A582}"/>
              </a:ext>
            </a:extLst>
          </p:cNvPr>
          <p:cNvSpPr>
            <a:spLocks noGrp="1"/>
          </p:cNvSpPr>
          <p:nvPr>
            <p:ph idx="1"/>
          </p:nvPr>
        </p:nvSpPr>
        <p:spPr>
          <a:xfrm>
            <a:off x="457200" y="1272209"/>
            <a:ext cx="8084372" cy="3190064"/>
          </a:xfrm>
        </p:spPr>
        <p:txBody>
          <a:bodyPr>
            <a:normAutofit/>
          </a:bodyPr>
          <a:lstStyle/>
          <a:p>
            <a:pPr marL="257175" marR="0" lvl="0" indent="-257175" algn="l" defTabSz="914400" rtl="0" eaLnBrk="1" fontAlgn="auto" latinLnBrk="0" hangingPunct="1">
              <a:lnSpc>
                <a:spcPct val="100000"/>
              </a:lnSpc>
              <a:spcBef>
                <a:spcPts val="450"/>
              </a:spcBef>
              <a:spcAft>
                <a:spcPts val="0"/>
              </a:spcAft>
              <a:buClr>
                <a:srgbClr val="3869A2"/>
              </a:buClr>
              <a:buSzTx/>
              <a:buFont typeface="Wingdings" panose="05000000000000000000" pitchFamily="2" charset="2"/>
              <a:buChar char="§"/>
              <a:tabLst/>
              <a:defRPr/>
            </a:pPr>
            <a:r>
              <a:rPr kumimoji="0" lang="en-US" sz="1500" b="1" i="0" u="none" strike="noStrike" kern="1200" cap="none" spc="0" normalizeH="0" baseline="0" noProof="0" dirty="0">
                <a:ln>
                  <a:noFill/>
                </a:ln>
                <a:solidFill>
                  <a:srgbClr val="000000"/>
                </a:solidFill>
                <a:effectLst/>
                <a:uLnTx/>
                <a:uFillTx/>
                <a:latin typeface="Franklin Gothic Book" pitchFamily="34" charset="0"/>
                <a:ea typeface="+mn-ea"/>
                <a:cs typeface="Arial" pitchFamily="34" charset="0"/>
              </a:rPr>
              <a:t>Interview</a:t>
            </a:r>
          </a:p>
          <a:p>
            <a:pPr marL="600075" marR="0" lvl="1" indent="-257175" algn="l" defTabSz="914400" rtl="0" eaLnBrk="1" fontAlgn="auto" latinLnBrk="0" hangingPunct="1">
              <a:lnSpc>
                <a:spcPct val="100000"/>
              </a:lnSpc>
              <a:spcBef>
                <a:spcPts val="450"/>
              </a:spcBef>
              <a:spcAft>
                <a:spcPts val="0"/>
              </a:spcAft>
              <a:buClr>
                <a:srgbClr val="3869A2"/>
              </a:buClr>
              <a:buSzTx/>
              <a:buFont typeface="Wingdings" panose="05000000000000000000" pitchFamily="2" charset="2"/>
              <a:buChar char="Ø"/>
              <a:tabLst/>
              <a:defRPr/>
            </a:pPr>
            <a:r>
              <a:rPr lang="en-US" dirty="0">
                <a:solidFill>
                  <a:srgbClr val="000000"/>
                </a:solidFill>
                <a:latin typeface="Franklin Gothic Book" pitchFamily="34" charset="0"/>
                <a:cs typeface="Arial" pitchFamily="34" charset="0"/>
              </a:rPr>
              <a:t>Shortlisted firms will receive the Interview Contract Guide (ICG) that outlines the process, presentation topics, and scoring criteria.</a:t>
            </a:r>
          </a:p>
          <a:p>
            <a:pPr marL="600075" marR="0" lvl="1" indent="-257175" algn="l" defTabSz="914400" rtl="0" eaLnBrk="1" fontAlgn="auto" latinLnBrk="0" hangingPunct="1">
              <a:lnSpc>
                <a:spcPct val="100000"/>
              </a:lnSpc>
              <a:spcBef>
                <a:spcPts val="450"/>
              </a:spcBef>
              <a:spcAft>
                <a:spcPts val="0"/>
              </a:spcAft>
              <a:buClr>
                <a:srgbClr val="3869A2"/>
              </a:buClr>
              <a:buSzTx/>
              <a:buFont typeface="Wingdings" panose="05000000000000000000" pitchFamily="2" charset="2"/>
              <a:buChar char="Ø"/>
              <a:tabLst/>
              <a:defRPr/>
            </a:pPr>
            <a:r>
              <a:rPr kumimoji="0" lang="en-US" sz="1500" b="0" i="0" u="none" strike="noStrike" kern="1200" cap="none" spc="0" normalizeH="0" baseline="0" noProof="0" dirty="0">
                <a:ln>
                  <a:noFill/>
                </a:ln>
                <a:solidFill>
                  <a:srgbClr val="000000"/>
                </a:solidFill>
                <a:effectLst/>
                <a:uLnTx/>
                <a:uFillTx/>
                <a:latin typeface="Franklin Gothic Book" pitchFamily="34" charset="0"/>
                <a:ea typeface="+mn-ea"/>
                <a:cs typeface="Arial" pitchFamily="34" charset="0"/>
              </a:rPr>
              <a:t>Interviews will consist of Provider presentations, and follow-up questions and answer session.</a:t>
            </a:r>
          </a:p>
          <a:p>
            <a:pPr marL="600075" marR="0" lvl="1" indent="-257175" algn="l" defTabSz="914400" rtl="0" eaLnBrk="1" fontAlgn="auto" latinLnBrk="0" hangingPunct="1">
              <a:lnSpc>
                <a:spcPct val="100000"/>
              </a:lnSpc>
              <a:spcBef>
                <a:spcPts val="450"/>
              </a:spcBef>
              <a:spcAft>
                <a:spcPts val="0"/>
              </a:spcAft>
              <a:buClr>
                <a:srgbClr val="3869A2"/>
              </a:buClr>
              <a:buSzTx/>
              <a:buFont typeface="Wingdings" panose="05000000000000000000" pitchFamily="2" charset="2"/>
              <a:buChar char="Ø"/>
              <a:tabLst/>
              <a:defRPr/>
            </a:pPr>
            <a:r>
              <a:rPr lang="en-US" dirty="0">
                <a:solidFill>
                  <a:srgbClr val="000000"/>
                </a:solidFill>
                <a:latin typeface="Franklin Gothic Book" pitchFamily="34" charset="0"/>
                <a:cs typeface="Arial" pitchFamily="34" charset="0"/>
              </a:rPr>
              <a:t>Selection based on interview scores.</a:t>
            </a:r>
            <a:endParaRPr kumimoji="0" lang="en-US" sz="1500" b="0" i="0" u="none" strike="noStrike" kern="1200" cap="none" spc="0" normalizeH="0" baseline="0" noProof="0" dirty="0">
              <a:ln>
                <a:noFill/>
              </a:ln>
              <a:solidFill>
                <a:srgbClr val="000000"/>
              </a:solidFill>
              <a:effectLst/>
              <a:uLnTx/>
              <a:uFillTx/>
              <a:latin typeface="Franklin Gothic Book" pitchFamily="34" charset="0"/>
              <a:ea typeface="+mn-ea"/>
              <a:cs typeface="Arial" pitchFamily="34" charset="0"/>
            </a:endParaRPr>
          </a:p>
          <a:p>
            <a:pPr marL="257175" marR="0" lvl="0" indent="-257175" algn="l" defTabSz="914400" rtl="0" eaLnBrk="1" fontAlgn="auto" latinLnBrk="0" hangingPunct="1">
              <a:lnSpc>
                <a:spcPct val="100000"/>
              </a:lnSpc>
              <a:spcBef>
                <a:spcPts val="450"/>
              </a:spcBef>
              <a:spcAft>
                <a:spcPts val="0"/>
              </a:spcAft>
              <a:buClr>
                <a:srgbClr val="3869A2"/>
              </a:buClr>
              <a:buSzTx/>
              <a:buFont typeface="Wingdings" panose="05000000000000000000" pitchFamily="2" charset="2"/>
              <a:buChar char="§"/>
              <a:tabLst/>
              <a:defRPr/>
            </a:pPr>
            <a:r>
              <a:rPr kumimoji="0" lang="en-US" sz="1500" b="1" i="0" u="none" strike="noStrike" kern="1200" cap="none" spc="0" normalizeH="0" baseline="0" noProof="0" dirty="0">
                <a:ln>
                  <a:noFill/>
                </a:ln>
                <a:solidFill>
                  <a:srgbClr val="000000"/>
                </a:solidFill>
                <a:effectLst/>
                <a:uLnTx/>
                <a:uFillTx/>
                <a:latin typeface="Franklin Gothic Book" pitchFamily="34" charset="0"/>
                <a:ea typeface="+mn-ea"/>
                <a:cs typeface="Arial" pitchFamily="34" charset="0"/>
              </a:rPr>
              <a:t>Negotiations</a:t>
            </a:r>
          </a:p>
          <a:p>
            <a:pPr marL="600075" marR="0" lvl="1" indent="-257175" algn="l" defTabSz="914400" rtl="0" eaLnBrk="1" fontAlgn="auto" latinLnBrk="0" hangingPunct="1">
              <a:lnSpc>
                <a:spcPct val="100000"/>
              </a:lnSpc>
              <a:spcBef>
                <a:spcPts val="450"/>
              </a:spcBef>
              <a:spcAft>
                <a:spcPts val="0"/>
              </a:spcAft>
              <a:buClr>
                <a:srgbClr val="3869A2"/>
              </a:buClr>
              <a:buSzTx/>
              <a:buFont typeface="Wingdings" panose="05000000000000000000" pitchFamily="2" charset="2"/>
              <a:buChar char="Ø"/>
              <a:tabLst/>
              <a:defRPr/>
            </a:pPr>
            <a:r>
              <a:rPr kumimoji="0" lang="en-US" sz="1500" b="0" i="0" u="none" strike="noStrike" kern="1200" cap="none" spc="0" normalizeH="0" baseline="0" noProof="0" dirty="0">
                <a:ln>
                  <a:noFill/>
                </a:ln>
                <a:solidFill>
                  <a:srgbClr val="000000"/>
                </a:solidFill>
                <a:effectLst/>
                <a:uLnTx/>
                <a:uFillTx/>
                <a:latin typeface="Franklin Gothic Book" pitchFamily="34" charset="0"/>
                <a:ea typeface="+mn-ea"/>
                <a:cs typeface="Arial" pitchFamily="34" charset="0"/>
              </a:rPr>
              <a:t>Labor Classifications, Hourly Labor Rates, Unit Cost, ODE</a:t>
            </a:r>
          </a:p>
          <a:p>
            <a:pPr marL="600075" marR="0" lvl="1" indent="-257175" algn="l" defTabSz="914400" rtl="0" eaLnBrk="1" fontAlgn="auto" latinLnBrk="0" hangingPunct="1">
              <a:lnSpc>
                <a:spcPct val="100000"/>
              </a:lnSpc>
              <a:spcBef>
                <a:spcPts val="450"/>
              </a:spcBef>
              <a:spcAft>
                <a:spcPts val="0"/>
              </a:spcAft>
              <a:buClr>
                <a:srgbClr val="3869A2"/>
              </a:buClr>
              <a:buSzTx/>
              <a:buFont typeface="Wingdings" panose="05000000000000000000" pitchFamily="2" charset="2"/>
              <a:buChar char="Ø"/>
              <a:tabLst/>
              <a:defRPr/>
            </a:pPr>
            <a:r>
              <a:rPr lang="en-US" dirty="0">
                <a:solidFill>
                  <a:srgbClr val="000000"/>
                </a:solidFill>
                <a:latin typeface="Franklin Gothic Book" pitchFamily="34" charset="0"/>
                <a:cs typeface="Arial" pitchFamily="34" charset="0"/>
              </a:rPr>
              <a:t>Level of Effort</a:t>
            </a:r>
            <a:endParaRPr kumimoji="0" lang="en-US" sz="1500" b="0" i="0" u="none" strike="noStrike" kern="1200" cap="none" spc="0" normalizeH="0" baseline="0" noProof="0" dirty="0">
              <a:ln>
                <a:noFill/>
              </a:ln>
              <a:solidFill>
                <a:srgbClr val="000000"/>
              </a:solidFill>
              <a:effectLst/>
              <a:uLnTx/>
              <a:uFillTx/>
              <a:latin typeface="Franklin Gothic Book" pitchFamily="34" charset="0"/>
              <a:ea typeface="+mn-ea"/>
              <a:cs typeface="Arial" pitchFamily="34" charset="0"/>
            </a:endParaRPr>
          </a:p>
          <a:p>
            <a:pPr marL="600075" marR="0" lvl="1" indent="-257175" algn="l" defTabSz="914400" rtl="0" eaLnBrk="1" fontAlgn="auto" latinLnBrk="0" hangingPunct="1">
              <a:lnSpc>
                <a:spcPct val="100000"/>
              </a:lnSpc>
              <a:spcBef>
                <a:spcPts val="450"/>
              </a:spcBef>
              <a:spcAft>
                <a:spcPts val="0"/>
              </a:spcAft>
              <a:buClr>
                <a:srgbClr val="3869A2"/>
              </a:buClr>
              <a:buSzTx/>
              <a:buFont typeface="Wingdings" panose="05000000000000000000" pitchFamily="2" charset="2"/>
              <a:buChar char="Ø"/>
              <a:tabLst/>
              <a:defRPr/>
            </a:pPr>
            <a:r>
              <a:rPr lang="en-US" dirty="0">
                <a:solidFill>
                  <a:srgbClr val="000000"/>
                </a:solidFill>
                <a:latin typeface="Franklin Gothic Book" pitchFamily="34" charset="0"/>
                <a:cs typeface="Arial" pitchFamily="34" charset="0"/>
              </a:rPr>
              <a:t>Negotiate Scope, budget, and work schedule</a:t>
            </a:r>
            <a:endParaRPr kumimoji="0" lang="en-US" sz="1500" b="0" i="0" u="none" strike="noStrike" kern="1200" cap="none" spc="0" normalizeH="0" baseline="0" noProof="0" dirty="0">
              <a:ln>
                <a:noFill/>
              </a:ln>
              <a:solidFill>
                <a:srgbClr val="000000"/>
              </a:solidFill>
              <a:effectLst/>
              <a:uLnTx/>
              <a:uFillTx/>
              <a:latin typeface="Franklin Gothic Book" pitchFamily="34" charset="0"/>
              <a:ea typeface="+mn-ea"/>
              <a:cs typeface="Arial" pitchFamily="34" charset="0"/>
            </a:endParaRPr>
          </a:p>
          <a:p>
            <a:pPr marL="257175" marR="0" lvl="0" indent="-257175" algn="l" defTabSz="914400" rtl="0" eaLnBrk="1" fontAlgn="auto" latinLnBrk="0" hangingPunct="1">
              <a:lnSpc>
                <a:spcPct val="100000"/>
              </a:lnSpc>
              <a:spcBef>
                <a:spcPts val="450"/>
              </a:spcBef>
              <a:spcAft>
                <a:spcPts val="0"/>
              </a:spcAft>
              <a:buClr>
                <a:srgbClr val="3869A2"/>
              </a:buClr>
              <a:buSzTx/>
              <a:buFont typeface="Wingdings" panose="05000000000000000000" pitchFamily="2" charset="2"/>
              <a:buChar char="§"/>
              <a:tabLst/>
              <a:defRPr/>
            </a:pPr>
            <a:r>
              <a:rPr kumimoji="0" lang="en-US" sz="1500" b="1" i="0" u="none" strike="noStrike" kern="1200" cap="none" spc="0" normalizeH="0" baseline="0" noProof="0" dirty="0">
                <a:ln>
                  <a:noFill/>
                </a:ln>
                <a:solidFill>
                  <a:srgbClr val="000000"/>
                </a:solidFill>
                <a:effectLst/>
                <a:uLnTx/>
                <a:uFillTx/>
                <a:latin typeface="Franklin Gothic Book" pitchFamily="34" charset="0"/>
                <a:ea typeface="+mn-ea"/>
                <a:cs typeface="Arial" pitchFamily="34" charset="0"/>
              </a:rPr>
              <a:t>Execute Contract</a:t>
            </a:r>
          </a:p>
          <a:p>
            <a:pPr marL="0" indent="0">
              <a:lnSpc>
                <a:spcPct val="150000"/>
              </a:lnSpc>
              <a:spcBef>
                <a:spcPts val="0"/>
              </a:spcBef>
              <a:spcAft>
                <a:spcPts val="1000"/>
              </a:spcAft>
              <a:buNone/>
            </a:pPr>
            <a:endParaRPr lang="en-US" dirty="0"/>
          </a:p>
        </p:txBody>
      </p:sp>
    </p:spTree>
    <p:extLst>
      <p:ext uri="{BB962C8B-B14F-4D97-AF65-F5344CB8AC3E}">
        <p14:creationId xmlns:p14="http://schemas.microsoft.com/office/powerpoint/2010/main" val="18167964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0EB6C-6D8F-A9B7-A294-17362D6AB77E}"/>
              </a:ext>
            </a:extLst>
          </p:cNvPr>
          <p:cNvSpPr>
            <a:spLocks noGrp="1"/>
          </p:cNvSpPr>
          <p:nvPr>
            <p:ph type="title"/>
          </p:nvPr>
        </p:nvSpPr>
        <p:spPr/>
        <p:txBody>
          <a:bodyPr>
            <a:normAutofit fontScale="90000"/>
          </a:bodyPr>
          <a:lstStyle/>
          <a:p>
            <a:r>
              <a:rPr lang="en-US" dirty="0"/>
              <a:t>Procurement Process – RFP Requirements</a:t>
            </a:r>
          </a:p>
        </p:txBody>
      </p:sp>
      <p:sp>
        <p:nvSpPr>
          <p:cNvPr id="4" name="AutoShape 8">
            <a:extLst>
              <a:ext uri="{FF2B5EF4-FFF2-40B4-BE49-F238E27FC236}">
                <a16:creationId xmlns:a16="http://schemas.microsoft.com/office/drawing/2014/main" id="{5FA6416A-FC52-4434-EC53-CEA42E5D345E}"/>
              </a:ext>
            </a:extLst>
          </p:cNvPr>
          <p:cNvSpPr>
            <a:spLocks noGrp="1" noChangeArrowheads="1"/>
          </p:cNvSpPr>
          <p:nvPr>
            <p:ph idx="1"/>
            <p:custDataLst>
              <p:tags r:id="rId1"/>
            </p:custDataLst>
          </p:nvPr>
        </p:nvSpPr>
        <p:spPr bwMode="gray">
          <a:xfrm>
            <a:off x="457200" y="1271588"/>
            <a:ext cx="3190973" cy="2400301"/>
          </a:xfrm>
          <a:prstGeom prst="rect">
            <a:avLst/>
          </a:prstGeom>
          <a:solidFill>
            <a:schemeClr val="bg1"/>
          </a:solidFill>
          <a:ln w="19050">
            <a:solidFill>
              <a:schemeClr val="accent1"/>
            </a:solidFill>
          </a:ln>
          <a:effectLst/>
        </p:spPr>
        <p:txBody>
          <a:bodyPr lIns="54847" tIns="54847" rIns="54847" bIns="54847">
            <a:noAutofit/>
          </a:bodyPr>
          <a:lstStyle/>
          <a:p>
            <a:pPr marL="146447" marR="0" lvl="2" indent="0" algn="l" defTabSz="914400" rtl="0" eaLnBrk="1" fontAlgn="auto" latinLnBrk="0" hangingPunct="1">
              <a:lnSpc>
                <a:spcPct val="100000"/>
              </a:lnSpc>
              <a:spcBef>
                <a:spcPct val="50000"/>
              </a:spcBef>
              <a:spcAft>
                <a:spcPts val="0"/>
              </a:spcAft>
              <a:buClr>
                <a:srgbClr val="042A45"/>
              </a:buClr>
              <a:buSzTx/>
              <a:buFontTx/>
              <a:buNone/>
              <a:tabLst/>
              <a:defRPr/>
            </a:pPr>
            <a:endParaRPr kumimoji="0" lang="en-US" sz="1350" b="0" i="0" u="none" strike="noStrike" kern="1200" cap="none" spc="0" normalizeH="0" baseline="0" noProof="0" dirty="0">
              <a:ln>
                <a:noFill/>
              </a:ln>
              <a:solidFill>
                <a:srgbClr val="000000"/>
              </a:solidFill>
              <a:effectLst/>
              <a:uLnTx/>
              <a:uFillTx/>
              <a:latin typeface="Arial"/>
              <a:ea typeface="+mn-ea"/>
              <a:cs typeface="+mn-cs"/>
            </a:endParaRPr>
          </a:p>
          <a:p>
            <a:pPr marL="146447" marR="0" lvl="2" indent="0" algn="l" defTabSz="914400" rtl="0" eaLnBrk="1" fontAlgn="auto" latinLnBrk="0" hangingPunct="1">
              <a:lnSpc>
                <a:spcPct val="100000"/>
              </a:lnSpc>
              <a:spcBef>
                <a:spcPct val="50000"/>
              </a:spcBef>
              <a:spcAft>
                <a:spcPts val="0"/>
              </a:spcAft>
              <a:buClr>
                <a:srgbClr val="042A45"/>
              </a:buClr>
              <a:buSzTx/>
              <a:buFontTx/>
              <a:buNone/>
              <a:tabLst/>
              <a:defRPr/>
            </a:pPr>
            <a:r>
              <a:rPr kumimoji="0" lang="en-US" sz="1350" b="0" i="0" u="none" strike="noStrike" kern="1200" cap="none" spc="0" normalizeH="0" baseline="0" noProof="0" dirty="0">
                <a:ln>
                  <a:noFill/>
                </a:ln>
                <a:solidFill>
                  <a:srgbClr val="000000"/>
                </a:solidFill>
                <a:effectLst/>
                <a:uLnTx/>
                <a:uFillTx/>
                <a:latin typeface="Arial"/>
                <a:ea typeface="+mn-ea"/>
                <a:cs typeface="+mn-cs"/>
              </a:rPr>
              <a:t>Project Team Composition (PTC) Form (Parts 1, 2, and 3) must include:</a:t>
            </a:r>
          </a:p>
          <a:p>
            <a:pPr marL="432197" lvl="2" indent="-285750" defTabSz="914400">
              <a:lnSpc>
                <a:spcPct val="100000"/>
              </a:lnSpc>
              <a:spcBef>
                <a:spcPct val="50000"/>
              </a:spcBef>
              <a:spcAft>
                <a:spcPts val="0"/>
              </a:spcAft>
              <a:buClr>
                <a:srgbClr val="042A45"/>
              </a:buClr>
              <a:defRPr/>
            </a:pPr>
            <a:r>
              <a:rPr kumimoji="0" lang="en-US" sz="1350" b="0" i="0" u="none" strike="noStrike" kern="1200" cap="none" spc="0" normalizeH="0" baseline="0" noProof="0" dirty="0">
                <a:ln>
                  <a:noFill/>
                </a:ln>
                <a:solidFill>
                  <a:srgbClr val="000000"/>
                </a:solidFill>
                <a:effectLst/>
                <a:uLnTx/>
                <a:uFillTx/>
                <a:latin typeface="Arial"/>
                <a:ea typeface="+mn-ea"/>
                <a:cs typeface="+mn-cs"/>
              </a:rPr>
              <a:t>TLs for standard work categories</a:t>
            </a:r>
          </a:p>
          <a:p>
            <a:pPr marL="432197" lvl="2" indent="-285750" defTabSz="914400">
              <a:lnSpc>
                <a:spcPct val="100000"/>
              </a:lnSpc>
              <a:spcBef>
                <a:spcPct val="50000"/>
              </a:spcBef>
              <a:spcAft>
                <a:spcPts val="0"/>
              </a:spcAft>
              <a:buClr>
                <a:srgbClr val="042A45"/>
              </a:buClr>
              <a:defRPr/>
            </a:pPr>
            <a:r>
              <a:rPr kumimoji="0" lang="en-US" sz="1350" b="0" i="0" u="none" strike="noStrike" kern="1200" cap="none" spc="0" normalizeH="0" baseline="0" noProof="0" dirty="0">
                <a:ln>
                  <a:noFill/>
                </a:ln>
                <a:solidFill>
                  <a:srgbClr val="000000"/>
                </a:solidFill>
                <a:effectLst/>
                <a:uLnTx/>
                <a:uFillTx/>
                <a:latin typeface="Arial"/>
                <a:ea typeface="+mn-ea"/>
                <a:cs typeface="+mn-cs"/>
              </a:rPr>
              <a:t>DBE firms</a:t>
            </a:r>
          </a:p>
          <a:p>
            <a:pPr marL="432197" lvl="2" indent="-285750" defTabSz="914400">
              <a:lnSpc>
                <a:spcPct val="100000"/>
              </a:lnSpc>
              <a:spcBef>
                <a:spcPct val="50000"/>
              </a:spcBef>
              <a:spcAft>
                <a:spcPts val="0"/>
              </a:spcAft>
              <a:buClr>
                <a:srgbClr val="042A45"/>
              </a:buClr>
              <a:defRPr/>
            </a:pPr>
            <a:r>
              <a:rPr kumimoji="0" lang="en-US" sz="1350" b="0" i="0" u="none" strike="noStrike" kern="1200" cap="none" spc="0" normalizeH="0" baseline="0" noProof="0" dirty="0">
                <a:ln>
                  <a:noFill/>
                </a:ln>
                <a:solidFill>
                  <a:srgbClr val="000000"/>
                </a:solidFill>
                <a:effectLst/>
                <a:uLnTx/>
                <a:uFillTx/>
                <a:latin typeface="Arial"/>
                <a:ea typeface="+mn-ea"/>
                <a:cs typeface="+mn-cs"/>
              </a:rPr>
              <a:t>Percentages of work</a:t>
            </a:r>
          </a:p>
          <a:p>
            <a:endParaRPr lang="en-US" dirty="0"/>
          </a:p>
        </p:txBody>
      </p:sp>
      <p:sp>
        <p:nvSpPr>
          <p:cNvPr id="5" name="AutoShape 8">
            <a:extLst>
              <a:ext uri="{FF2B5EF4-FFF2-40B4-BE49-F238E27FC236}">
                <a16:creationId xmlns:a16="http://schemas.microsoft.com/office/drawing/2014/main" id="{11F84D4C-3007-F3A8-A3BC-81FC62A74CC8}"/>
              </a:ext>
            </a:extLst>
          </p:cNvPr>
          <p:cNvSpPr>
            <a:spLocks noChangeArrowheads="1"/>
          </p:cNvSpPr>
          <p:nvPr>
            <p:custDataLst>
              <p:tags r:id="rId2"/>
            </p:custDataLst>
          </p:nvPr>
        </p:nvSpPr>
        <p:spPr bwMode="gray">
          <a:xfrm>
            <a:off x="3691927" y="1271587"/>
            <a:ext cx="3940402" cy="2400301"/>
          </a:xfrm>
          <a:prstGeom prst="rect">
            <a:avLst/>
          </a:prstGeom>
          <a:solidFill>
            <a:schemeClr val="bg1"/>
          </a:solidFill>
          <a:ln w="19050">
            <a:solidFill>
              <a:srgbClr val="0A1B2B"/>
            </a:solidFill>
          </a:ln>
          <a:effectLst/>
        </p:spPr>
        <p:txBody>
          <a:bodyPr lIns="54847" tIns="54847" rIns="54847" bIns="54847">
            <a:noAutofit/>
          </a:bodyPr>
          <a:lstStyle/>
          <a:p>
            <a:pPr marL="1190" marR="0" lvl="1" indent="0" algn="ctr" defTabSz="914400" rtl="0" eaLnBrk="1" fontAlgn="auto" latinLnBrk="0" hangingPunct="1">
              <a:lnSpc>
                <a:spcPct val="100000"/>
              </a:lnSpc>
              <a:spcBef>
                <a:spcPts val="450"/>
              </a:spcBef>
              <a:spcAft>
                <a:spcPts val="0"/>
              </a:spcAft>
              <a:buClrTx/>
              <a:buSzTx/>
              <a:buFontTx/>
              <a:buNone/>
              <a:tabLst/>
              <a:defRPr/>
            </a:pPr>
            <a:r>
              <a:rPr kumimoji="0" lang="en-US" sz="1350" b="1" i="0" u="none" strike="noStrike" kern="1200" cap="none" spc="0" normalizeH="0" baseline="0" noProof="0" dirty="0">
                <a:ln>
                  <a:noFill/>
                </a:ln>
                <a:solidFill>
                  <a:srgbClr val="042A43"/>
                </a:solidFill>
                <a:effectLst/>
                <a:uLnTx/>
                <a:uFillTx/>
                <a:latin typeface="Arial"/>
                <a:ea typeface="+mn-ea"/>
                <a:cs typeface="+mn-cs"/>
              </a:rPr>
              <a:t>Examples of Standard Work Categories</a:t>
            </a:r>
          </a:p>
        </p:txBody>
      </p:sp>
      <p:cxnSp>
        <p:nvCxnSpPr>
          <p:cNvPr id="6" name="Straight Connector 5">
            <a:extLst>
              <a:ext uri="{FF2B5EF4-FFF2-40B4-BE49-F238E27FC236}">
                <a16:creationId xmlns:a16="http://schemas.microsoft.com/office/drawing/2014/main" id="{F8396017-A8D6-A8DD-C77F-2E9C3DD7A74E}"/>
              </a:ext>
              <a:ext uri="{C183D7F6-B498-43B3-948B-1728B52AA6E4}">
                <adec:decorative xmlns:adec="http://schemas.microsoft.com/office/drawing/2017/decorative" val="1"/>
              </a:ext>
            </a:extLst>
          </p:cNvPr>
          <p:cNvCxnSpPr>
            <a:cxnSpLocks/>
          </p:cNvCxnSpPr>
          <p:nvPr>
            <p:custDataLst>
              <p:tags r:id="rId3"/>
            </p:custDataLst>
          </p:nvPr>
        </p:nvCxnSpPr>
        <p:spPr bwMode="gray">
          <a:xfrm>
            <a:off x="3753759" y="1997837"/>
            <a:ext cx="3806538" cy="0"/>
          </a:xfrm>
          <a:prstGeom prst="line">
            <a:avLst/>
          </a:prstGeom>
          <a:ln w="19050">
            <a:solidFill>
              <a:schemeClr val="accent6"/>
            </a:solidFill>
            <a:prstDash val="sysDot"/>
          </a:ln>
        </p:spPr>
        <p:style>
          <a:lnRef idx="1">
            <a:schemeClr val="accent1"/>
          </a:lnRef>
          <a:fillRef idx="0">
            <a:schemeClr val="accent1"/>
          </a:fillRef>
          <a:effectRef idx="0">
            <a:schemeClr val="accent1"/>
          </a:effectRef>
          <a:fontRef idx="minor">
            <a:schemeClr val="tx1"/>
          </a:fontRef>
        </p:style>
      </p:cxnSp>
      <p:sp>
        <p:nvSpPr>
          <p:cNvPr id="7" name="Rectangle 3">
            <a:extLst>
              <a:ext uri="{FF2B5EF4-FFF2-40B4-BE49-F238E27FC236}">
                <a16:creationId xmlns:a16="http://schemas.microsoft.com/office/drawing/2014/main" id="{8BF690BE-D69B-5A56-A9E6-FCE43AE37DFA}"/>
              </a:ext>
            </a:extLst>
          </p:cNvPr>
          <p:cNvSpPr txBox="1">
            <a:spLocks/>
          </p:cNvSpPr>
          <p:nvPr>
            <p:custDataLst>
              <p:tags r:id="rId4"/>
            </p:custDataLst>
          </p:nvPr>
        </p:nvSpPr>
        <p:spPr bwMode="gray">
          <a:xfrm>
            <a:off x="3698341" y="1725437"/>
            <a:ext cx="3409448" cy="207749"/>
          </a:xfrm>
          <a:prstGeom prst="rect">
            <a:avLst/>
          </a:prstGeom>
        </p:spPr>
        <p:txBody>
          <a:bodyPr vert="horz" wrap="square" lIns="0" tIns="0" rIns="0" bIns="0" rtlCol="0">
            <a:spAutoFit/>
          </a:bodyPr>
          <a:lstStyle>
            <a:lvl1pPr marL="230188" lvl="0" indent="-230188">
              <a:spcBef>
                <a:spcPct val="20000"/>
              </a:spcBef>
              <a:buClr>
                <a:schemeClr val="accent1"/>
              </a:buClr>
              <a:buFont typeface="Wingdings" pitchFamily="2" charset="2"/>
              <a:buChar char="§"/>
            </a:lvl1pPr>
            <a:lvl2pPr marL="514350" lvl="1" indent="-230188">
              <a:spcBef>
                <a:spcPct val="20000"/>
              </a:spcBef>
              <a:buClr>
                <a:schemeClr val="accent1"/>
              </a:buClr>
              <a:buFont typeface="Arial" pitchFamily="34" charset="0"/>
              <a:buChar char="–"/>
              <a:defRPr sz="1600"/>
            </a:lvl2pPr>
            <a:lvl3pPr marL="742950" lvl="2" indent="-171450">
              <a:spcBef>
                <a:spcPct val="20000"/>
              </a:spcBef>
              <a:buClr>
                <a:schemeClr val="accent1"/>
              </a:buClr>
              <a:buFont typeface="Arial" pitchFamily="34" charset="0"/>
              <a:buChar char="•"/>
              <a:defRPr sz="1400"/>
            </a:lvl3pPr>
            <a:lvl4pPr marL="971550" lvl="3" indent="-228600">
              <a:spcBef>
                <a:spcPct val="20000"/>
              </a:spcBef>
              <a:buClr>
                <a:schemeClr val="accent1"/>
              </a:buClr>
              <a:buFont typeface="Arial" pitchFamily="34" charset="0"/>
              <a:buChar char="–"/>
              <a:defRPr sz="1400"/>
            </a:lvl4pPr>
            <a:lvl5pPr marL="1143000" lvl="4" indent="-171450">
              <a:spcBef>
                <a:spcPct val="20000"/>
              </a:spcBef>
              <a:buClr>
                <a:schemeClr val="accent1"/>
              </a:buClr>
              <a:buFont typeface="Arial" pitchFamily="34" charset="0"/>
              <a:buChar char="»"/>
              <a:defRPr sz="14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marL="0" indent="0" defTabSz="914400">
              <a:buClr>
                <a:srgbClr val="3869A2"/>
              </a:buClr>
              <a:buFont typeface="Wingdings" pitchFamily="2" charset="2"/>
              <a:buNone/>
            </a:pPr>
            <a:r>
              <a:rPr lang="en-US" sz="1350" b="1" dirty="0">
                <a:solidFill>
                  <a:srgbClr val="FF0000"/>
                </a:solidFill>
                <a:latin typeface="Arial"/>
              </a:rPr>
              <a:t> </a:t>
            </a:r>
            <a:r>
              <a:rPr lang="en-US" sz="1050" b="1" dirty="0">
                <a:solidFill>
                  <a:srgbClr val="FF0000"/>
                </a:solidFill>
                <a:latin typeface="Arial"/>
              </a:rPr>
              <a:t> </a:t>
            </a:r>
            <a:r>
              <a:rPr lang="en-US" sz="1050" b="1" dirty="0">
                <a:solidFill>
                  <a:srgbClr val="FF0000"/>
                </a:solidFill>
              </a:rPr>
              <a:t>1.8.1 Public Involvement</a:t>
            </a:r>
            <a:r>
              <a:rPr lang="en-US" sz="1050" b="1" dirty="0">
                <a:solidFill>
                  <a:srgbClr val="FF0000"/>
                </a:solidFill>
                <a:latin typeface="Arial"/>
              </a:rPr>
              <a:t>                                </a:t>
            </a:r>
          </a:p>
        </p:txBody>
      </p:sp>
      <p:cxnSp>
        <p:nvCxnSpPr>
          <p:cNvPr id="8" name="Straight Connector 7">
            <a:extLst>
              <a:ext uri="{FF2B5EF4-FFF2-40B4-BE49-F238E27FC236}">
                <a16:creationId xmlns:a16="http://schemas.microsoft.com/office/drawing/2014/main" id="{2E059F17-7047-A5C9-A509-4FEAF4FEA787}"/>
              </a:ext>
              <a:ext uri="{C183D7F6-B498-43B3-948B-1728B52AA6E4}">
                <adec:decorative xmlns:adec="http://schemas.microsoft.com/office/drawing/2017/decorative" val="1"/>
              </a:ext>
            </a:extLst>
          </p:cNvPr>
          <p:cNvCxnSpPr>
            <a:cxnSpLocks/>
          </p:cNvCxnSpPr>
          <p:nvPr>
            <p:custDataLst>
              <p:tags r:id="rId5"/>
            </p:custDataLst>
          </p:nvPr>
        </p:nvCxnSpPr>
        <p:spPr bwMode="gray">
          <a:xfrm>
            <a:off x="3753759" y="2284177"/>
            <a:ext cx="3806538" cy="0"/>
          </a:xfrm>
          <a:prstGeom prst="line">
            <a:avLst/>
          </a:prstGeom>
          <a:ln w="1905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A655106-7A2A-79F3-D71A-C27FC4294449}"/>
              </a:ext>
              <a:ext uri="{C183D7F6-B498-43B3-948B-1728B52AA6E4}">
                <adec:decorative xmlns:adec="http://schemas.microsoft.com/office/drawing/2017/decorative" val="1"/>
              </a:ext>
            </a:extLst>
          </p:cNvPr>
          <p:cNvCxnSpPr>
            <a:cxnSpLocks/>
          </p:cNvCxnSpPr>
          <p:nvPr>
            <p:custDataLst>
              <p:tags r:id="rId6"/>
            </p:custDataLst>
          </p:nvPr>
        </p:nvCxnSpPr>
        <p:spPr bwMode="gray">
          <a:xfrm flipV="1">
            <a:off x="3753759" y="2574131"/>
            <a:ext cx="3806538" cy="21743"/>
          </a:xfrm>
          <a:prstGeom prst="line">
            <a:avLst/>
          </a:prstGeom>
          <a:ln w="1905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3F410A8-59A8-420A-29DD-9661B426A188}"/>
              </a:ext>
              <a:ext uri="{C183D7F6-B498-43B3-948B-1728B52AA6E4}">
                <adec:decorative xmlns:adec="http://schemas.microsoft.com/office/drawing/2017/decorative" val="1"/>
              </a:ext>
            </a:extLst>
          </p:cNvPr>
          <p:cNvCxnSpPr>
            <a:cxnSpLocks/>
          </p:cNvCxnSpPr>
          <p:nvPr>
            <p:custDataLst>
              <p:tags r:id="rId7"/>
            </p:custDataLst>
          </p:nvPr>
        </p:nvCxnSpPr>
        <p:spPr bwMode="gray">
          <a:xfrm>
            <a:off x="3753759" y="2925199"/>
            <a:ext cx="3740550" cy="0"/>
          </a:xfrm>
          <a:prstGeom prst="line">
            <a:avLst/>
          </a:prstGeom>
          <a:ln w="1905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8D3852C-BE27-1843-C18B-520A8DBEF591}"/>
              </a:ext>
              <a:ext uri="{C183D7F6-B498-43B3-948B-1728B52AA6E4}">
                <adec:decorative xmlns:adec="http://schemas.microsoft.com/office/drawing/2017/decorative" val="1"/>
              </a:ext>
            </a:extLst>
          </p:cNvPr>
          <p:cNvCxnSpPr>
            <a:cxnSpLocks/>
          </p:cNvCxnSpPr>
          <p:nvPr>
            <p:custDataLst>
              <p:tags r:id="rId8"/>
            </p:custDataLst>
          </p:nvPr>
        </p:nvCxnSpPr>
        <p:spPr bwMode="gray">
          <a:xfrm>
            <a:off x="3753759" y="3283418"/>
            <a:ext cx="3740550" cy="0"/>
          </a:xfrm>
          <a:prstGeom prst="line">
            <a:avLst/>
          </a:prstGeom>
          <a:ln w="19050">
            <a:solidFill>
              <a:schemeClr val="accent6"/>
            </a:solidFill>
            <a:prstDash val="sysDot"/>
          </a:ln>
        </p:spPr>
        <p:style>
          <a:lnRef idx="1">
            <a:schemeClr val="accent1"/>
          </a:lnRef>
          <a:fillRef idx="0">
            <a:schemeClr val="accent1"/>
          </a:fillRef>
          <a:effectRef idx="0">
            <a:schemeClr val="accent1"/>
          </a:effectRef>
          <a:fontRef idx="minor">
            <a:schemeClr val="tx1"/>
          </a:fontRef>
        </p:style>
      </p:cxnSp>
      <p:sp>
        <p:nvSpPr>
          <p:cNvPr id="12" name="Rectangle 3">
            <a:extLst>
              <a:ext uri="{FF2B5EF4-FFF2-40B4-BE49-F238E27FC236}">
                <a16:creationId xmlns:a16="http://schemas.microsoft.com/office/drawing/2014/main" id="{B793A5EB-BE08-99A9-FA19-B4D9DC130CE2}"/>
              </a:ext>
            </a:extLst>
          </p:cNvPr>
          <p:cNvSpPr txBox="1">
            <a:spLocks/>
          </p:cNvSpPr>
          <p:nvPr>
            <p:custDataLst>
              <p:tags r:id="rId9"/>
            </p:custDataLst>
          </p:nvPr>
        </p:nvSpPr>
        <p:spPr bwMode="gray">
          <a:xfrm>
            <a:off x="3648173" y="2037133"/>
            <a:ext cx="3770722" cy="207749"/>
          </a:xfrm>
          <a:prstGeom prst="rect">
            <a:avLst/>
          </a:prstGeom>
        </p:spPr>
        <p:txBody>
          <a:bodyPr vert="horz" wrap="square" lIns="0" tIns="0" rIns="0" bIns="0" rtlCol="0">
            <a:spAutoFit/>
          </a:bodyPr>
          <a:lstStyle>
            <a:lvl1pPr marL="230188" lvl="0" indent="-230188">
              <a:spcBef>
                <a:spcPct val="20000"/>
              </a:spcBef>
              <a:buClr>
                <a:schemeClr val="accent1"/>
              </a:buClr>
              <a:buFont typeface="Wingdings" pitchFamily="2" charset="2"/>
              <a:buChar char="§"/>
            </a:lvl1pPr>
            <a:lvl2pPr marL="514350" lvl="1" indent="-230188">
              <a:spcBef>
                <a:spcPct val="20000"/>
              </a:spcBef>
              <a:buClr>
                <a:schemeClr val="accent1"/>
              </a:buClr>
              <a:buFont typeface="Arial" pitchFamily="34" charset="0"/>
              <a:buChar char="–"/>
              <a:defRPr sz="1600"/>
            </a:lvl2pPr>
            <a:lvl3pPr marL="742950" lvl="2" indent="-171450">
              <a:spcBef>
                <a:spcPct val="20000"/>
              </a:spcBef>
              <a:buClr>
                <a:schemeClr val="accent1"/>
              </a:buClr>
              <a:buFont typeface="Arial" pitchFamily="34" charset="0"/>
              <a:buChar char="•"/>
              <a:defRPr sz="1400"/>
            </a:lvl3pPr>
            <a:lvl4pPr marL="971550" lvl="3" indent="-228600">
              <a:spcBef>
                <a:spcPct val="20000"/>
              </a:spcBef>
              <a:buClr>
                <a:schemeClr val="accent1"/>
              </a:buClr>
              <a:buFont typeface="Arial" pitchFamily="34" charset="0"/>
              <a:buChar char="–"/>
              <a:defRPr sz="1400"/>
            </a:lvl4pPr>
            <a:lvl5pPr marL="1143000" lvl="4" indent="-171450">
              <a:spcBef>
                <a:spcPct val="20000"/>
              </a:spcBef>
              <a:buClr>
                <a:schemeClr val="accent1"/>
              </a:buClr>
              <a:buFont typeface="Arial" pitchFamily="34" charset="0"/>
              <a:buChar char="»"/>
              <a:defRPr sz="14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marL="0" indent="0">
              <a:buNone/>
            </a:pPr>
            <a:r>
              <a:rPr lang="en-US" sz="1350" b="1" dirty="0">
                <a:solidFill>
                  <a:srgbClr val="FF0000"/>
                </a:solidFill>
              </a:rPr>
              <a:t> </a:t>
            </a:r>
            <a:r>
              <a:rPr lang="en-US" sz="1050" b="1" dirty="0">
                <a:solidFill>
                  <a:srgbClr val="FF0000"/>
                </a:solidFill>
              </a:rPr>
              <a:t> 2.14.1 Environmental Document Preparation            </a:t>
            </a:r>
          </a:p>
        </p:txBody>
      </p:sp>
      <p:sp>
        <p:nvSpPr>
          <p:cNvPr id="18" name="Rectangle 3">
            <a:extLst>
              <a:ext uri="{FF2B5EF4-FFF2-40B4-BE49-F238E27FC236}">
                <a16:creationId xmlns:a16="http://schemas.microsoft.com/office/drawing/2014/main" id="{6C2A1719-5C37-69E4-990D-AD252B4B438E}"/>
              </a:ext>
            </a:extLst>
          </p:cNvPr>
          <p:cNvSpPr txBox="1">
            <a:spLocks/>
          </p:cNvSpPr>
          <p:nvPr>
            <p:custDataLst>
              <p:tags r:id="rId10"/>
            </p:custDataLst>
          </p:nvPr>
        </p:nvSpPr>
        <p:spPr bwMode="gray">
          <a:xfrm>
            <a:off x="3648173" y="2305594"/>
            <a:ext cx="3409448" cy="207749"/>
          </a:xfrm>
          <a:prstGeom prst="rect">
            <a:avLst/>
          </a:prstGeom>
        </p:spPr>
        <p:txBody>
          <a:bodyPr vert="horz" wrap="square" lIns="0" tIns="0" rIns="0" bIns="0" rtlCol="0">
            <a:spAutoFit/>
          </a:bodyPr>
          <a:lstStyle>
            <a:lvl1pPr marL="230188" lvl="0" indent="-230188">
              <a:spcBef>
                <a:spcPct val="20000"/>
              </a:spcBef>
              <a:buClr>
                <a:schemeClr val="accent1"/>
              </a:buClr>
              <a:buFont typeface="Wingdings" pitchFamily="2" charset="2"/>
              <a:buChar char="§"/>
            </a:lvl1pPr>
            <a:lvl2pPr marL="514350" lvl="1" indent="-230188">
              <a:spcBef>
                <a:spcPct val="20000"/>
              </a:spcBef>
              <a:buClr>
                <a:schemeClr val="accent1"/>
              </a:buClr>
              <a:buFont typeface="Arial" pitchFamily="34" charset="0"/>
              <a:buChar char="–"/>
              <a:defRPr sz="1600"/>
            </a:lvl2pPr>
            <a:lvl3pPr marL="742950" lvl="2" indent="-171450">
              <a:spcBef>
                <a:spcPct val="20000"/>
              </a:spcBef>
              <a:buClr>
                <a:schemeClr val="accent1"/>
              </a:buClr>
              <a:buFont typeface="Arial" pitchFamily="34" charset="0"/>
              <a:buChar char="•"/>
              <a:defRPr sz="1400"/>
            </a:lvl3pPr>
            <a:lvl4pPr marL="971550" lvl="3" indent="-228600">
              <a:spcBef>
                <a:spcPct val="20000"/>
              </a:spcBef>
              <a:buClr>
                <a:schemeClr val="accent1"/>
              </a:buClr>
              <a:buFont typeface="Arial" pitchFamily="34" charset="0"/>
              <a:buChar char="–"/>
              <a:defRPr sz="1400"/>
            </a:lvl4pPr>
            <a:lvl5pPr marL="1143000" lvl="4" indent="-171450">
              <a:spcBef>
                <a:spcPct val="20000"/>
              </a:spcBef>
              <a:buClr>
                <a:schemeClr val="accent1"/>
              </a:buClr>
              <a:buFont typeface="Arial" pitchFamily="34" charset="0"/>
              <a:buChar char="»"/>
              <a:defRPr sz="14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marL="0" indent="0">
              <a:buNone/>
            </a:pPr>
            <a:r>
              <a:rPr lang="en-US" sz="1350" b="1" dirty="0">
                <a:solidFill>
                  <a:srgbClr val="FF0000"/>
                </a:solidFill>
              </a:rPr>
              <a:t> </a:t>
            </a:r>
            <a:r>
              <a:rPr lang="en-US" sz="1050" b="1" dirty="0">
                <a:solidFill>
                  <a:srgbClr val="FF0000"/>
                </a:solidFill>
              </a:rPr>
              <a:t> 4.2.1 Roadway Design</a:t>
            </a:r>
          </a:p>
        </p:txBody>
      </p:sp>
      <p:sp>
        <p:nvSpPr>
          <p:cNvPr id="19" name="Rectangle 3">
            <a:extLst>
              <a:ext uri="{FF2B5EF4-FFF2-40B4-BE49-F238E27FC236}">
                <a16:creationId xmlns:a16="http://schemas.microsoft.com/office/drawing/2014/main" id="{93478933-4454-9B32-F412-540AFDB6D04D}"/>
              </a:ext>
            </a:extLst>
          </p:cNvPr>
          <p:cNvSpPr txBox="1">
            <a:spLocks/>
          </p:cNvSpPr>
          <p:nvPr>
            <p:custDataLst>
              <p:tags r:id="rId11"/>
            </p:custDataLst>
          </p:nvPr>
        </p:nvSpPr>
        <p:spPr bwMode="gray">
          <a:xfrm>
            <a:off x="3659324" y="2660601"/>
            <a:ext cx="3387146" cy="161583"/>
          </a:xfrm>
          <a:prstGeom prst="rect">
            <a:avLst/>
          </a:prstGeom>
        </p:spPr>
        <p:txBody>
          <a:bodyPr vert="horz" wrap="square" lIns="0" tIns="0" rIns="0" bIns="0" rtlCol="0">
            <a:spAutoFit/>
          </a:bodyPr>
          <a:lstStyle>
            <a:lvl1pPr marL="230188" lvl="0" indent="-230188">
              <a:spcBef>
                <a:spcPct val="20000"/>
              </a:spcBef>
              <a:buClr>
                <a:schemeClr val="accent1"/>
              </a:buClr>
              <a:buFont typeface="Wingdings" pitchFamily="2" charset="2"/>
              <a:buChar char="§"/>
            </a:lvl1pPr>
            <a:lvl2pPr marL="514350" lvl="1" indent="-230188">
              <a:spcBef>
                <a:spcPct val="20000"/>
              </a:spcBef>
              <a:buClr>
                <a:schemeClr val="accent1"/>
              </a:buClr>
              <a:buFont typeface="Arial" pitchFamily="34" charset="0"/>
              <a:buChar char="–"/>
              <a:defRPr sz="1600"/>
            </a:lvl2pPr>
            <a:lvl3pPr marL="742950" lvl="2" indent="-171450">
              <a:spcBef>
                <a:spcPct val="20000"/>
              </a:spcBef>
              <a:buClr>
                <a:schemeClr val="accent1"/>
              </a:buClr>
              <a:buFont typeface="Arial" pitchFamily="34" charset="0"/>
              <a:buChar char="•"/>
              <a:defRPr sz="1400"/>
            </a:lvl3pPr>
            <a:lvl4pPr marL="971550" lvl="3" indent="-228600">
              <a:spcBef>
                <a:spcPct val="20000"/>
              </a:spcBef>
              <a:buClr>
                <a:schemeClr val="accent1"/>
              </a:buClr>
              <a:buFont typeface="Arial" pitchFamily="34" charset="0"/>
              <a:buChar char="–"/>
              <a:defRPr sz="1400"/>
            </a:lvl4pPr>
            <a:lvl5pPr marL="1143000" lvl="4" indent="-171450">
              <a:spcBef>
                <a:spcPct val="20000"/>
              </a:spcBef>
              <a:buClr>
                <a:schemeClr val="accent1"/>
              </a:buClr>
              <a:buFont typeface="Arial" pitchFamily="34" charset="0"/>
              <a:buChar char="»"/>
              <a:defRPr sz="14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marL="0" indent="0">
              <a:spcBef>
                <a:spcPts val="0"/>
              </a:spcBef>
              <a:buNone/>
            </a:pPr>
            <a:r>
              <a:rPr lang="en-US" sz="1050" b="1" dirty="0">
                <a:solidFill>
                  <a:srgbClr val="FF0000"/>
                </a:solidFill>
              </a:rPr>
              <a:t>   5.2.1 Bridge Design</a:t>
            </a:r>
          </a:p>
        </p:txBody>
      </p:sp>
      <p:sp>
        <p:nvSpPr>
          <p:cNvPr id="20" name="Rectangle 3">
            <a:extLst>
              <a:ext uri="{FF2B5EF4-FFF2-40B4-BE49-F238E27FC236}">
                <a16:creationId xmlns:a16="http://schemas.microsoft.com/office/drawing/2014/main" id="{5F17C2B1-BEB3-9C3C-2481-EC23C5DD31C1}"/>
              </a:ext>
            </a:extLst>
          </p:cNvPr>
          <p:cNvSpPr txBox="1">
            <a:spLocks/>
          </p:cNvSpPr>
          <p:nvPr>
            <p:custDataLst>
              <p:tags r:id="rId12"/>
            </p:custDataLst>
          </p:nvPr>
        </p:nvSpPr>
        <p:spPr bwMode="gray">
          <a:xfrm>
            <a:off x="3698341" y="3019370"/>
            <a:ext cx="3861956" cy="161583"/>
          </a:xfrm>
          <a:prstGeom prst="rect">
            <a:avLst/>
          </a:prstGeom>
        </p:spPr>
        <p:txBody>
          <a:bodyPr vert="horz" wrap="square" lIns="0" tIns="0" rIns="0" bIns="0" rtlCol="0">
            <a:spAutoFit/>
          </a:bodyPr>
          <a:lstStyle>
            <a:lvl1pPr marL="230188" lvl="0" indent="-230188">
              <a:spcBef>
                <a:spcPct val="20000"/>
              </a:spcBef>
              <a:buClr>
                <a:schemeClr val="accent1"/>
              </a:buClr>
              <a:buFont typeface="Wingdings" pitchFamily="2" charset="2"/>
              <a:buChar char="§"/>
            </a:lvl1pPr>
            <a:lvl2pPr marL="514350" lvl="1" indent="-230188">
              <a:spcBef>
                <a:spcPct val="20000"/>
              </a:spcBef>
              <a:buClr>
                <a:schemeClr val="accent1"/>
              </a:buClr>
              <a:buFont typeface="Arial" pitchFamily="34" charset="0"/>
              <a:buChar char="–"/>
              <a:defRPr sz="1600"/>
            </a:lvl2pPr>
            <a:lvl3pPr marL="742950" lvl="2" indent="-171450">
              <a:spcBef>
                <a:spcPct val="20000"/>
              </a:spcBef>
              <a:buClr>
                <a:schemeClr val="accent1"/>
              </a:buClr>
              <a:buFont typeface="Arial" pitchFamily="34" charset="0"/>
              <a:buChar char="•"/>
              <a:defRPr sz="1400"/>
            </a:lvl3pPr>
            <a:lvl4pPr marL="971550" lvl="3" indent="-228600">
              <a:spcBef>
                <a:spcPct val="20000"/>
              </a:spcBef>
              <a:buClr>
                <a:schemeClr val="accent1"/>
              </a:buClr>
              <a:buFont typeface="Arial" pitchFamily="34" charset="0"/>
              <a:buChar char="–"/>
              <a:defRPr sz="1400"/>
            </a:lvl4pPr>
            <a:lvl5pPr marL="1143000" lvl="4" indent="-171450">
              <a:spcBef>
                <a:spcPct val="20000"/>
              </a:spcBef>
              <a:buClr>
                <a:schemeClr val="accent1"/>
              </a:buClr>
              <a:buFont typeface="Arial" pitchFamily="34" charset="0"/>
              <a:buChar char="»"/>
              <a:defRPr sz="14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marL="0" indent="0">
              <a:spcBef>
                <a:spcPts val="0"/>
              </a:spcBef>
              <a:buNone/>
            </a:pPr>
            <a:r>
              <a:rPr lang="en-US" sz="1050" b="1" dirty="0">
                <a:solidFill>
                  <a:srgbClr val="FF0000"/>
                </a:solidFill>
              </a:rPr>
              <a:t>  8.1.1 </a:t>
            </a:r>
            <a:r>
              <a:rPr lang="en-US" sz="1050" b="1" dirty="0" err="1">
                <a:solidFill>
                  <a:srgbClr val="FF0000"/>
                </a:solidFill>
              </a:rPr>
              <a:t>Signing,Pavement</a:t>
            </a:r>
            <a:r>
              <a:rPr lang="en-US" sz="1050" b="1" dirty="0">
                <a:solidFill>
                  <a:srgbClr val="FF0000"/>
                </a:solidFill>
              </a:rPr>
              <a:t> </a:t>
            </a:r>
            <a:r>
              <a:rPr lang="en-US" sz="1050" b="1" dirty="0" err="1">
                <a:solidFill>
                  <a:srgbClr val="FF0000"/>
                </a:solidFill>
              </a:rPr>
              <a:t>Marking&amp;Channelization</a:t>
            </a:r>
            <a:r>
              <a:rPr lang="en-US" sz="1050" b="1" dirty="0">
                <a:solidFill>
                  <a:srgbClr val="FF0000"/>
                </a:solidFill>
              </a:rPr>
              <a:t> </a:t>
            </a:r>
          </a:p>
        </p:txBody>
      </p:sp>
      <p:sp>
        <p:nvSpPr>
          <p:cNvPr id="21" name="TextBox 20">
            <a:extLst>
              <a:ext uri="{FF2B5EF4-FFF2-40B4-BE49-F238E27FC236}">
                <a16:creationId xmlns:a16="http://schemas.microsoft.com/office/drawing/2014/main" id="{EF09A7CB-D11D-901B-C483-5D15594A5535}"/>
              </a:ext>
            </a:extLst>
          </p:cNvPr>
          <p:cNvSpPr txBox="1"/>
          <p:nvPr/>
        </p:nvSpPr>
        <p:spPr>
          <a:xfrm>
            <a:off x="3691927" y="3283418"/>
            <a:ext cx="3726968" cy="253916"/>
          </a:xfrm>
          <a:prstGeom prst="rect">
            <a:avLst/>
          </a:prstGeom>
          <a:noFill/>
        </p:spPr>
        <p:txBody>
          <a:bodyPr wrap="square" rtlCol="0">
            <a:spAutoFit/>
          </a:bodyPr>
          <a:lstStyle/>
          <a:p>
            <a:r>
              <a:rPr lang="en-US" sz="1050" b="1" dirty="0">
                <a:solidFill>
                  <a:srgbClr val="FF0000"/>
                </a:solidFill>
              </a:rPr>
              <a:t>10.2.1 Roadway Hydraulic Design</a:t>
            </a:r>
          </a:p>
        </p:txBody>
      </p:sp>
      <p:sp>
        <p:nvSpPr>
          <p:cNvPr id="22" name="Rectangle 21">
            <a:extLst>
              <a:ext uri="{FF2B5EF4-FFF2-40B4-BE49-F238E27FC236}">
                <a16:creationId xmlns:a16="http://schemas.microsoft.com/office/drawing/2014/main" id="{878F894F-0461-CB52-4C5E-C3A57E50FBE6}"/>
              </a:ext>
            </a:extLst>
          </p:cNvPr>
          <p:cNvSpPr/>
          <p:nvPr/>
        </p:nvSpPr>
        <p:spPr>
          <a:xfrm>
            <a:off x="712207" y="3843143"/>
            <a:ext cx="6083104" cy="819455"/>
          </a:xfrm>
          <a:prstGeom prst="rect">
            <a:avLst/>
          </a:prstGeom>
        </p:spPr>
        <p:txBody>
          <a:bodyPr wrap="square">
            <a:spAutoFit/>
          </a:bodyPr>
          <a:lstStyle/>
          <a:p>
            <a:pPr marL="557213" lvl="1" indent="-214313">
              <a:spcBef>
                <a:spcPct val="50000"/>
              </a:spcBef>
              <a:buClr>
                <a:srgbClr val="042A45"/>
              </a:buClr>
              <a:buFont typeface="Arial" panose="020B0604020202020204" pitchFamily="34" charset="0"/>
              <a:buChar char="•"/>
            </a:pPr>
            <a:r>
              <a:rPr lang="en-US" sz="1350" dirty="0"/>
              <a:t>Prime provider shall perform at least </a:t>
            </a:r>
            <a:r>
              <a:rPr lang="en-US" sz="1350" dirty="0">
                <a:solidFill>
                  <a:srgbClr val="FF0000"/>
                </a:solidFill>
              </a:rPr>
              <a:t>30% </a:t>
            </a:r>
            <a:r>
              <a:rPr lang="en-US" sz="1350" dirty="0"/>
              <a:t>of the contracted work using its own work force.</a:t>
            </a:r>
          </a:p>
          <a:p>
            <a:pPr marL="557213" lvl="1" indent="-214313">
              <a:spcBef>
                <a:spcPct val="50000"/>
              </a:spcBef>
              <a:buClr>
                <a:srgbClr val="042A45"/>
              </a:buClr>
              <a:buFont typeface="Arial" panose="020B0604020202020204" pitchFamily="34" charset="0"/>
              <a:buChar char="•"/>
            </a:pPr>
            <a:r>
              <a:rPr lang="en-US" sz="1350" dirty="0"/>
              <a:t>DBE goal is </a:t>
            </a:r>
            <a:r>
              <a:rPr lang="en-US" sz="1350" b="1" i="1" dirty="0">
                <a:solidFill>
                  <a:srgbClr val="FF0000"/>
                </a:solidFill>
              </a:rPr>
              <a:t>0</a:t>
            </a:r>
            <a:r>
              <a:rPr lang="en-US" sz="1350" b="1" dirty="0">
                <a:solidFill>
                  <a:srgbClr val="FF0000"/>
                </a:solidFill>
              </a:rPr>
              <a:t>%</a:t>
            </a:r>
            <a:r>
              <a:rPr lang="en-US" sz="1350" dirty="0"/>
              <a:t>. </a:t>
            </a:r>
          </a:p>
        </p:txBody>
      </p:sp>
    </p:spTree>
    <p:extLst>
      <p:ext uri="{BB962C8B-B14F-4D97-AF65-F5344CB8AC3E}">
        <p14:creationId xmlns:p14="http://schemas.microsoft.com/office/powerpoint/2010/main" val="18488906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3225A-23F0-EFA3-B5F8-5B51E054B273}"/>
              </a:ext>
            </a:extLst>
          </p:cNvPr>
          <p:cNvSpPr>
            <a:spLocks noGrp="1"/>
          </p:cNvSpPr>
          <p:nvPr>
            <p:ph type="title"/>
          </p:nvPr>
        </p:nvSpPr>
        <p:spPr>
          <a:xfrm>
            <a:off x="388742" y="648796"/>
            <a:ext cx="8229600" cy="294885"/>
          </a:xfrm>
        </p:spPr>
        <p:txBody>
          <a:bodyPr>
            <a:normAutofit fontScale="90000"/>
          </a:bodyPr>
          <a:lstStyle/>
          <a:p>
            <a:r>
              <a:rPr lang="en-US" dirty="0"/>
              <a:t>RFP Work Categories (Tentative*)</a:t>
            </a:r>
          </a:p>
        </p:txBody>
      </p:sp>
      <p:graphicFrame>
        <p:nvGraphicFramePr>
          <p:cNvPr id="3" name="Table 2">
            <a:extLst>
              <a:ext uri="{FF2B5EF4-FFF2-40B4-BE49-F238E27FC236}">
                <a16:creationId xmlns:a16="http://schemas.microsoft.com/office/drawing/2014/main" id="{73DE6467-8C17-6257-D27F-936038DC1EB6}"/>
              </a:ext>
            </a:extLst>
          </p:cNvPr>
          <p:cNvGraphicFramePr>
            <a:graphicFrameLocks noGrp="1"/>
          </p:cNvGraphicFramePr>
          <p:nvPr>
            <p:extLst>
              <p:ext uri="{D42A27DB-BD31-4B8C-83A1-F6EECF244321}">
                <p14:modId xmlns:p14="http://schemas.microsoft.com/office/powerpoint/2010/main" val="3713531748"/>
              </p:ext>
            </p:extLst>
          </p:nvPr>
        </p:nvGraphicFramePr>
        <p:xfrm>
          <a:off x="388742" y="943681"/>
          <a:ext cx="6027126" cy="3738602"/>
        </p:xfrm>
        <a:graphic>
          <a:graphicData uri="http://schemas.openxmlformats.org/drawingml/2006/table">
            <a:tbl>
              <a:tblPr firstRow="1">
                <a:tableStyleId>{5C22544A-7EE6-4342-B048-85BDC9FD1C3A}</a:tableStyleId>
              </a:tblPr>
              <a:tblGrid>
                <a:gridCol w="525658">
                  <a:extLst>
                    <a:ext uri="{9D8B030D-6E8A-4147-A177-3AD203B41FA5}">
                      <a16:colId xmlns:a16="http://schemas.microsoft.com/office/drawing/2014/main" val="2160318824"/>
                    </a:ext>
                  </a:extLst>
                </a:gridCol>
                <a:gridCol w="5501468">
                  <a:extLst>
                    <a:ext uri="{9D8B030D-6E8A-4147-A177-3AD203B41FA5}">
                      <a16:colId xmlns:a16="http://schemas.microsoft.com/office/drawing/2014/main" val="260571358"/>
                    </a:ext>
                  </a:extLst>
                </a:gridCol>
              </a:tblGrid>
              <a:tr h="202128">
                <a:tc>
                  <a:txBody>
                    <a:bodyPr/>
                    <a:lstStyle/>
                    <a:p>
                      <a:pPr algn="ctr" fontAlgn="b"/>
                      <a:r>
                        <a:rPr lang="en-US" sz="1200" b="0" i="0" u="none" strike="noStrike" dirty="0">
                          <a:solidFill>
                            <a:schemeClr val="bg1"/>
                          </a:solidFill>
                          <a:effectLst/>
                          <a:latin typeface="Arial" panose="020B0604020202020204" pitchFamily="34" charset="0"/>
                        </a:rPr>
                        <a:t>#</a:t>
                      </a:r>
                    </a:p>
                  </a:txBody>
                  <a:tcPr marL="7620" marR="7620" marT="7620" marB="0" anchor="ctr"/>
                </a:tc>
                <a:tc>
                  <a:txBody>
                    <a:bodyPr/>
                    <a:lstStyle/>
                    <a:p>
                      <a:pPr algn="l" fontAlgn="b"/>
                      <a:r>
                        <a:rPr lang="en-US" sz="1200" b="0" i="0" u="none" strike="noStrike" dirty="0">
                          <a:solidFill>
                            <a:schemeClr val="bg1"/>
                          </a:solidFill>
                          <a:effectLst/>
                          <a:latin typeface="Arial" panose="020B0604020202020204" pitchFamily="34" charset="0"/>
                        </a:rPr>
                        <a:t>Category</a:t>
                      </a:r>
                    </a:p>
                  </a:txBody>
                  <a:tcPr marL="7620" marR="7620" marT="7620" marB="0" anchor="ctr"/>
                </a:tc>
                <a:extLst>
                  <a:ext uri="{0D108BD9-81ED-4DB2-BD59-A6C34878D82A}">
                    <a16:rowId xmlns:a16="http://schemas.microsoft.com/office/drawing/2014/main" val="4173738759"/>
                  </a:ext>
                </a:extLst>
              </a:tr>
              <a:tr h="161095">
                <a:tc>
                  <a:txBody>
                    <a:bodyPr/>
                    <a:lstStyle/>
                    <a:p>
                      <a:pPr algn="ctr" fontAlgn="b"/>
                      <a:r>
                        <a:rPr lang="en-US" sz="1200" b="0" i="0" u="none" strike="noStrike" dirty="0">
                          <a:solidFill>
                            <a:schemeClr val="tx2">
                              <a:lumMod val="50000"/>
                            </a:schemeClr>
                          </a:solidFill>
                          <a:effectLst/>
                          <a:latin typeface="Arial" panose="020B0604020202020204" pitchFamily="34" charset="0"/>
                        </a:rPr>
                        <a:t>1.8.1</a:t>
                      </a:r>
                    </a:p>
                  </a:txBody>
                  <a:tcPr marL="7620" marR="7620" marT="7620" marB="0" anchor="b"/>
                </a:tc>
                <a:tc>
                  <a:txBody>
                    <a:bodyPr/>
                    <a:lstStyle/>
                    <a:p>
                      <a:pPr algn="l" fontAlgn="b"/>
                      <a:r>
                        <a:rPr lang="en-US" sz="1200" b="0" i="0" u="none" strike="noStrike" dirty="0">
                          <a:solidFill>
                            <a:schemeClr val="tx2">
                              <a:lumMod val="50000"/>
                            </a:schemeClr>
                          </a:solidFill>
                          <a:effectLst/>
                          <a:latin typeface="Arial" panose="020B0604020202020204" pitchFamily="34" charset="0"/>
                        </a:rPr>
                        <a:t> Public Involvement</a:t>
                      </a:r>
                    </a:p>
                  </a:txBody>
                  <a:tcPr marL="7620" marR="7620" marT="7620" marB="0" anchor="b"/>
                </a:tc>
                <a:extLst>
                  <a:ext uri="{0D108BD9-81ED-4DB2-BD59-A6C34878D82A}">
                    <a16:rowId xmlns:a16="http://schemas.microsoft.com/office/drawing/2014/main" val="2936002197"/>
                  </a:ext>
                </a:extLst>
              </a:tr>
              <a:tr h="196822">
                <a:tc>
                  <a:txBody>
                    <a:bodyPr/>
                    <a:lstStyle/>
                    <a:p>
                      <a:pPr algn="ctr" fontAlgn="b"/>
                      <a:r>
                        <a:rPr lang="en-US" sz="1200" b="0" i="0" u="none" strike="noStrike" dirty="0">
                          <a:solidFill>
                            <a:srgbClr val="00B050"/>
                          </a:solidFill>
                          <a:effectLst/>
                          <a:latin typeface="Arial" panose="020B0604020202020204" pitchFamily="34" charset="0"/>
                        </a:rPr>
                        <a:t>2.14.1</a:t>
                      </a:r>
                    </a:p>
                  </a:txBody>
                  <a:tcPr marL="7620" marR="7620" marT="7620" marB="0" anchor="b"/>
                </a:tc>
                <a:tc>
                  <a:txBody>
                    <a:bodyPr/>
                    <a:lstStyle/>
                    <a:p>
                      <a:pPr algn="l" fontAlgn="b"/>
                      <a:r>
                        <a:rPr lang="en-US" sz="1200" b="0" i="0" u="none" strike="noStrike" dirty="0">
                          <a:solidFill>
                            <a:srgbClr val="00B050"/>
                          </a:solidFill>
                          <a:effectLst/>
                          <a:latin typeface="Arial" panose="020B0604020202020204" pitchFamily="34" charset="0"/>
                        </a:rPr>
                        <a:t> Environmental Documentation Preparation</a:t>
                      </a:r>
                    </a:p>
                  </a:txBody>
                  <a:tcPr marL="7620" marR="7620" marT="7620" marB="0" anchor="b"/>
                </a:tc>
                <a:extLst>
                  <a:ext uri="{0D108BD9-81ED-4DB2-BD59-A6C34878D82A}">
                    <a16:rowId xmlns:a16="http://schemas.microsoft.com/office/drawing/2014/main" val="3995193422"/>
                  </a:ext>
                </a:extLst>
              </a:tr>
              <a:tr h="196822">
                <a:tc>
                  <a:txBody>
                    <a:bodyPr/>
                    <a:lstStyle/>
                    <a:p>
                      <a:pPr algn="ctr" fontAlgn="b"/>
                      <a:r>
                        <a:rPr lang="en-US" sz="1200" b="0" i="0" u="none" strike="noStrike" dirty="0">
                          <a:solidFill>
                            <a:schemeClr val="accent1"/>
                          </a:solidFill>
                          <a:effectLst/>
                          <a:latin typeface="Arial" panose="020B0604020202020204" pitchFamily="34" charset="0"/>
                        </a:rPr>
                        <a:t>4.2.1</a:t>
                      </a:r>
                    </a:p>
                  </a:txBody>
                  <a:tcPr marL="7620" marR="7620" marT="7620" marB="0" anchor="b"/>
                </a:tc>
                <a:tc>
                  <a:txBody>
                    <a:bodyPr/>
                    <a:lstStyle/>
                    <a:p>
                      <a:pPr algn="l" fontAlgn="b"/>
                      <a:r>
                        <a:rPr lang="en-US" sz="1200" b="0" i="0" u="none" strike="noStrike" dirty="0">
                          <a:solidFill>
                            <a:schemeClr val="accent1"/>
                          </a:solidFill>
                          <a:effectLst/>
                          <a:latin typeface="Arial" panose="020B0604020202020204" pitchFamily="34" charset="0"/>
                        </a:rPr>
                        <a:t> Roadway Design</a:t>
                      </a:r>
                    </a:p>
                  </a:txBody>
                  <a:tcPr marL="7620" marR="7620" marT="7620" marB="0" anchor="b"/>
                </a:tc>
                <a:extLst>
                  <a:ext uri="{0D108BD9-81ED-4DB2-BD59-A6C34878D82A}">
                    <a16:rowId xmlns:a16="http://schemas.microsoft.com/office/drawing/2014/main" val="18457769"/>
                  </a:ext>
                </a:extLst>
              </a:tr>
              <a:tr h="196822">
                <a:tc>
                  <a:txBody>
                    <a:bodyPr/>
                    <a:lstStyle/>
                    <a:p>
                      <a:pPr algn="ctr" fontAlgn="b">
                        <a:buNone/>
                      </a:pPr>
                      <a:r>
                        <a:rPr lang="en-US" sz="1200" b="0" i="0" u="none" strike="noStrike" dirty="0">
                          <a:solidFill>
                            <a:schemeClr val="accent1"/>
                          </a:solidFill>
                          <a:effectLst/>
                          <a:latin typeface="Arial" panose="020B0604020202020204" pitchFamily="34" charset="0"/>
                          <a:cs typeface="Arial" panose="020B0604020202020204" pitchFamily="34" charset="0"/>
                        </a:rPr>
                        <a:t>4.4.1</a:t>
                      </a:r>
                    </a:p>
                  </a:txBody>
                  <a:tcPr marL="9525" marR="9525" marT="9525" marB="0" anchor="b"/>
                </a:tc>
                <a:tc>
                  <a:txBody>
                    <a:bodyPr/>
                    <a:lstStyle/>
                    <a:p>
                      <a:pPr algn="l" fontAlgn="b">
                        <a:buNone/>
                      </a:pPr>
                      <a:r>
                        <a:rPr lang="en-US" sz="1200" b="0" i="0" u="none" strike="noStrike" dirty="0">
                          <a:solidFill>
                            <a:schemeClr val="accent1"/>
                          </a:solidFill>
                          <a:effectLst/>
                          <a:latin typeface="Arial" panose="020B0604020202020204" pitchFamily="34" charset="0"/>
                          <a:cs typeface="Arial" panose="020B0604020202020204" pitchFamily="34" charset="0"/>
                        </a:rPr>
                        <a:t>Freeway Interchanges</a:t>
                      </a:r>
                    </a:p>
                  </a:txBody>
                  <a:tcPr marL="9525" marR="9525" marT="9525" marB="0" anchor="b"/>
                </a:tc>
                <a:extLst>
                  <a:ext uri="{0D108BD9-81ED-4DB2-BD59-A6C34878D82A}">
                    <a16:rowId xmlns:a16="http://schemas.microsoft.com/office/drawing/2014/main" val="3646298205"/>
                  </a:ext>
                </a:extLst>
              </a:tr>
              <a:tr h="196822">
                <a:tc>
                  <a:txBody>
                    <a:bodyPr/>
                    <a:lstStyle/>
                    <a:p>
                      <a:pPr algn="ctr" fontAlgn="b">
                        <a:buNone/>
                      </a:pPr>
                      <a:r>
                        <a:rPr lang="en-US" sz="1200" b="0" i="0" u="none" strike="noStrike" dirty="0">
                          <a:solidFill>
                            <a:schemeClr val="accent1"/>
                          </a:solidFill>
                          <a:effectLst/>
                          <a:latin typeface="Arial" panose="020B0604020202020204" pitchFamily="34" charset="0"/>
                          <a:cs typeface="Arial" panose="020B0604020202020204" pitchFamily="34" charset="0"/>
                        </a:rPr>
                        <a:t>4.5.1</a:t>
                      </a:r>
                    </a:p>
                  </a:txBody>
                  <a:tcPr marL="9525" marR="9525" marT="9525" marB="0" anchor="b"/>
                </a:tc>
                <a:tc>
                  <a:txBody>
                    <a:bodyPr/>
                    <a:lstStyle/>
                    <a:p>
                      <a:pPr algn="l" fontAlgn="b">
                        <a:buNone/>
                      </a:pPr>
                      <a:r>
                        <a:rPr lang="en-US" sz="1200" b="0" i="0" u="none" strike="noStrike" dirty="0">
                          <a:solidFill>
                            <a:schemeClr val="accent1"/>
                          </a:solidFill>
                          <a:effectLst/>
                          <a:latin typeface="Arial" panose="020B0604020202020204" pitchFamily="34" charset="0"/>
                          <a:cs typeface="Arial" panose="020B0604020202020204" pitchFamily="34" charset="0"/>
                        </a:rPr>
                        <a:t>Constructability Review</a:t>
                      </a:r>
                    </a:p>
                  </a:txBody>
                  <a:tcPr marL="9525" marR="9525" marT="9525" marB="0" anchor="b"/>
                </a:tc>
                <a:extLst>
                  <a:ext uri="{0D108BD9-81ED-4DB2-BD59-A6C34878D82A}">
                    <a16:rowId xmlns:a16="http://schemas.microsoft.com/office/drawing/2014/main" val="2700531679"/>
                  </a:ext>
                </a:extLst>
              </a:tr>
              <a:tr h="196822">
                <a:tc>
                  <a:txBody>
                    <a:bodyPr/>
                    <a:lstStyle/>
                    <a:p>
                      <a:pPr algn="ctr" fontAlgn="b">
                        <a:buNone/>
                      </a:pPr>
                      <a:r>
                        <a:rPr lang="en-US" sz="1200" b="0" i="0" u="none" strike="noStrike">
                          <a:solidFill>
                            <a:schemeClr val="accent1"/>
                          </a:solidFill>
                          <a:effectLst/>
                          <a:latin typeface="Arial" panose="020B0604020202020204" pitchFamily="34" charset="0"/>
                          <a:cs typeface="Arial" panose="020B0604020202020204" pitchFamily="34" charset="0"/>
                        </a:rPr>
                        <a:t>4.6.1</a:t>
                      </a:r>
                    </a:p>
                  </a:txBody>
                  <a:tcPr marL="9525" marR="9525" marT="9525" marB="0" anchor="b"/>
                </a:tc>
                <a:tc>
                  <a:txBody>
                    <a:bodyPr/>
                    <a:lstStyle/>
                    <a:p>
                      <a:pPr algn="l" fontAlgn="b">
                        <a:buNone/>
                      </a:pPr>
                      <a:r>
                        <a:rPr lang="en-US" sz="1200" b="0" i="0" u="none" strike="noStrike" dirty="0">
                          <a:solidFill>
                            <a:schemeClr val="accent1"/>
                          </a:solidFill>
                          <a:effectLst/>
                          <a:latin typeface="Arial" panose="020B0604020202020204" pitchFamily="34" charset="0"/>
                          <a:cs typeface="Arial" panose="020B0604020202020204" pitchFamily="34" charset="0"/>
                        </a:rPr>
                        <a:t>3-D Visualization and Animation Services</a:t>
                      </a:r>
                    </a:p>
                  </a:txBody>
                  <a:tcPr marL="9525" marR="9525" marT="9525" marB="0" anchor="b"/>
                </a:tc>
                <a:extLst>
                  <a:ext uri="{0D108BD9-81ED-4DB2-BD59-A6C34878D82A}">
                    <a16:rowId xmlns:a16="http://schemas.microsoft.com/office/drawing/2014/main" val="2554479896"/>
                  </a:ext>
                </a:extLst>
              </a:tr>
              <a:tr h="196822">
                <a:tc>
                  <a:txBody>
                    <a:bodyPr/>
                    <a:lstStyle/>
                    <a:p>
                      <a:pPr algn="ctr" fontAlgn="b">
                        <a:buNone/>
                      </a:pPr>
                      <a:r>
                        <a:rPr lang="en-US" sz="1200" b="0" i="0" u="none" strike="noStrike">
                          <a:solidFill>
                            <a:schemeClr val="accent2"/>
                          </a:solidFill>
                          <a:effectLst/>
                          <a:latin typeface="Arial" panose="020B0604020202020204" pitchFamily="34" charset="0"/>
                          <a:cs typeface="Arial" panose="020B0604020202020204" pitchFamily="34" charset="0"/>
                        </a:rPr>
                        <a:t>5.2.1</a:t>
                      </a:r>
                    </a:p>
                  </a:txBody>
                  <a:tcPr marL="9525" marR="9525" marT="9525" marB="0" anchor="b"/>
                </a:tc>
                <a:tc>
                  <a:txBody>
                    <a:bodyPr/>
                    <a:lstStyle/>
                    <a:p>
                      <a:pPr algn="l" fontAlgn="b">
                        <a:buNone/>
                      </a:pPr>
                      <a:r>
                        <a:rPr lang="en-US" sz="1200" b="0" i="0" u="none" strike="noStrike">
                          <a:solidFill>
                            <a:schemeClr val="accent2"/>
                          </a:solidFill>
                          <a:effectLst/>
                          <a:latin typeface="Arial" panose="020B0604020202020204" pitchFamily="34" charset="0"/>
                          <a:cs typeface="Arial" panose="020B0604020202020204" pitchFamily="34" charset="0"/>
                        </a:rPr>
                        <a:t>Bridge Design</a:t>
                      </a:r>
                    </a:p>
                  </a:txBody>
                  <a:tcPr marL="9525" marR="9525" marT="9525" marB="0" anchor="b"/>
                </a:tc>
                <a:extLst>
                  <a:ext uri="{0D108BD9-81ED-4DB2-BD59-A6C34878D82A}">
                    <a16:rowId xmlns:a16="http://schemas.microsoft.com/office/drawing/2014/main" val="367759875"/>
                  </a:ext>
                </a:extLst>
              </a:tr>
              <a:tr h="196822">
                <a:tc>
                  <a:txBody>
                    <a:bodyPr/>
                    <a:lstStyle/>
                    <a:p>
                      <a:pPr algn="ctr" fontAlgn="b">
                        <a:buNone/>
                      </a:pPr>
                      <a:r>
                        <a:rPr lang="en-US" sz="1200" b="0" i="0" u="none" strike="noStrike">
                          <a:solidFill>
                            <a:schemeClr val="accent2"/>
                          </a:solidFill>
                          <a:effectLst/>
                          <a:latin typeface="Arial" panose="020B0604020202020204" pitchFamily="34" charset="0"/>
                          <a:cs typeface="Arial" panose="020B0604020202020204" pitchFamily="34" charset="0"/>
                        </a:rPr>
                        <a:t>5.3.1</a:t>
                      </a:r>
                    </a:p>
                  </a:txBody>
                  <a:tcPr marL="9525" marR="9525" marT="9525" marB="0" anchor="b"/>
                </a:tc>
                <a:tc>
                  <a:txBody>
                    <a:bodyPr/>
                    <a:lstStyle/>
                    <a:p>
                      <a:pPr algn="l" fontAlgn="b">
                        <a:buNone/>
                      </a:pPr>
                      <a:r>
                        <a:rPr lang="en-US" sz="1200" b="0" i="0" u="none" strike="noStrike">
                          <a:solidFill>
                            <a:schemeClr val="accent2"/>
                          </a:solidFill>
                          <a:effectLst/>
                          <a:latin typeface="Arial" panose="020B0604020202020204" pitchFamily="34" charset="0"/>
                          <a:cs typeface="Arial" panose="020B0604020202020204" pitchFamily="34" charset="0"/>
                        </a:rPr>
                        <a:t>Multi-Level Interchange Design</a:t>
                      </a:r>
                    </a:p>
                  </a:txBody>
                  <a:tcPr marL="9525" marR="9525" marT="9525" marB="0" anchor="b"/>
                </a:tc>
                <a:extLst>
                  <a:ext uri="{0D108BD9-81ED-4DB2-BD59-A6C34878D82A}">
                    <a16:rowId xmlns:a16="http://schemas.microsoft.com/office/drawing/2014/main" val="2678457111"/>
                  </a:ext>
                </a:extLst>
              </a:tr>
              <a:tr h="196822">
                <a:tc>
                  <a:txBody>
                    <a:bodyPr/>
                    <a:lstStyle/>
                    <a:p>
                      <a:pPr algn="ctr" fontAlgn="b">
                        <a:buNone/>
                      </a:pPr>
                      <a:r>
                        <a:rPr lang="en-US" sz="1200" b="0" i="0" u="none" strike="noStrike">
                          <a:solidFill>
                            <a:schemeClr val="accent2"/>
                          </a:solidFill>
                          <a:effectLst/>
                          <a:latin typeface="Arial" panose="020B0604020202020204" pitchFamily="34" charset="0"/>
                          <a:cs typeface="Arial" panose="020B0604020202020204" pitchFamily="34" charset="0"/>
                        </a:rPr>
                        <a:t>5.5.1</a:t>
                      </a:r>
                    </a:p>
                  </a:txBody>
                  <a:tcPr marL="9525" marR="9525" marT="9525" marB="0" anchor="b"/>
                </a:tc>
                <a:tc>
                  <a:txBody>
                    <a:bodyPr/>
                    <a:lstStyle/>
                    <a:p>
                      <a:pPr algn="l" fontAlgn="b">
                        <a:buNone/>
                      </a:pPr>
                      <a:r>
                        <a:rPr lang="en-US" sz="1200" b="0" i="0" u="none" strike="noStrike">
                          <a:solidFill>
                            <a:schemeClr val="accent2"/>
                          </a:solidFill>
                          <a:effectLst/>
                          <a:latin typeface="Arial" panose="020B0604020202020204" pitchFamily="34" charset="0"/>
                          <a:cs typeface="Arial" panose="020B0604020202020204" pitchFamily="34" charset="0"/>
                        </a:rPr>
                        <a:t>Bridge &amp; Non-Bridge Class Culvert and Inlet Design</a:t>
                      </a:r>
                    </a:p>
                  </a:txBody>
                  <a:tcPr marL="9525" marR="9525" marT="9525" marB="0" anchor="b"/>
                </a:tc>
                <a:extLst>
                  <a:ext uri="{0D108BD9-81ED-4DB2-BD59-A6C34878D82A}">
                    <a16:rowId xmlns:a16="http://schemas.microsoft.com/office/drawing/2014/main" val="3436336236"/>
                  </a:ext>
                </a:extLst>
              </a:tr>
              <a:tr h="196822">
                <a:tc>
                  <a:txBody>
                    <a:bodyPr/>
                    <a:lstStyle/>
                    <a:p>
                      <a:pPr algn="ctr" fontAlgn="b">
                        <a:buNone/>
                      </a:pPr>
                      <a:r>
                        <a:rPr lang="en-US" sz="1200" b="0" i="0" u="none" strike="noStrike">
                          <a:solidFill>
                            <a:schemeClr val="accent2"/>
                          </a:solidFill>
                          <a:effectLst/>
                          <a:latin typeface="Arial" panose="020B0604020202020204" pitchFamily="34" charset="0"/>
                          <a:cs typeface="Arial" panose="020B0604020202020204" pitchFamily="34" charset="0"/>
                        </a:rPr>
                        <a:t>5.6.1</a:t>
                      </a:r>
                    </a:p>
                  </a:txBody>
                  <a:tcPr marL="9525" marR="9525" marT="9525" marB="0" anchor="b"/>
                </a:tc>
                <a:tc>
                  <a:txBody>
                    <a:bodyPr/>
                    <a:lstStyle/>
                    <a:p>
                      <a:pPr algn="l" fontAlgn="b">
                        <a:buNone/>
                      </a:pPr>
                      <a:r>
                        <a:rPr lang="en-US" sz="1200" b="0" i="0" u="none" strike="noStrike" dirty="0">
                          <a:solidFill>
                            <a:schemeClr val="accent2"/>
                          </a:solidFill>
                          <a:effectLst/>
                          <a:latin typeface="Arial" panose="020B0604020202020204" pitchFamily="34" charset="0"/>
                          <a:cs typeface="Arial" panose="020B0604020202020204" pitchFamily="34" charset="0"/>
                        </a:rPr>
                        <a:t>Structural Engineering for Overhead Sign Supports </a:t>
                      </a:r>
                    </a:p>
                  </a:txBody>
                  <a:tcPr marL="9525" marR="9525" marT="9525" marB="0" anchor="b"/>
                </a:tc>
                <a:extLst>
                  <a:ext uri="{0D108BD9-81ED-4DB2-BD59-A6C34878D82A}">
                    <a16:rowId xmlns:a16="http://schemas.microsoft.com/office/drawing/2014/main" val="284919849"/>
                  </a:ext>
                </a:extLst>
              </a:tr>
              <a:tr h="196822">
                <a:tc>
                  <a:txBody>
                    <a:bodyPr/>
                    <a:lstStyle/>
                    <a:p>
                      <a:pPr algn="ctr" fontAlgn="b">
                        <a:buNone/>
                      </a:pPr>
                      <a:r>
                        <a:rPr lang="en-US" sz="1200" b="0" i="0" u="none" strike="noStrike" dirty="0">
                          <a:solidFill>
                            <a:srgbClr val="7030A0"/>
                          </a:solidFill>
                          <a:effectLst/>
                          <a:latin typeface="Arial" panose="020B0604020202020204" pitchFamily="34" charset="0"/>
                          <a:cs typeface="Arial" panose="020B0604020202020204" pitchFamily="34" charset="0"/>
                        </a:rPr>
                        <a:t>8.1.1</a:t>
                      </a:r>
                    </a:p>
                  </a:txBody>
                  <a:tcPr marL="9525" marR="9525" marT="9525" marB="0" anchor="b"/>
                </a:tc>
                <a:tc>
                  <a:txBody>
                    <a:bodyPr/>
                    <a:lstStyle/>
                    <a:p>
                      <a:pPr algn="l" fontAlgn="b">
                        <a:buNone/>
                      </a:pPr>
                      <a:r>
                        <a:rPr lang="en-US" sz="1200" b="0" i="0" u="none" strike="noStrike">
                          <a:solidFill>
                            <a:srgbClr val="7030A0"/>
                          </a:solidFill>
                          <a:effectLst/>
                          <a:latin typeface="Arial" panose="020B0604020202020204" pitchFamily="34" charset="0"/>
                          <a:cs typeface="Arial" panose="020B0604020202020204" pitchFamily="34" charset="0"/>
                        </a:rPr>
                        <a:t>Signing, Pavement Marking &amp; Channelization</a:t>
                      </a:r>
                    </a:p>
                  </a:txBody>
                  <a:tcPr marL="9525" marR="9525" marT="9525" marB="0" anchor="b"/>
                </a:tc>
                <a:extLst>
                  <a:ext uri="{0D108BD9-81ED-4DB2-BD59-A6C34878D82A}">
                    <a16:rowId xmlns:a16="http://schemas.microsoft.com/office/drawing/2014/main" val="3612614574"/>
                  </a:ext>
                </a:extLst>
              </a:tr>
              <a:tr h="196822">
                <a:tc>
                  <a:txBody>
                    <a:bodyPr/>
                    <a:lstStyle/>
                    <a:p>
                      <a:pPr algn="ctr" fontAlgn="b">
                        <a:buNone/>
                      </a:pPr>
                      <a:r>
                        <a:rPr lang="en-US" sz="1200" b="0" i="0" u="none" strike="noStrike" dirty="0">
                          <a:solidFill>
                            <a:srgbClr val="7030A0"/>
                          </a:solidFill>
                          <a:effectLst/>
                          <a:latin typeface="Arial" panose="020B0604020202020204" pitchFamily="34" charset="0"/>
                          <a:cs typeface="Arial" panose="020B0604020202020204" pitchFamily="34" charset="0"/>
                        </a:rPr>
                        <a:t>8.2.1</a:t>
                      </a:r>
                    </a:p>
                  </a:txBody>
                  <a:tcPr marL="9525" marR="9525" marT="9525" marB="0" anchor="b"/>
                </a:tc>
                <a:tc>
                  <a:txBody>
                    <a:bodyPr/>
                    <a:lstStyle/>
                    <a:p>
                      <a:pPr algn="l" fontAlgn="b">
                        <a:buNone/>
                      </a:pPr>
                      <a:r>
                        <a:rPr lang="en-US" sz="1200" b="0" i="0" u="none" strike="noStrike" dirty="0">
                          <a:solidFill>
                            <a:srgbClr val="7030A0"/>
                          </a:solidFill>
                          <a:effectLst/>
                          <a:latin typeface="Arial" panose="020B0604020202020204" pitchFamily="34" charset="0"/>
                          <a:cs typeface="Arial" panose="020B0604020202020204" pitchFamily="34" charset="0"/>
                        </a:rPr>
                        <a:t>Illumination</a:t>
                      </a:r>
                    </a:p>
                  </a:txBody>
                  <a:tcPr marL="9525" marR="9525" marT="9525" marB="0" anchor="b"/>
                </a:tc>
                <a:extLst>
                  <a:ext uri="{0D108BD9-81ED-4DB2-BD59-A6C34878D82A}">
                    <a16:rowId xmlns:a16="http://schemas.microsoft.com/office/drawing/2014/main" val="2382859469"/>
                  </a:ext>
                </a:extLst>
              </a:tr>
              <a:tr h="196822">
                <a:tc>
                  <a:txBody>
                    <a:bodyPr/>
                    <a:lstStyle/>
                    <a:p>
                      <a:pPr algn="ctr" fontAlgn="b">
                        <a:buNone/>
                      </a:pPr>
                      <a:r>
                        <a:rPr lang="en-US" sz="1200" b="0" i="0" u="none" strike="noStrike">
                          <a:solidFill>
                            <a:srgbClr val="7030A0"/>
                          </a:solidFill>
                          <a:effectLst/>
                          <a:latin typeface="Arial" panose="020B0604020202020204" pitchFamily="34" charset="0"/>
                          <a:cs typeface="Arial" panose="020B0604020202020204" pitchFamily="34" charset="0"/>
                        </a:rPr>
                        <a:t>8.3.1</a:t>
                      </a:r>
                    </a:p>
                  </a:txBody>
                  <a:tcPr marL="9525" marR="9525" marT="9525" marB="0" anchor="b"/>
                </a:tc>
                <a:tc>
                  <a:txBody>
                    <a:bodyPr/>
                    <a:lstStyle/>
                    <a:p>
                      <a:pPr algn="l" fontAlgn="b">
                        <a:buNone/>
                      </a:pPr>
                      <a:r>
                        <a:rPr lang="en-US" sz="1200" b="0" i="0" u="none" strike="noStrike" dirty="0">
                          <a:solidFill>
                            <a:srgbClr val="7030A0"/>
                          </a:solidFill>
                          <a:effectLst/>
                          <a:latin typeface="Arial" panose="020B0604020202020204" pitchFamily="34" charset="0"/>
                          <a:cs typeface="Arial" panose="020B0604020202020204" pitchFamily="34" charset="0"/>
                        </a:rPr>
                        <a:t>Signalization</a:t>
                      </a:r>
                    </a:p>
                  </a:txBody>
                  <a:tcPr marL="9525" marR="9525" marT="9525" marB="0" anchor="b"/>
                </a:tc>
                <a:extLst>
                  <a:ext uri="{0D108BD9-81ED-4DB2-BD59-A6C34878D82A}">
                    <a16:rowId xmlns:a16="http://schemas.microsoft.com/office/drawing/2014/main" val="271161775"/>
                  </a:ext>
                </a:extLst>
              </a:tr>
              <a:tr h="196822">
                <a:tc>
                  <a:txBody>
                    <a:bodyPr/>
                    <a:lstStyle/>
                    <a:p>
                      <a:pPr algn="ctr" fontAlgn="b">
                        <a:buNone/>
                      </a:pPr>
                      <a:r>
                        <a:rPr lang="en-US" sz="1200" b="0" i="0" u="none" strike="noStrike" dirty="0">
                          <a:solidFill>
                            <a:srgbClr val="00B0F0"/>
                          </a:solidFill>
                          <a:effectLst/>
                          <a:latin typeface="Arial" panose="020B0604020202020204" pitchFamily="34" charset="0"/>
                          <a:cs typeface="Arial" panose="020B0604020202020204" pitchFamily="34" charset="0"/>
                        </a:rPr>
                        <a:t>10.1.1</a:t>
                      </a:r>
                    </a:p>
                  </a:txBody>
                  <a:tcPr marL="9525" marR="9525" marT="9525" marB="0" anchor="b"/>
                </a:tc>
                <a:tc>
                  <a:txBody>
                    <a:bodyPr/>
                    <a:lstStyle/>
                    <a:p>
                      <a:pPr algn="l" fontAlgn="b">
                        <a:buNone/>
                      </a:pPr>
                      <a:r>
                        <a:rPr lang="en-US" sz="1200" b="0" i="0" u="none" strike="noStrike" dirty="0">
                          <a:solidFill>
                            <a:srgbClr val="00B0F0"/>
                          </a:solidFill>
                          <a:effectLst/>
                          <a:latin typeface="Arial" panose="020B0604020202020204" pitchFamily="34" charset="0"/>
                          <a:cs typeface="Arial" panose="020B0604020202020204" pitchFamily="34" charset="0"/>
                        </a:rPr>
                        <a:t>Hydrologic Studies</a:t>
                      </a:r>
                    </a:p>
                  </a:txBody>
                  <a:tcPr marL="9525" marR="9525" marT="9525" marB="0" anchor="b"/>
                </a:tc>
                <a:extLst>
                  <a:ext uri="{0D108BD9-81ED-4DB2-BD59-A6C34878D82A}">
                    <a16:rowId xmlns:a16="http://schemas.microsoft.com/office/drawing/2014/main" val="2910513205"/>
                  </a:ext>
                </a:extLst>
              </a:tr>
              <a:tr h="196822">
                <a:tc>
                  <a:txBody>
                    <a:bodyPr/>
                    <a:lstStyle/>
                    <a:p>
                      <a:pPr algn="ctr" fontAlgn="b">
                        <a:buNone/>
                      </a:pPr>
                      <a:r>
                        <a:rPr lang="en-US" sz="1200" b="0" i="0" u="none" strike="noStrike" dirty="0">
                          <a:solidFill>
                            <a:srgbClr val="00B0F0"/>
                          </a:solidFill>
                          <a:effectLst/>
                          <a:latin typeface="Arial" panose="020B0604020202020204" pitchFamily="34" charset="0"/>
                          <a:cs typeface="Arial" panose="020B0604020202020204" pitchFamily="34" charset="0"/>
                        </a:rPr>
                        <a:t>10.2.1</a:t>
                      </a:r>
                    </a:p>
                  </a:txBody>
                  <a:tcPr marL="9525" marR="9525" marT="9525" marB="0" anchor="b"/>
                </a:tc>
                <a:tc>
                  <a:txBody>
                    <a:bodyPr/>
                    <a:lstStyle/>
                    <a:p>
                      <a:pPr algn="l" fontAlgn="b">
                        <a:buNone/>
                      </a:pPr>
                      <a:r>
                        <a:rPr lang="en-US" sz="1200" b="0" i="0" u="none" strike="noStrike" dirty="0">
                          <a:solidFill>
                            <a:srgbClr val="00B0F0"/>
                          </a:solidFill>
                          <a:effectLst/>
                          <a:latin typeface="Arial" panose="020B0604020202020204" pitchFamily="34" charset="0"/>
                          <a:cs typeface="Arial" panose="020B0604020202020204" pitchFamily="34" charset="0"/>
                        </a:rPr>
                        <a:t>Roadway Hydraulic Design</a:t>
                      </a:r>
                    </a:p>
                  </a:txBody>
                  <a:tcPr marL="9525" marR="9525" marT="9525" marB="0" anchor="b"/>
                </a:tc>
                <a:extLst>
                  <a:ext uri="{0D108BD9-81ED-4DB2-BD59-A6C34878D82A}">
                    <a16:rowId xmlns:a16="http://schemas.microsoft.com/office/drawing/2014/main" val="1285704041"/>
                  </a:ext>
                </a:extLst>
              </a:tr>
              <a:tr h="196822">
                <a:tc>
                  <a:txBody>
                    <a:bodyPr/>
                    <a:lstStyle/>
                    <a:p>
                      <a:pPr algn="ctr" fontAlgn="b">
                        <a:buNone/>
                      </a:pPr>
                      <a:r>
                        <a:rPr lang="en-US" sz="1200" b="0" i="0" u="none" strike="noStrike">
                          <a:solidFill>
                            <a:srgbClr val="00B0F0"/>
                          </a:solidFill>
                          <a:effectLst/>
                          <a:latin typeface="Arial" panose="020B0604020202020204" pitchFamily="34" charset="0"/>
                          <a:cs typeface="Arial" panose="020B0604020202020204" pitchFamily="34" charset="0"/>
                        </a:rPr>
                        <a:t>10.3.1</a:t>
                      </a:r>
                    </a:p>
                  </a:txBody>
                  <a:tcPr marL="9525" marR="9525" marT="9525" marB="0" anchor="b"/>
                </a:tc>
                <a:tc>
                  <a:txBody>
                    <a:bodyPr/>
                    <a:lstStyle/>
                    <a:p>
                      <a:pPr algn="l" fontAlgn="b">
                        <a:buNone/>
                      </a:pPr>
                      <a:r>
                        <a:rPr lang="en-US" sz="1200" b="0" i="0" u="none" strike="noStrike" dirty="0">
                          <a:solidFill>
                            <a:srgbClr val="00B0F0"/>
                          </a:solidFill>
                          <a:effectLst/>
                          <a:latin typeface="Arial" panose="020B0604020202020204" pitchFamily="34" charset="0"/>
                          <a:cs typeface="Arial" panose="020B0604020202020204" pitchFamily="34" charset="0"/>
                        </a:rPr>
                        <a:t>Bridge Hydraulic Design</a:t>
                      </a:r>
                    </a:p>
                  </a:txBody>
                  <a:tcPr marL="9525" marR="9525" marT="9525" marB="0" anchor="b"/>
                </a:tc>
                <a:extLst>
                  <a:ext uri="{0D108BD9-81ED-4DB2-BD59-A6C34878D82A}">
                    <a16:rowId xmlns:a16="http://schemas.microsoft.com/office/drawing/2014/main" val="4057736597"/>
                  </a:ext>
                </a:extLst>
              </a:tr>
              <a:tr h="196822">
                <a:tc>
                  <a:txBody>
                    <a:bodyPr/>
                    <a:lstStyle/>
                    <a:p>
                      <a:pPr algn="ctr" fontAlgn="b">
                        <a:buNone/>
                      </a:pPr>
                      <a:r>
                        <a:rPr lang="en-US" sz="1200" b="0" i="0" u="none" strike="noStrike">
                          <a:solidFill>
                            <a:srgbClr val="00B0F0"/>
                          </a:solidFill>
                          <a:effectLst/>
                          <a:latin typeface="Arial" panose="020B0604020202020204" pitchFamily="34" charset="0"/>
                          <a:cs typeface="Arial" panose="020B0604020202020204" pitchFamily="34" charset="0"/>
                        </a:rPr>
                        <a:t>10.5.1</a:t>
                      </a:r>
                    </a:p>
                  </a:txBody>
                  <a:tcPr marL="9525" marR="9525" marT="9525" marB="0" anchor="b"/>
                </a:tc>
                <a:tc>
                  <a:txBody>
                    <a:bodyPr/>
                    <a:lstStyle/>
                    <a:p>
                      <a:pPr algn="l" fontAlgn="b">
                        <a:buNone/>
                      </a:pPr>
                      <a:r>
                        <a:rPr lang="en-US" sz="1200" b="0" i="0" u="none" strike="noStrike" dirty="0">
                          <a:solidFill>
                            <a:srgbClr val="00B0F0"/>
                          </a:solidFill>
                          <a:effectLst/>
                          <a:latin typeface="Arial" panose="020B0604020202020204" pitchFamily="34" charset="0"/>
                          <a:cs typeface="Arial" panose="020B0604020202020204" pitchFamily="34" charset="0"/>
                        </a:rPr>
                        <a:t>Bridge Scour Evaluations And Analysis</a:t>
                      </a:r>
                    </a:p>
                  </a:txBody>
                  <a:tcPr marL="9525" marR="9525" marT="9525" marB="0" anchor="b"/>
                </a:tc>
                <a:extLst>
                  <a:ext uri="{0D108BD9-81ED-4DB2-BD59-A6C34878D82A}">
                    <a16:rowId xmlns:a16="http://schemas.microsoft.com/office/drawing/2014/main" val="3112023975"/>
                  </a:ext>
                </a:extLst>
              </a:tr>
              <a:tr h="196822">
                <a:tc>
                  <a:txBody>
                    <a:bodyPr/>
                    <a:lstStyle/>
                    <a:p>
                      <a:pPr algn="ctr" fontAlgn="b">
                        <a:buNone/>
                      </a:pPr>
                      <a:r>
                        <a:rPr lang="en-US" sz="1200" b="0" i="0" u="none" strike="noStrike">
                          <a:solidFill>
                            <a:srgbClr val="00B0F0"/>
                          </a:solidFill>
                          <a:effectLst/>
                          <a:latin typeface="Arial" panose="020B0604020202020204" pitchFamily="34" charset="0"/>
                          <a:cs typeface="Arial" panose="020B0604020202020204" pitchFamily="34" charset="0"/>
                        </a:rPr>
                        <a:t>10.8.1</a:t>
                      </a:r>
                    </a:p>
                  </a:txBody>
                  <a:tcPr marL="9525" marR="9525" marT="9525" marB="0" anchor="b"/>
                </a:tc>
                <a:tc>
                  <a:txBody>
                    <a:bodyPr/>
                    <a:lstStyle/>
                    <a:p>
                      <a:pPr algn="l" fontAlgn="b">
                        <a:buNone/>
                      </a:pPr>
                      <a:r>
                        <a:rPr lang="en-US" sz="1200" b="0" i="0" u="none" strike="noStrike" dirty="0">
                          <a:solidFill>
                            <a:srgbClr val="00B0F0"/>
                          </a:solidFill>
                          <a:effectLst/>
                          <a:latin typeface="Arial" panose="020B0604020202020204" pitchFamily="34" charset="0"/>
                          <a:cs typeface="Arial" panose="020B0604020202020204" pitchFamily="34" charset="0"/>
                        </a:rPr>
                        <a:t>FEMA Regulations and Permits</a:t>
                      </a:r>
                    </a:p>
                  </a:txBody>
                  <a:tcPr marL="9525" marR="9525" marT="9525" marB="0" anchor="b"/>
                </a:tc>
                <a:extLst>
                  <a:ext uri="{0D108BD9-81ED-4DB2-BD59-A6C34878D82A}">
                    <a16:rowId xmlns:a16="http://schemas.microsoft.com/office/drawing/2014/main" val="2991956071"/>
                  </a:ext>
                </a:extLst>
              </a:tr>
            </a:tbl>
          </a:graphicData>
        </a:graphic>
      </p:graphicFrame>
      <p:sp>
        <p:nvSpPr>
          <p:cNvPr id="4" name="TextBox 3">
            <a:extLst>
              <a:ext uri="{FF2B5EF4-FFF2-40B4-BE49-F238E27FC236}">
                <a16:creationId xmlns:a16="http://schemas.microsoft.com/office/drawing/2014/main" id="{619A71A9-4898-2A1F-F4C9-0EBD5B6684DB}"/>
              </a:ext>
            </a:extLst>
          </p:cNvPr>
          <p:cNvSpPr txBox="1"/>
          <p:nvPr/>
        </p:nvSpPr>
        <p:spPr>
          <a:xfrm>
            <a:off x="296208" y="4656673"/>
            <a:ext cx="6027126" cy="230832"/>
          </a:xfrm>
          <a:prstGeom prst="rect">
            <a:avLst/>
          </a:prstGeom>
          <a:noFill/>
        </p:spPr>
        <p:txBody>
          <a:bodyPr wrap="square" rtlCol="0">
            <a:spAutoFit/>
          </a:bodyPr>
          <a:lstStyle/>
          <a:p>
            <a:r>
              <a:rPr lang="en-US" sz="900" dirty="0">
                <a:solidFill>
                  <a:schemeClr val="accent1"/>
                </a:solidFill>
              </a:rPr>
              <a:t>* Subject to change. Refer to RFP for list and percentages.</a:t>
            </a:r>
          </a:p>
        </p:txBody>
      </p:sp>
    </p:spTree>
    <p:extLst>
      <p:ext uri="{BB962C8B-B14F-4D97-AF65-F5344CB8AC3E}">
        <p14:creationId xmlns:p14="http://schemas.microsoft.com/office/powerpoint/2010/main" val="36780521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3225A-23F0-EFA3-B5F8-5B51E054B273}"/>
              </a:ext>
            </a:extLst>
          </p:cNvPr>
          <p:cNvSpPr>
            <a:spLocks noGrp="1"/>
          </p:cNvSpPr>
          <p:nvPr>
            <p:ph type="title"/>
          </p:nvPr>
        </p:nvSpPr>
        <p:spPr>
          <a:xfrm>
            <a:off x="457200" y="658964"/>
            <a:ext cx="8229600" cy="294885"/>
          </a:xfrm>
        </p:spPr>
        <p:txBody>
          <a:bodyPr>
            <a:normAutofit fontScale="90000"/>
          </a:bodyPr>
          <a:lstStyle/>
          <a:p>
            <a:r>
              <a:rPr lang="en-US" dirty="0"/>
              <a:t>RFP Work Categories (Tentative*) - 2</a:t>
            </a:r>
          </a:p>
        </p:txBody>
      </p:sp>
      <p:graphicFrame>
        <p:nvGraphicFramePr>
          <p:cNvPr id="4" name="Table 3">
            <a:extLst>
              <a:ext uri="{FF2B5EF4-FFF2-40B4-BE49-F238E27FC236}">
                <a16:creationId xmlns:a16="http://schemas.microsoft.com/office/drawing/2014/main" id="{62238412-EFA1-992D-DB37-F86C31CBB616}"/>
              </a:ext>
            </a:extLst>
          </p:cNvPr>
          <p:cNvGraphicFramePr>
            <a:graphicFrameLocks noGrp="1"/>
          </p:cNvGraphicFramePr>
          <p:nvPr>
            <p:extLst>
              <p:ext uri="{D42A27DB-BD31-4B8C-83A1-F6EECF244321}">
                <p14:modId xmlns:p14="http://schemas.microsoft.com/office/powerpoint/2010/main" val="710581345"/>
              </p:ext>
            </p:extLst>
          </p:nvPr>
        </p:nvGraphicFramePr>
        <p:xfrm>
          <a:off x="457200" y="1092395"/>
          <a:ext cx="6027126" cy="2727950"/>
        </p:xfrm>
        <a:graphic>
          <a:graphicData uri="http://schemas.openxmlformats.org/drawingml/2006/table">
            <a:tbl>
              <a:tblPr firstRow="1">
                <a:tableStyleId>{5C22544A-7EE6-4342-B048-85BDC9FD1C3A}</a:tableStyleId>
              </a:tblPr>
              <a:tblGrid>
                <a:gridCol w="595745">
                  <a:extLst>
                    <a:ext uri="{9D8B030D-6E8A-4147-A177-3AD203B41FA5}">
                      <a16:colId xmlns:a16="http://schemas.microsoft.com/office/drawing/2014/main" val="2160318824"/>
                    </a:ext>
                  </a:extLst>
                </a:gridCol>
                <a:gridCol w="5431381">
                  <a:extLst>
                    <a:ext uri="{9D8B030D-6E8A-4147-A177-3AD203B41FA5}">
                      <a16:colId xmlns:a16="http://schemas.microsoft.com/office/drawing/2014/main" val="260571358"/>
                    </a:ext>
                  </a:extLst>
                </a:gridCol>
              </a:tblGrid>
              <a:tr h="238115">
                <a:tc>
                  <a:txBody>
                    <a:bodyPr/>
                    <a:lstStyle/>
                    <a:p>
                      <a:pPr algn="ctr" fontAlgn="t">
                        <a:buNone/>
                      </a:pPr>
                      <a:r>
                        <a:rPr lang="en-US" sz="1200" b="0" i="0" u="none" strike="noStrike" dirty="0">
                          <a:solidFill>
                            <a:schemeClr val="bg1"/>
                          </a:solidFill>
                          <a:effectLst/>
                          <a:latin typeface="Arial" panose="020B0604020202020204" pitchFamily="34" charset="0"/>
                          <a:cs typeface="Arial" panose="020B0604020202020204" pitchFamily="34" charset="0"/>
                        </a:rPr>
                        <a:t>#</a:t>
                      </a:r>
                    </a:p>
                  </a:txBody>
                  <a:tcPr marL="9525" marR="9525" marT="9525" marB="0"/>
                </a:tc>
                <a:tc>
                  <a:txBody>
                    <a:bodyPr/>
                    <a:lstStyle/>
                    <a:p>
                      <a:pPr algn="l" fontAlgn="t">
                        <a:buNone/>
                      </a:pPr>
                      <a:r>
                        <a:rPr lang="en-US" sz="1200" b="0" i="0" u="none" strike="noStrike" dirty="0">
                          <a:solidFill>
                            <a:schemeClr val="bg1"/>
                          </a:solidFill>
                          <a:effectLst/>
                          <a:latin typeface="Arial" panose="020B0604020202020204" pitchFamily="34" charset="0"/>
                          <a:cs typeface="Arial" panose="020B0604020202020204" pitchFamily="34" charset="0"/>
                        </a:rPr>
                        <a:t>Category</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tc>
                <a:extLst>
                  <a:ext uri="{0D108BD9-81ED-4DB2-BD59-A6C34878D82A}">
                    <a16:rowId xmlns:a16="http://schemas.microsoft.com/office/drawing/2014/main" val="261644975"/>
                  </a:ext>
                </a:extLst>
              </a:tr>
              <a:tr h="155032">
                <a:tc>
                  <a:txBody>
                    <a:bodyPr/>
                    <a:lstStyle/>
                    <a:p>
                      <a:pPr algn="ctr" fontAlgn="t">
                        <a:buNone/>
                      </a:pPr>
                      <a:r>
                        <a:rPr lang="en-US" sz="1200" b="0" i="0" u="none" strike="noStrike" dirty="0">
                          <a:solidFill>
                            <a:srgbClr val="000000"/>
                          </a:solidFill>
                          <a:effectLst/>
                          <a:latin typeface="Arial" panose="020B0604020202020204" pitchFamily="34" charset="0"/>
                          <a:cs typeface="Arial" panose="020B0604020202020204" pitchFamily="34" charset="0"/>
                        </a:rPr>
                        <a:t>11.7.1</a:t>
                      </a:r>
                    </a:p>
                  </a:txBody>
                  <a:tcPr marL="9525" marR="9525" marT="9525" marB="0"/>
                </a:tc>
                <a:tc>
                  <a:txBody>
                    <a:bodyPr/>
                    <a:lstStyle/>
                    <a:p>
                      <a:pPr algn="l" fontAlgn="t">
                        <a:buNone/>
                      </a:pPr>
                      <a:r>
                        <a:rPr lang="en-US" sz="1200" b="0" i="0" u="none" strike="noStrike" dirty="0">
                          <a:solidFill>
                            <a:srgbClr val="000000"/>
                          </a:solidFill>
                          <a:effectLst/>
                          <a:latin typeface="Arial" panose="020B0604020202020204" pitchFamily="34" charset="0"/>
                          <a:cs typeface="Arial" panose="020B0604020202020204" pitchFamily="34" charset="0"/>
                        </a:rPr>
                        <a:t>Construction Schedule Support- Relating to Scheduling of Roadway  Design</a:t>
                      </a:r>
                    </a:p>
                  </a:txBody>
                  <a:tcPr marL="9525" marR="9525" marT="9525" marB="0"/>
                </a:tc>
                <a:extLst>
                  <a:ext uri="{0D108BD9-81ED-4DB2-BD59-A6C34878D82A}">
                    <a16:rowId xmlns:a16="http://schemas.microsoft.com/office/drawing/2014/main" val="3569250110"/>
                  </a:ext>
                </a:extLst>
              </a:tr>
              <a:tr h="155032">
                <a:tc>
                  <a:txBody>
                    <a:bodyPr/>
                    <a:lstStyle/>
                    <a:p>
                      <a:pPr algn="ctr" fontAlgn="b">
                        <a:buNone/>
                      </a:pPr>
                      <a:r>
                        <a:rPr lang="en-US" sz="1200" b="0" i="0" u="none" strike="noStrike" dirty="0">
                          <a:solidFill>
                            <a:srgbClr val="FF0000"/>
                          </a:solidFill>
                          <a:effectLst/>
                          <a:latin typeface="Arial" panose="020B0604020202020204" pitchFamily="34" charset="0"/>
                          <a:cs typeface="Arial" panose="020B0604020202020204" pitchFamily="34" charset="0"/>
                        </a:rPr>
                        <a:t>12.4.1</a:t>
                      </a:r>
                    </a:p>
                  </a:txBody>
                  <a:tcPr marL="9525" marR="9525" marT="9525" marB="0" anchor="b"/>
                </a:tc>
                <a:tc>
                  <a:txBody>
                    <a:bodyPr/>
                    <a:lstStyle/>
                    <a:p>
                      <a:pPr algn="l" fontAlgn="b">
                        <a:buNone/>
                      </a:pPr>
                      <a:r>
                        <a:rPr lang="en-US" sz="1200" b="0" i="0" u="none" strike="noStrike" dirty="0">
                          <a:solidFill>
                            <a:srgbClr val="FF0000"/>
                          </a:solidFill>
                          <a:effectLst/>
                          <a:latin typeface="Arial" panose="020B0604020202020204" pitchFamily="34" charset="0"/>
                          <a:cs typeface="Arial" panose="020B0604020202020204" pitchFamily="34" charset="0"/>
                        </a:rPr>
                        <a:t>Pavement Design Services</a:t>
                      </a:r>
                    </a:p>
                  </a:txBody>
                  <a:tcPr marL="9525" marR="9525" marT="9525" marB="0" anchor="b"/>
                </a:tc>
                <a:extLst>
                  <a:ext uri="{0D108BD9-81ED-4DB2-BD59-A6C34878D82A}">
                    <a16:rowId xmlns:a16="http://schemas.microsoft.com/office/drawing/2014/main" val="3537803708"/>
                  </a:ext>
                </a:extLst>
              </a:tr>
              <a:tr h="155032">
                <a:tc>
                  <a:txBody>
                    <a:bodyPr/>
                    <a:lstStyle/>
                    <a:p>
                      <a:pPr algn="ctr" fontAlgn="b"/>
                      <a:r>
                        <a:rPr lang="en-US" sz="1200" b="0" i="0" u="none" strike="noStrike" dirty="0">
                          <a:solidFill>
                            <a:schemeClr val="accent3"/>
                          </a:solidFill>
                          <a:effectLst/>
                          <a:latin typeface="Arial" panose="020B0604020202020204" pitchFamily="34" charset="0"/>
                        </a:rPr>
                        <a:t>14.1.1</a:t>
                      </a:r>
                    </a:p>
                  </a:txBody>
                  <a:tcPr marL="7620" marR="7620" marT="7620" marB="0" anchor="b"/>
                </a:tc>
                <a:tc>
                  <a:txBody>
                    <a:bodyPr/>
                    <a:lstStyle/>
                    <a:p>
                      <a:pPr algn="l" fontAlgn="b"/>
                      <a:r>
                        <a:rPr lang="en-US" sz="1200" b="0" i="0" u="none" strike="noStrike" dirty="0">
                          <a:solidFill>
                            <a:schemeClr val="accent3"/>
                          </a:solidFill>
                          <a:effectLst/>
                          <a:latin typeface="Arial" panose="020B0604020202020204" pitchFamily="34" charset="0"/>
                        </a:rPr>
                        <a:t> Soil Exploration</a:t>
                      </a:r>
                    </a:p>
                  </a:txBody>
                  <a:tcPr marL="7620" marR="7620" marT="7620" marB="0" anchor="b"/>
                </a:tc>
                <a:extLst>
                  <a:ext uri="{0D108BD9-81ED-4DB2-BD59-A6C34878D82A}">
                    <a16:rowId xmlns:a16="http://schemas.microsoft.com/office/drawing/2014/main" val="3156079583"/>
                  </a:ext>
                </a:extLst>
              </a:tr>
              <a:tr h="155032">
                <a:tc>
                  <a:txBody>
                    <a:bodyPr/>
                    <a:lstStyle/>
                    <a:p>
                      <a:pPr algn="ctr" fontAlgn="b"/>
                      <a:r>
                        <a:rPr lang="en-US" sz="1200" b="0" i="0" u="none" strike="noStrike" dirty="0">
                          <a:solidFill>
                            <a:schemeClr val="accent3"/>
                          </a:solidFill>
                          <a:effectLst/>
                          <a:latin typeface="Arial" panose="020B0604020202020204" pitchFamily="34" charset="0"/>
                        </a:rPr>
                        <a:t>14.2.1</a:t>
                      </a:r>
                    </a:p>
                  </a:txBody>
                  <a:tcPr marL="7620" marR="7620" marT="7620" marB="0" anchor="b"/>
                </a:tc>
                <a:tc>
                  <a:txBody>
                    <a:bodyPr/>
                    <a:lstStyle/>
                    <a:p>
                      <a:pPr algn="l" fontAlgn="b"/>
                      <a:r>
                        <a:rPr lang="en-US" sz="1200" b="0" i="0" u="none" strike="noStrike" dirty="0">
                          <a:solidFill>
                            <a:schemeClr val="accent3"/>
                          </a:solidFill>
                          <a:effectLst/>
                          <a:latin typeface="Arial" panose="020B0604020202020204" pitchFamily="34" charset="0"/>
                        </a:rPr>
                        <a:t> Geotechnical Testing</a:t>
                      </a:r>
                    </a:p>
                  </a:txBody>
                  <a:tcPr marL="7620" marR="7620" marT="7620" marB="0" anchor="b"/>
                </a:tc>
                <a:extLst>
                  <a:ext uri="{0D108BD9-81ED-4DB2-BD59-A6C34878D82A}">
                    <a16:rowId xmlns:a16="http://schemas.microsoft.com/office/drawing/2014/main" val="2276335585"/>
                  </a:ext>
                </a:extLst>
              </a:tr>
              <a:tr h="155032">
                <a:tc>
                  <a:txBody>
                    <a:bodyPr/>
                    <a:lstStyle/>
                    <a:p>
                      <a:pPr algn="ctr" fontAlgn="b">
                        <a:buNone/>
                      </a:pPr>
                      <a:r>
                        <a:rPr lang="en-US" sz="1200" b="0" i="0" u="none" strike="noStrike" dirty="0">
                          <a:solidFill>
                            <a:schemeClr val="accent3"/>
                          </a:solidFill>
                          <a:effectLst/>
                          <a:latin typeface="Arial" panose="020B0604020202020204" pitchFamily="34" charset="0"/>
                          <a:cs typeface="Arial" panose="020B0604020202020204" pitchFamily="34" charset="0"/>
                        </a:rPr>
                        <a:t>14.3.1</a:t>
                      </a:r>
                    </a:p>
                  </a:txBody>
                  <a:tcPr marL="9525" marR="9525" marT="9525" marB="0" anchor="b"/>
                </a:tc>
                <a:tc>
                  <a:txBody>
                    <a:bodyPr/>
                    <a:lstStyle/>
                    <a:p>
                      <a:pPr algn="l" fontAlgn="b">
                        <a:buNone/>
                      </a:pPr>
                      <a:r>
                        <a:rPr lang="en-US" sz="1200" b="0" i="0" u="none" strike="noStrike" dirty="0">
                          <a:solidFill>
                            <a:schemeClr val="accent3"/>
                          </a:solidFill>
                          <a:effectLst/>
                          <a:latin typeface="Arial" panose="020B0604020202020204" pitchFamily="34" charset="0"/>
                          <a:cs typeface="Arial" panose="020B0604020202020204" pitchFamily="34" charset="0"/>
                        </a:rPr>
                        <a:t>Transportation Foundation Studies</a:t>
                      </a:r>
                    </a:p>
                  </a:txBody>
                  <a:tcPr marL="9525" marR="9525" marT="9525" marB="0" anchor="b"/>
                </a:tc>
                <a:extLst>
                  <a:ext uri="{0D108BD9-81ED-4DB2-BD59-A6C34878D82A}">
                    <a16:rowId xmlns:a16="http://schemas.microsoft.com/office/drawing/2014/main" val="2275974120"/>
                  </a:ext>
                </a:extLst>
              </a:tr>
              <a:tr h="155032">
                <a:tc>
                  <a:txBody>
                    <a:bodyPr/>
                    <a:lstStyle/>
                    <a:p>
                      <a:pPr algn="ctr" fontAlgn="b">
                        <a:buNone/>
                      </a:pPr>
                      <a:r>
                        <a:rPr lang="en-US" sz="1200" b="0" i="0" u="none" strike="noStrike" dirty="0">
                          <a:solidFill>
                            <a:schemeClr val="accent3"/>
                          </a:solidFill>
                          <a:effectLst/>
                          <a:latin typeface="Arial" panose="020B0604020202020204" pitchFamily="34" charset="0"/>
                          <a:cs typeface="Arial" panose="020B0604020202020204" pitchFamily="34" charset="0"/>
                        </a:rPr>
                        <a:t>14.5.1</a:t>
                      </a:r>
                    </a:p>
                  </a:txBody>
                  <a:tcPr marL="9525" marR="9525" marT="9525" marB="0" anchor="b"/>
                </a:tc>
                <a:tc>
                  <a:txBody>
                    <a:bodyPr/>
                    <a:lstStyle/>
                    <a:p>
                      <a:pPr algn="l" fontAlgn="b">
                        <a:buNone/>
                      </a:pPr>
                      <a:r>
                        <a:rPr lang="en-US" sz="1200" b="0" i="0" u="none" strike="noStrike" dirty="0">
                          <a:solidFill>
                            <a:schemeClr val="accent3"/>
                          </a:solidFill>
                          <a:effectLst/>
                          <a:latin typeface="Arial" panose="020B0604020202020204" pitchFamily="34" charset="0"/>
                          <a:cs typeface="Arial" panose="020B0604020202020204" pitchFamily="34" charset="0"/>
                        </a:rPr>
                        <a:t>Evaluation &amp; Design of Geotechnical Related Structures</a:t>
                      </a:r>
                    </a:p>
                  </a:txBody>
                  <a:tcPr marL="9525" marR="9525" marT="9525" marB="0" anchor="b"/>
                </a:tc>
                <a:extLst>
                  <a:ext uri="{0D108BD9-81ED-4DB2-BD59-A6C34878D82A}">
                    <a16:rowId xmlns:a16="http://schemas.microsoft.com/office/drawing/2014/main" val="824224524"/>
                  </a:ext>
                </a:extLst>
              </a:tr>
              <a:tr h="155032">
                <a:tc>
                  <a:txBody>
                    <a:bodyPr/>
                    <a:lstStyle/>
                    <a:p>
                      <a:pPr algn="ctr" fontAlgn="b">
                        <a:buNone/>
                      </a:pPr>
                      <a:r>
                        <a:rPr lang="en-US" sz="1200" b="0" i="0" u="none" strike="noStrike" dirty="0">
                          <a:solidFill>
                            <a:srgbClr val="7030A0"/>
                          </a:solidFill>
                          <a:effectLst/>
                          <a:latin typeface="Arial" panose="020B0604020202020204" pitchFamily="34" charset="0"/>
                          <a:cs typeface="Arial" panose="020B0604020202020204" pitchFamily="34" charset="0"/>
                        </a:rPr>
                        <a:t>15.1.1</a:t>
                      </a:r>
                    </a:p>
                  </a:txBody>
                  <a:tcPr marL="9525" marR="9525" marT="9525" marB="0" anchor="b"/>
                </a:tc>
                <a:tc>
                  <a:txBody>
                    <a:bodyPr/>
                    <a:lstStyle/>
                    <a:p>
                      <a:pPr algn="l" fontAlgn="b">
                        <a:buNone/>
                      </a:pPr>
                      <a:r>
                        <a:rPr lang="en-US" sz="1200" b="0" i="0" u="none" strike="noStrike" dirty="0">
                          <a:solidFill>
                            <a:srgbClr val="7030A0"/>
                          </a:solidFill>
                          <a:effectLst/>
                          <a:latin typeface="Arial" panose="020B0604020202020204" pitchFamily="34" charset="0"/>
                          <a:cs typeface="Arial" panose="020B0604020202020204" pitchFamily="34" charset="0"/>
                        </a:rPr>
                        <a:t>Right of Way Surveys</a:t>
                      </a:r>
                    </a:p>
                  </a:txBody>
                  <a:tcPr marL="9525" marR="9525" marT="9525" marB="0" anchor="b"/>
                </a:tc>
                <a:extLst>
                  <a:ext uri="{0D108BD9-81ED-4DB2-BD59-A6C34878D82A}">
                    <a16:rowId xmlns:a16="http://schemas.microsoft.com/office/drawing/2014/main" val="3188885047"/>
                  </a:ext>
                </a:extLst>
              </a:tr>
              <a:tr h="155032">
                <a:tc>
                  <a:txBody>
                    <a:bodyPr/>
                    <a:lstStyle/>
                    <a:p>
                      <a:pPr algn="ctr" fontAlgn="b"/>
                      <a:r>
                        <a:rPr lang="en-US" sz="1200" b="0" i="0" u="none" strike="noStrike" dirty="0">
                          <a:solidFill>
                            <a:srgbClr val="7030A0"/>
                          </a:solidFill>
                          <a:effectLst/>
                          <a:latin typeface="Arial" panose="020B0604020202020204" pitchFamily="34" charset="0"/>
                          <a:cs typeface="Arial" panose="020B0604020202020204" pitchFamily="34" charset="0"/>
                        </a:rPr>
                        <a:t>15.2.1</a:t>
                      </a:r>
                    </a:p>
                  </a:txBody>
                  <a:tcPr marL="7620" marR="7620" marT="7620" marB="0" anchor="b"/>
                </a:tc>
                <a:tc>
                  <a:txBody>
                    <a:bodyPr/>
                    <a:lstStyle/>
                    <a:p>
                      <a:pPr algn="l" fontAlgn="b"/>
                      <a:r>
                        <a:rPr lang="en-US" sz="1200" b="0" i="0" u="none" strike="noStrike" dirty="0">
                          <a:solidFill>
                            <a:srgbClr val="7030A0"/>
                          </a:solidFill>
                          <a:effectLst/>
                          <a:latin typeface="Arial" panose="020B0604020202020204" pitchFamily="34" charset="0"/>
                          <a:cs typeface="Arial" panose="020B0604020202020204" pitchFamily="34" charset="0"/>
                        </a:rPr>
                        <a:t> Design Survey</a:t>
                      </a:r>
                    </a:p>
                  </a:txBody>
                  <a:tcPr marL="7620" marR="7620" marT="7620" marB="0" anchor="b"/>
                </a:tc>
                <a:extLst>
                  <a:ext uri="{0D108BD9-81ED-4DB2-BD59-A6C34878D82A}">
                    <a16:rowId xmlns:a16="http://schemas.microsoft.com/office/drawing/2014/main" val="3779639798"/>
                  </a:ext>
                </a:extLst>
              </a:tr>
              <a:tr h="155032">
                <a:tc>
                  <a:txBody>
                    <a:bodyPr/>
                    <a:lstStyle/>
                    <a:p>
                      <a:pPr algn="ctr" fontAlgn="b"/>
                      <a:r>
                        <a:rPr lang="en-US" sz="1200" b="0" i="0" u="none" strike="noStrike" dirty="0">
                          <a:solidFill>
                            <a:srgbClr val="7030A0"/>
                          </a:solidFill>
                          <a:effectLst/>
                          <a:latin typeface="Arial" panose="020B0604020202020204" pitchFamily="34" charset="0"/>
                          <a:cs typeface="Arial" panose="020B0604020202020204" pitchFamily="34" charset="0"/>
                        </a:rPr>
                        <a:t>15.2.2</a:t>
                      </a:r>
                    </a:p>
                  </a:txBody>
                  <a:tcPr marL="7620" marR="7620" marT="7620" marB="0" anchor="b"/>
                </a:tc>
                <a:tc>
                  <a:txBody>
                    <a:bodyPr/>
                    <a:lstStyle/>
                    <a:p>
                      <a:pPr algn="l" fontAlgn="b"/>
                      <a:r>
                        <a:rPr lang="en-US" sz="1200" b="0" i="0" u="none" strike="noStrike" dirty="0">
                          <a:solidFill>
                            <a:srgbClr val="7030A0"/>
                          </a:solidFill>
                          <a:effectLst/>
                          <a:latin typeface="Arial" panose="020B0604020202020204" pitchFamily="34" charset="0"/>
                          <a:cs typeface="Arial" panose="020B0604020202020204" pitchFamily="34" charset="0"/>
                        </a:rPr>
                        <a:t> Construction Survey</a:t>
                      </a:r>
                    </a:p>
                  </a:txBody>
                  <a:tcPr marL="7620" marR="7620" marT="7620" marB="0" anchor="b"/>
                </a:tc>
                <a:extLst>
                  <a:ext uri="{0D108BD9-81ED-4DB2-BD59-A6C34878D82A}">
                    <a16:rowId xmlns:a16="http://schemas.microsoft.com/office/drawing/2014/main" val="575685987"/>
                  </a:ext>
                </a:extLst>
              </a:tr>
              <a:tr h="155032">
                <a:tc>
                  <a:txBody>
                    <a:bodyPr/>
                    <a:lstStyle/>
                    <a:p>
                      <a:pPr algn="ctr" fontAlgn="b"/>
                      <a:r>
                        <a:rPr lang="en-US" sz="1200" b="0" i="0" u="none" strike="noStrike" dirty="0">
                          <a:solidFill>
                            <a:srgbClr val="C00000"/>
                          </a:solidFill>
                          <a:effectLst/>
                          <a:latin typeface="Arial" panose="020B0604020202020204" pitchFamily="34" charset="0"/>
                          <a:cs typeface="Arial" panose="020B0604020202020204" pitchFamily="34" charset="0"/>
                        </a:rPr>
                        <a:t>18.2.1</a:t>
                      </a:r>
                    </a:p>
                  </a:txBody>
                  <a:tcPr marL="7620" marR="7620" marT="7620" marB="0" anchor="b"/>
                </a:tc>
                <a:tc>
                  <a:txBody>
                    <a:bodyPr/>
                    <a:lstStyle/>
                    <a:p>
                      <a:pPr algn="l" fontAlgn="b"/>
                      <a:r>
                        <a:rPr lang="en-US" sz="1200" b="0" i="0" u="none" strike="noStrike" dirty="0">
                          <a:solidFill>
                            <a:srgbClr val="C00000"/>
                          </a:solidFill>
                          <a:effectLst/>
                          <a:latin typeface="Arial" panose="020B0604020202020204" pitchFamily="34" charset="0"/>
                          <a:cs typeface="Arial" panose="020B0604020202020204" pitchFamily="34" charset="0"/>
                        </a:rPr>
                        <a:t> Subsurface Utility Engineering (Util Engr. Investigation) </a:t>
                      </a:r>
                    </a:p>
                  </a:txBody>
                  <a:tcPr marL="7620" marR="7620" marT="7620" marB="0" anchor="b"/>
                </a:tc>
                <a:extLst>
                  <a:ext uri="{0D108BD9-81ED-4DB2-BD59-A6C34878D82A}">
                    <a16:rowId xmlns:a16="http://schemas.microsoft.com/office/drawing/2014/main" val="2936002197"/>
                  </a:ext>
                </a:extLst>
              </a:tr>
              <a:tr h="189415">
                <a:tc>
                  <a:txBody>
                    <a:bodyPr/>
                    <a:lstStyle/>
                    <a:p>
                      <a:pPr algn="ctr" fontAlgn="b">
                        <a:buNone/>
                      </a:pPr>
                      <a:r>
                        <a:rPr lang="en-US" sz="1200" b="0" i="0" u="none" strike="noStrike" dirty="0">
                          <a:solidFill>
                            <a:srgbClr val="C00000"/>
                          </a:solidFill>
                          <a:effectLst/>
                          <a:latin typeface="Arial" panose="020B0604020202020204" pitchFamily="34" charset="0"/>
                          <a:cs typeface="Arial" panose="020B0604020202020204" pitchFamily="34" charset="0"/>
                        </a:rPr>
                        <a:t>18.3.1</a:t>
                      </a:r>
                    </a:p>
                  </a:txBody>
                  <a:tcPr marL="9525" marR="9525" marT="9525" marB="0" anchor="b"/>
                </a:tc>
                <a:tc>
                  <a:txBody>
                    <a:bodyPr/>
                    <a:lstStyle/>
                    <a:p>
                      <a:pPr algn="l" fontAlgn="b">
                        <a:buNone/>
                      </a:pPr>
                      <a:r>
                        <a:rPr lang="en-US" sz="1200" b="0" i="0" u="none" strike="noStrike" dirty="0">
                          <a:solidFill>
                            <a:srgbClr val="C00000"/>
                          </a:solidFill>
                          <a:effectLst/>
                          <a:latin typeface="Arial" panose="020B0604020202020204" pitchFamily="34" charset="0"/>
                          <a:cs typeface="Arial" panose="020B0604020202020204" pitchFamily="34" charset="0"/>
                        </a:rPr>
                        <a:t>Utility Adjustment Coordination</a:t>
                      </a:r>
                    </a:p>
                  </a:txBody>
                  <a:tcPr marL="9525" marR="9525" marT="9525" marB="0" anchor="b"/>
                </a:tc>
                <a:extLst>
                  <a:ext uri="{0D108BD9-81ED-4DB2-BD59-A6C34878D82A}">
                    <a16:rowId xmlns:a16="http://schemas.microsoft.com/office/drawing/2014/main" val="3859040957"/>
                  </a:ext>
                </a:extLst>
              </a:tr>
              <a:tr h="189415">
                <a:tc>
                  <a:txBody>
                    <a:bodyPr/>
                    <a:lstStyle/>
                    <a:p>
                      <a:pPr algn="ctr" fontAlgn="b">
                        <a:buNone/>
                      </a:pPr>
                      <a:r>
                        <a:rPr lang="en-US" sz="1200" b="0" i="0" u="none" strike="noStrike">
                          <a:solidFill>
                            <a:srgbClr val="C00000"/>
                          </a:solidFill>
                          <a:effectLst/>
                          <a:latin typeface="Arial" panose="020B0604020202020204" pitchFamily="34" charset="0"/>
                          <a:cs typeface="Arial" panose="020B0604020202020204" pitchFamily="34" charset="0"/>
                        </a:rPr>
                        <a:t>18.4.1</a:t>
                      </a:r>
                    </a:p>
                  </a:txBody>
                  <a:tcPr marL="9525" marR="9525" marT="9525" marB="0" anchor="b"/>
                </a:tc>
                <a:tc>
                  <a:txBody>
                    <a:bodyPr/>
                    <a:lstStyle/>
                    <a:p>
                      <a:pPr algn="l" fontAlgn="b">
                        <a:buNone/>
                      </a:pPr>
                      <a:r>
                        <a:rPr lang="en-US" sz="1200" b="0" i="0" u="none" strike="noStrike" dirty="0">
                          <a:solidFill>
                            <a:srgbClr val="C00000"/>
                          </a:solidFill>
                          <a:effectLst/>
                          <a:latin typeface="Arial" panose="020B0604020202020204" pitchFamily="34" charset="0"/>
                          <a:cs typeface="Arial" panose="020B0604020202020204" pitchFamily="34" charset="0"/>
                        </a:rPr>
                        <a:t>Utility Engineering</a:t>
                      </a:r>
                    </a:p>
                  </a:txBody>
                  <a:tcPr marL="9525" marR="9525" marT="9525" marB="0" anchor="b"/>
                </a:tc>
                <a:extLst>
                  <a:ext uri="{0D108BD9-81ED-4DB2-BD59-A6C34878D82A}">
                    <a16:rowId xmlns:a16="http://schemas.microsoft.com/office/drawing/2014/main" val="2570982683"/>
                  </a:ext>
                </a:extLst>
              </a:tr>
              <a:tr h="189415">
                <a:tc>
                  <a:txBody>
                    <a:bodyPr/>
                    <a:lstStyle/>
                    <a:p>
                      <a:pPr algn="ctr" fontAlgn="b"/>
                      <a:r>
                        <a:rPr lang="en-US" sz="1200" b="0" i="0" u="none" strike="noStrike" dirty="0">
                          <a:solidFill>
                            <a:srgbClr val="C00000"/>
                          </a:solidFill>
                          <a:effectLst/>
                          <a:latin typeface="Arial" panose="020B0604020202020204" pitchFamily="34" charset="0"/>
                          <a:cs typeface="Arial" panose="020B0604020202020204" pitchFamily="34" charset="0"/>
                        </a:rPr>
                        <a:t>18.5.1</a:t>
                      </a:r>
                    </a:p>
                  </a:txBody>
                  <a:tcPr marL="7620" marR="7620" marT="7620" marB="0" anchor="b"/>
                </a:tc>
                <a:tc>
                  <a:txBody>
                    <a:bodyPr/>
                    <a:lstStyle/>
                    <a:p>
                      <a:pPr algn="l" fontAlgn="b"/>
                      <a:r>
                        <a:rPr lang="en-US" sz="1200" b="0" i="0" u="none" strike="noStrike" dirty="0">
                          <a:solidFill>
                            <a:srgbClr val="C00000"/>
                          </a:solidFill>
                          <a:effectLst/>
                          <a:latin typeface="Arial" panose="020B0604020202020204" pitchFamily="34" charset="0"/>
                          <a:cs typeface="Arial" panose="020B0604020202020204" pitchFamily="34" charset="0"/>
                        </a:rPr>
                        <a:t> Utility Construction Management and Verification</a:t>
                      </a:r>
                    </a:p>
                  </a:txBody>
                  <a:tcPr marL="7620" marR="7620" marT="7620" marB="0" anchor="b"/>
                </a:tc>
                <a:extLst>
                  <a:ext uri="{0D108BD9-81ED-4DB2-BD59-A6C34878D82A}">
                    <a16:rowId xmlns:a16="http://schemas.microsoft.com/office/drawing/2014/main" val="3616519402"/>
                  </a:ext>
                </a:extLst>
              </a:tr>
            </a:tbl>
          </a:graphicData>
        </a:graphic>
      </p:graphicFrame>
      <p:sp>
        <p:nvSpPr>
          <p:cNvPr id="5" name="TextBox 4">
            <a:extLst>
              <a:ext uri="{FF2B5EF4-FFF2-40B4-BE49-F238E27FC236}">
                <a16:creationId xmlns:a16="http://schemas.microsoft.com/office/drawing/2014/main" id="{C760AF30-0B95-94E0-1289-4C2E15098BD8}"/>
              </a:ext>
            </a:extLst>
          </p:cNvPr>
          <p:cNvSpPr txBox="1"/>
          <p:nvPr/>
        </p:nvSpPr>
        <p:spPr>
          <a:xfrm>
            <a:off x="457200" y="4275899"/>
            <a:ext cx="6027126" cy="230832"/>
          </a:xfrm>
          <a:prstGeom prst="rect">
            <a:avLst/>
          </a:prstGeom>
          <a:noFill/>
        </p:spPr>
        <p:txBody>
          <a:bodyPr wrap="square" rtlCol="0">
            <a:spAutoFit/>
          </a:bodyPr>
          <a:lstStyle/>
          <a:p>
            <a:r>
              <a:rPr lang="en-US" sz="900" dirty="0">
                <a:solidFill>
                  <a:schemeClr val="accent1"/>
                </a:solidFill>
              </a:rPr>
              <a:t>* Subject to change. Refer to RFP for list and percentages.</a:t>
            </a:r>
          </a:p>
        </p:txBody>
      </p:sp>
    </p:spTree>
    <p:extLst>
      <p:ext uri="{BB962C8B-B14F-4D97-AF65-F5344CB8AC3E}">
        <p14:creationId xmlns:p14="http://schemas.microsoft.com/office/powerpoint/2010/main" val="20002284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0EB6C-6D8F-A9B7-A294-17362D6AB77E}"/>
              </a:ext>
            </a:extLst>
          </p:cNvPr>
          <p:cNvSpPr>
            <a:spLocks noGrp="1"/>
          </p:cNvSpPr>
          <p:nvPr>
            <p:ph type="title"/>
          </p:nvPr>
        </p:nvSpPr>
        <p:spPr>
          <a:xfrm>
            <a:off x="382385" y="685991"/>
            <a:ext cx="8229600" cy="294885"/>
          </a:xfrm>
        </p:spPr>
        <p:txBody>
          <a:bodyPr>
            <a:normAutofit fontScale="90000"/>
          </a:bodyPr>
          <a:lstStyle/>
          <a:p>
            <a:r>
              <a:rPr lang="en-US" dirty="0"/>
              <a:t>Proposal Evaluation Criteria</a:t>
            </a:r>
          </a:p>
        </p:txBody>
      </p:sp>
      <p:sp>
        <p:nvSpPr>
          <p:cNvPr id="8" name="Content Placeholder 7">
            <a:extLst>
              <a:ext uri="{FF2B5EF4-FFF2-40B4-BE49-F238E27FC236}">
                <a16:creationId xmlns:a16="http://schemas.microsoft.com/office/drawing/2014/main" id="{4A284BFA-B243-53D8-04E2-1C099AF3579B}"/>
              </a:ext>
            </a:extLst>
          </p:cNvPr>
          <p:cNvSpPr>
            <a:spLocks noGrp="1"/>
          </p:cNvSpPr>
          <p:nvPr>
            <p:ph idx="1"/>
          </p:nvPr>
        </p:nvSpPr>
        <p:spPr>
          <a:xfrm>
            <a:off x="382385" y="1013868"/>
            <a:ext cx="8229600" cy="3190063"/>
          </a:xfrm>
        </p:spPr>
        <p:txBody>
          <a:bodyPr>
            <a:normAutofit/>
          </a:bodyPr>
          <a:lstStyle/>
          <a:p>
            <a:pPr marL="0" indent="0">
              <a:lnSpc>
                <a:spcPct val="100000"/>
              </a:lnSpc>
              <a:buNone/>
            </a:pPr>
            <a:r>
              <a:rPr lang="en-US" sz="1200" dirty="0"/>
              <a:t>CST members will independently score Proposals based on the evaluation criteria and relative importance factors (weightings) provided below. The Past Performance Score is only used in Proposal Evaluation.</a:t>
            </a:r>
          </a:p>
          <a:p>
            <a:pPr marL="0" indent="0">
              <a:lnSpc>
                <a:spcPct val="100000"/>
              </a:lnSpc>
              <a:buNone/>
            </a:pPr>
            <a:endParaRPr lang="en-US" sz="1200" dirty="0"/>
          </a:p>
        </p:txBody>
      </p:sp>
      <p:graphicFrame>
        <p:nvGraphicFramePr>
          <p:cNvPr id="9" name="Table 8">
            <a:extLst>
              <a:ext uri="{FF2B5EF4-FFF2-40B4-BE49-F238E27FC236}">
                <a16:creationId xmlns:a16="http://schemas.microsoft.com/office/drawing/2014/main" id="{5BE1A357-CB5F-5E4E-609C-E56719E33146}"/>
              </a:ext>
            </a:extLst>
          </p:cNvPr>
          <p:cNvGraphicFramePr>
            <a:graphicFrameLocks noGrp="1"/>
          </p:cNvGraphicFramePr>
          <p:nvPr>
            <p:extLst>
              <p:ext uri="{D42A27DB-BD31-4B8C-83A1-F6EECF244321}">
                <p14:modId xmlns:p14="http://schemas.microsoft.com/office/powerpoint/2010/main" val="2663086743"/>
              </p:ext>
            </p:extLst>
          </p:nvPr>
        </p:nvGraphicFramePr>
        <p:xfrm>
          <a:off x="532015" y="1521229"/>
          <a:ext cx="6309359" cy="3190061"/>
        </p:xfrm>
        <a:graphic>
          <a:graphicData uri="http://schemas.openxmlformats.org/drawingml/2006/table">
            <a:tbl>
              <a:tblPr firstRow="1" firstCol="1" bandRow="1">
                <a:tableStyleId>{5C22544A-7EE6-4342-B048-85BDC9FD1C3A}</a:tableStyleId>
              </a:tblPr>
              <a:tblGrid>
                <a:gridCol w="1329610">
                  <a:extLst>
                    <a:ext uri="{9D8B030D-6E8A-4147-A177-3AD203B41FA5}">
                      <a16:colId xmlns:a16="http://schemas.microsoft.com/office/drawing/2014/main" val="3036794254"/>
                    </a:ext>
                  </a:extLst>
                </a:gridCol>
                <a:gridCol w="3559531">
                  <a:extLst>
                    <a:ext uri="{9D8B030D-6E8A-4147-A177-3AD203B41FA5}">
                      <a16:colId xmlns:a16="http://schemas.microsoft.com/office/drawing/2014/main" val="3446471852"/>
                    </a:ext>
                  </a:extLst>
                </a:gridCol>
                <a:gridCol w="1420218">
                  <a:extLst>
                    <a:ext uri="{9D8B030D-6E8A-4147-A177-3AD203B41FA5}">
                      <a16:colId xmlns:a16="http://schemas.microsoft.com/office/drawing/2014/main" val="1304054387"/>
                    </a:ext>
                  </a:extLst>
                </a:gridCol>
              </a:tblGrid>
              <a:tr h="393277">
                <a:tc>
                  <a:txBody>
                    <a:bodyPr/>
                    <a:lstStyle/>
                    <a:p>
                      <a:pPr marL="0" marR="0" algn="ctr">
                        <a:spcBef>
                          <a:spcPts val="500"/>
                        </a:spcBef>
                        <a:spcAft>
                          <a:spcPts val="500"/>
                        </a:spcAft>
                      </a:pPr>
                      <a:r>
                        <a:rPr lang="en-US" sz="800" dirty="0">
                          <a:effectLst/>
                        </a:rPr>
                        <a:t>Evaluation Criteria</a:t>
                      </a:r>
                      <a:endParaRPr lang="en-US" sz="800" dirty="0">
                        <a:effectLst/>
                        <a:latin typeface="Arial" panose="020B0604020202020204" pitchFamily="34" charset="0"/>
                        <a:ea typeface="Arial" panose="020B0604020202020204" pitchFamily="34" charset="0"/>
                        <a:cs typeface="Times New Roman" panose="02020603050405020304" pitchFamily="18" charset="0"/>
                      </a:endParaRPr>
                    </a:p>
                  </a:txBody>
                  <a:tcPr marL="47863" marR="47863" marT="0" marB="0"/>
                </a:tc>
                <a:tc>
                  <a:txBody>
                    <a:bodyPr/>
                    <a:lstStyle/>
                    <a:p>
                      <a:pPr marL="0" marR="0" algn="ctr">
                        <a:spcBef>
                          <a:spcPts val="500"/>
                        </a:spcBef>
                        <a:spcAft>
                          <a:spcPts val="500"/>
                        </a:spcAft>
                      </a:pPr>
                      <a:r>
                        <a:rPr lang="en-US" sz="800">
                          <a:effectLst/>
                        </a:rPr>
                        <a:t>Included Elements</a:t>
                      </a:r>
                      <a:endParaRPr lang="en-US" sz="800">
                        <a:effectLst/>
                        <a:latin typeface="Arial" panose="020B0604020202020204" pitchFamily="34" charset="0"/>
                        <a:ea typeface="Arial" panose="020B0604020202020204" pitchFamily="34" charset="0"/>
                        <a:cs typeface="Times New Roman" panose="02020603050405020304" pitchFamily="18" charset="0"/>
                      </a:endParaRPr>
                    </a:p>
                  </a:txBody>
                  <a:tcPr marL="47863" marR="47863" marT="0" marB="0"/>
                </a:tc>
                <a:tc>
                  <a:txBody>
                    <a:bodyPr/>
                    <a:lstStyle/>
                    <a:p>
                      <a:pPr marL="0" marR="0" algn="ctr">
                        <a:spcBef>
                          <a:spcPts val="500"/>
                        </a:spcBef>
                        <a:spcAft>
                          <a:spcPts val="500"/>
                        </a:spcAft>
                      </a:pPr>
                      <a:r>
                        <a:rPr lang="en-US" sz="800">
                          <a:effectLst/>
                        </a:rPr>
                        <a:t>Weighting for Evaluation of Proposal</a:t>
                      </a:r>
                      <a:endParaRPr lang="en-US" sz="800">
                        <a:effectLst/>
                        <a:latin typeface="Arial" panose="020B0604020202020204" pitchFamily="34" charset="0"/>
                        <a:ea typeface="Arial" panose="020B0604020202020204" pitchFamily="34" charset="0"/>
                        <a:cs typeface="Times New Roman" panose="02020603050405020304" pitchFamily="18" charset="0"/>
                      </a:endParaRPr>
                    </a:p>
                  </a:txBody>
                  <a:tcPr marL="47863" marR="47863" marT="0" marB="0"/>
                </a:tc>
                <a:extLst>
                  <a:ext uri="{0D108BD9-81ED-4DB2-BD59-A6C34878D82A}">
                    <a16:rowId xmlns:a16="http://schemas.microsoft.com/office/drawing/2014/main" val="2702421908"/>
                  </a:ext>
                </a:extLst>
              </a:tr>
              <a:tr h="262185">
                <a:tc>
                  <a:txBody>
                    <a:bodyPr/>
                    <a:lstStyle/>
                    <a:p>
                      <a:pPr marL="0" marR="0" algn="ctr">
                        <a:spcBef>
                          <a:spcPts val="500"/>
                        </a:spcBef>
                        <a:spcAft>
                          <a:spcPts val="500"/>
                        </a:spcAft>
                      </a:pPr>
                      <a:r>
                        <a:rPr lang="en-US" sz="800">
                          <a:effectLst/>
                        </a:rPr>
                        <a:t>Technical approach</a:t>
                      </a:r>
                      <a:endParaRPr lang="en-US" sz="800">
                        <a:effectLst/>
                        <a:latin typeface="Arial" panose="020B0604020202020204" pitchFamily="34" charset="0"/>
                        <a:ea typeface="Arial" panose="020B0604020202020204" pitchFamily="34" charset="0"/>
                        <a:cs typeface="Times New Roman" panose="02020603050405020304" pitchFamily="18" charset="0"/>
                      </a:endParaRPr>
                    </a:p>
                  </a:txBody>
                  <a:tcPr marL="47863" marR="47863" marT="0" marB="0"/>
                </a:tc>
                <a:tc>
                  <a:txBody>
                    <a:bodyPr/>
                    <a:lstStyle/>
                    <a:p>
                      <a:pPr marL="0" marR="0" algn="just">
                        <a:spcBef>
                          <a:spcPts val="500"/>
                        </a:spcBef>
                        <a:spcAft>
                          <a:spcPts val="500"/>
                        </a:spcAft>
                      </a:pPr>
                      <a:r>
                        <a:rPr lang="en-US" sz="800">
                          <a:effectLst/>
                        </a:rPr>
                        <a:t>Project understanding, project approach, innovative concepts or alternatives</a:t>
                      </a:r>
                      <a:endParaRPr lang="en-US" sz="800">
                        <a:effectLst/>
                        <a:latin typeface="Arial" panose="020B0604020202020204" pitchFamily="34" charset="0"/>
                        <a:ea typeface="Arial" panose="020B0604020202020204" pitchFamily="34" charset="0"/>
                        <a:cs typeface="Times New Roman" panose="02020603050405020304" pitchFamily="18" charset="0"/>
                      </a:endParaRPr>
                    </a:p>
                  </a:txBody>
                  <a:tcPr marL="47863" marR="47863" marT="0" marB="0"/>
                </a:tc>
                <a:tc>
                  <a:txBody>
                    <a:bodyPr/>
                    <a:lstStyle/>
                    <a:p>
                      <a:pPr marL="0" marR="0" algn="ctr">
                        <a:spcBef>
                          <a:spcPts val="500"/>
                        </a:spcBef>
                        <a:spcAft>
                          <a:spcPts val="500"/>
                        </a:spcAft>
                      </a:pPr>
                      <a:r>
                        <a:rPr lang="en-US" sz="800" dirty="0">
                          <a:effectLst/>
                        </a:rPr>
                        <a:t>XX</a:t>
                      </a:r>
                      <a:endParaRPr lang="en-US" sz="800" dirty="0">
                        <a:effectLst/>
                        <a:latin typeface="Arial" panose="020B0604020202020204" pitchFamily="34" charset="0"/>
                        <a:ea typeface="Arial" panose="020B0604020202020204" pitchFamily="34" charset="0"/>
                        <a:cs typeface="Times New Roman" panose="02020603050405020304" pitchFamily="18" charset="0"/>
                      </a:endParaRPr>
                    </a:p>
                  </a:txBody>
                  <a:tcPr marL="47863" marR="47863" marT="0" marB="0"/>
                </a:tc>
                <a:extLst>
                  <a:ext uri="{0D108BD9-81ED-4DB2-BD59-A6C34878D82A}">
                    <a16:rowId xmlns:a16="http://schemas.microsoft.com/office/drawing/2014/main" val="122174977"/>
                  </a:ext>
                </a:extLst>
              </a:tr>
              <a:tr h="506001">
                <a:tc>
                  <a:txBody>
                    <a:bodyPr/>
                    <a:lstStyle/>
                    <a:p>
                      <a:pPr marL="0" marR="0" algn="ctr">
                        <a:spcBef>
                          <a:spcPts val="500"/>
                        </a:spcBef>
                        <a:spcAft>
                          <a:spcPts val="500"/>
                        </a:spcAft>
                      </a:pPr>
                      <a:r>
                        <a:rPr lang="en-US" sz="800">
                          <a:effectLst/>
                        </a:rPr>
                        <a:t>Project Manager’s relevant experience</a:t>
                      </a:r>
                      <a:endParaRPr lang="en-US" sz="800">
                        <a:effectLst/>
                        <a:latin typeface="Arial" panose="020B0604020202020204" pitchFamily="34" charset="0"/>
                        <a:ea typeface="Arial" panose="020B0604020202020204" pitchFamily="34" charset="0"/>
                        <a:cs typeface="Times New Roman" panose="02020603050405020304" pitchFamily="18" charset="0"/>
                      </a:endParaRPr>
                    </a:p>
                  </a:txBody>
                  <a:tcPr marL="47863" marR="47863" marT="0" marB="0"/>
                </a:tc>
                <a:tc>
                  <a:txBody>
                    <a:bodyPr/>
                    <a:lstStyle/>
                    <a:p>
                      <a:pPr marL="0" marR="0" algn="just">
                        <a:spcBef>
                          <a:spcPts val="500"/>
                        </a:spcBef>
                        <a:spcAft>
                          <a:spcPts val="500"/>
                        </a:spcAft>
                      </a:pPr>
                      <a:r>
                        <a:rPr lang="en-US" sz="800">
                          <a:effectLst/>
                        </a:rPr>
                        <a:t>Experience with similar or related projects, including both technical and management experience</a:t>
                      </a:r>
                      <a:endParaRPr lang="en-US" sz="800">
                        <a:effectLst/>
                        <a:latin typeface="Arial" panose="020B0604020202020204" pitchFamily="34" charset="0"/>
                        <a:ea typeface="Arial" panose="020B0604020202020204" pitchFamily="34" charset="0"/>
                        <a:cs typeface="Times New Roman" panose="02020603050405020304" pitchFamily="18" charset="0"/>
                      </a:endParaRPr>
                    </a:p>
                  </a:txBody>
                  <a:tcPr marL="47863" marR="47863" marT="0" marB="0"/>
                </a:tc>
                <a:tc>
                  <a:txBody>
                    <a:bodyPr/>
                    <a:lstStyle/>
                    <a:p>
                      <a:pPr marL="0" marR="0" algn="ctr">
                        <a:spcBef>
                          <a:spcPts val="500"/>
                        </a:spcBef>
                        <a:spcAft>
                          <a:spcPts val="500"/>
                        </a:spcAft>
                      </a:pPr>
                      <a:r>
                        <a:rPr lang="en-US" sz="800" dirty="0">
                          <a:effectLst/>
                        </a:rPr>
                        <a:t>XX</a:t>
                      </a:r>
                      <a:endParaRPr lang="en-US" sz="800" dirty="0">
                        <a:effectLst/>
                        <a:latin typeface="Arial" panose="020B0604020202020204" pitchFamily="34" charset="0"/>
                        <a:ea typeface="Arial" panose="020B0604020202020204" pitchFamily="34" charset="0"/>
                        <a:cs typeface="Times New Roman" panose="02020603050405020304" pitchFamily="18" charset="0"/>
                      </a:endParaRPr>
                    </a:p>
                  </a:txBody>
                  <a:tcPr marL="47863" marR="47863" marT="0" marB="0"/>
                </a:tc>
                <a:extLst>
                  <a:ext uri="{0D108BD9-81ED-4DB2-BD59-A6C34878D82A}">
                    <a16:rowId xmlns:a16="http://schemas.microsoft.com/office/drawing/2014/main" val="2340916228"/>
                  </a:ext>
                </a:extLst>
              </a:tr>
              <a:tr h="1138504">
                <a:tc>
                  <a:txBody>
                    <a:bodyPr/>
                    <a:lstStyle/>
                    <a:p>
                      <a:pPr marL="0" marR="0" algn="ctr">
                        <a:spcBef>
                          <a:spcPts val="500"/>
                        </a:spcBef>
                        <a:spcAft>
                          <a:spcPts val="500"/>
                        </a:spcAft>
                      </a:pPr>
                      <a:r>
                        <a:rPr lang="en-US" sz="800" dirty="0">
                          <a:effectLst/>
                        </a:rPr>
                        <a:t>Project planning and management</a:t>
                      </a:r>
                      <a:endParaRPr lang="en-US" sz="800" dirty="0">
                        <a:effectLst/>
                        <a:latin typeface="Arial" panose="020B0604020202020204" pitchFamily="34" charset="0"/>
                        <a:ea typeface="Arial" panose="020B0604020202020204" pitchFamily="34" charset="0"/>
                        <a:cs typeface="Times New Roman" panose="02020603050405020304" pitchFamily="18" charset="0"/>
                      </a:endParaRPr>
                    </a:p>
                  </a:txBody>
                  <a:tcPr marL="47863" marR="47863" marT="0" marB="0"/>
                </a:tc>
                <a:tc>
                  <a:txBody>
                    <a:bodyPr/>
                    <a:lstStyle/>
                    <a:p>
                      <a:pPr marL="0" marR="0" algn="just">
                        <a:spcBef>
                          <a:spcPts val="500"/>
                        </a:spcBef>
                        <a:spcAft>
                          <a:spcPts val="500"/>
                        </a:spcAft>
                      </a:pPr>
                      <a:r>
                        <a:rPr lang="en-US" sz="800" dirty="0">
                          <a:effectLst/>
                        </a:rPr>
                        <a:t>Project staffing and resource management (who, how, and why), communication plan, and quality control procedures. The prime firm’s past experience with utilizing subproviders and meeting program goals (HUB or DBE) and/or how it plans to utilize subproviders  to meet the goals on this contract. Also, may include project scheduling or phasing for SD projects</a:t>
                      </a:r>
                      <a:endParaRPr lang="en-US" sz="800" dirty="0">
                        <a:effectLst/>
                        <a:latin typeface="Arial" panose="020B0604020202020204" pitchFamily="34" charset="0"/>
                        <a:ea typeface="Arial" panose="020B0604020202020204" pitchFamily="34" charset="0"/>
                        <a:cs typeface="Times New Roman" panose="02020603050405020304" pitchFamily="18" charset="0"/>
                      </a:endParaRPr>
                    </a:p>
                  </a:txBody>
                  <a:tcPr marL="47863" marR="47863" marT="0" marB="0"/>
                </a:tc>
                <a:tc>
                  <a:txBody>
                    <a:bodyPr/>
                    <a:lstStyle/>
                    <a:p>
                      <a:pPr marL="0" marR="0" algn="ctr">
                        <a:spcBef>
                          <a:spcPts val="500"/>
                        </a:spcBef>
                        <a:spcAft>
                          <a:spcPts val="500"/>
                        </a:spcAft>
                      </a:pPr>
                      <a:r>
                        <a:rPr lang="en-US" sz="800" dirty="0">
                          <a:effectLst/>
                        </a:rPr>
                        <a:t>XX</a:t>
                      </a:r>
                      <a:endParaRPr lang="en-US" sz="800" dirty="0">
                        <a:effectLst/>
                        <a:latin typeface="Arial" panose="020B0604020202020204" pitchFamily="34" charset="0"/>
                        <a:ea typeface="Arial" panose="020B0604020202020204" pitchFamily="34" charset="0"/>
                        <a:cs typeface="Times New Roman" panose="02020603050405020304" pitchFamily="18" charset="0"/>
                      </a:endParaRPr>
                    </a:p>
                  </a:txBody>
                  <a:tcPr marL="47863" marR="47863" marT="0" marB="0"/>
                </a:tc>
                <a:extLst>
                  <a:ext uri="{0D108BD9-81ED-4DB2-BD59-A6C34878D82A}">
                    <a16:rowId xmlns:a16="http://schemas.microsoft.com/office/drawing/2014/main" val="3466857752"/>
                  </a:ext>
                </a:extLst>
              </a:tr>
              <a:tr h="379501">
                <a:tc>
                  <a:txBody>
                    <a:bodyPr/>
                    <a:lstStyle/>
                    <a:p>
                      <a:pPr marL="0" marR="0" algn="ctr">
                        <a:spcBef>
                          <a:spcPts val="500"/>
                        </a:spcBef>
                        <a:spcAft>
                          <a:spcPts val="500"/>
                        </a:spcAft>
                      </a:pPr>
                      <a:r>
                        <a:rPr lang="en-US" sz="800">
                          <a:effectLst/>
                        </a:rPr>
                        <a:t>Key staff’s relevant experience</a:t>
                      </a:r>
                      <a:endParaRPr lang="en-US" sz="800">
                        <a:effectLst/>
                        <a:latin typeface="Arial" panose="020B0604020202020204" pitchFamily="34" charset="0"/>
                        <a:ea typeface="Arial" panose="020B0604020202020204" pitchFamily="34" charset="0"/>
                        <a:cs typeface="Times New Roman" panose="02020603050405020304" pitchFamily="18" charset="0"/>
                      </a:endParaRPr>
                    </a:p>
                  </a:txBody>
                  <a:tcPr marL="47863" marR="47863" marT="0" marB="0"/>
                </a:tc>
                <a:tc>
                  <a:txBody>
                    <a:bodyPr/>
                    <a:lstStyle/>
                    <a:p>
                      <a:pPr marL="0" marR="0" algn="just">
                        <a:spcBef>
                          <a:spcPts val="500"/>
                        </a:spcBef>
                        <a:spcAft>
                          <a:spcPts val="500"/>
                        </a:spcAft>
                      </a:pPr>
                      <a:r>
                        <a:rPr lang="en-US" sz="800">
                          <a:effectLst/>
                        </a:rPr>
                        <a:t>Experience with similar projects</a:t>
                      </a:r>
                      <a:endParaRPr lang="en-US" sz="800">
                        <a:effectLst/>
                        <a:latin typeface="Arial" panose="020B0604020202020204" pitchFamily="34" charset="0"/>
                        <a:ea typeface="Arial" panose="020B0604020202020204" pitchFamily="34" charset="0"/>
                        <a:cs typeface="Times New Roman" panose="02020603050405020304" pitchFamily="18" charset="0"/>
                      </a:endParaRPr>
                    </a:p>
                  </a:txBody>
                  <a:tcPr marL="47863" marR="47863" marT="0" marB="0"/>
                </a:tc>
                <a:tc>
                  <a:txBody>
                    <a:bodyPr/>
                    <a:lstStyle/>
                    <a:p>
                      <a:pPr marL="0" marR="0" algn="ctr">
                        <a:spcBef>
                          <a:spcPts val="500"/>
                        </a:spcBef>
                        <a:spcAft>
                          <a:spcPts val="500"/>
                        </a:spcAft>
                      </a:pPr>
                      <a:r>
                        <a:rPr lang="en-US" sz="800" dirty="0">
                          <a:effectLst/>
                        </a:rPr>
                        <a:t>XX</a:t>
                      </a:r>
                      <a:endParaRPr lang="en-US" sz="800" dirty="0">
                        <a:effectLst/>
                        <a:latin typeface="Arial" panose="020B0604020202020204" pitchFamily="34" charset="0"/>
                        <a:ea typeface="Arial" panose="020B0604020202020204" pitchFamily="34" charset="0"/>
                        <a:cs typeface="Times New Roman" panose="02020603050405020304" pitchFamily="18" charset="0"/>
                      </a:endParaRPr>
                    </a:p>
                  </a:txBody>
                  <a:tcPr marL="47863" marR="47863" marT="0" marB="0"/>
                </a:tc>
                <a:extLst>
                  <a:ext uri="{0D108BD9-81ED-4DB2-BD59-A6C34878D82A}">
                    <a16:rowId xmlns:a16="http://schemas.microsoft.com/office/drawing/2014/main" val="2510393140"/>
                  </a:ext>
                </a:extLst>
              </a:tr>
              <a:tr h="379501">
                <a:tc>
                  <a:txBody>
                    <a:bodyPr/>
                    <a:lstStyle/>
                    <a:p>
                      <a:pPr marL="0" marR="0" algn="ctr">
                        <a:spcBef>
                          <a:spcPts val="500"/>
                        </a:spcBef>
                        <a:spcAft>
                          <a:spcPts val="500"/>
                        </a:spcAft>
                      </a:pPr>
                      <a:r>
                        <a:rPr lang="en-US" sz="800">
                          <a:effectLst/>
                        </a:rPr>
                        <a:t>Past Performance Score</a:t>
                      </a:r>
                      <a:endParaRPr lang="en-US" sz="800">
                        <a:effectLst/>
                        <a:latin typeface="Arial" panose="020B0604020202020204" pitchFamily="34" charset="0"/>
                        <a:ea typeface="Arial" panose="020B0604020202020204" pitchFamily="34" charset="0"/>
                        <a:cs typeface="Times New Roman" panose="02020603050405020304" pitchFamily="18" charset="0"/>
                      </a:endParaRPr>
                    </a:p>
                  </a:txBody>
                  <a:tcPr marL="47863" marR="47863" marT="0" marB="0"/>
                </a:tc>
                <a:tc>
                  <a:txBody>
                    <a:bodyPr/>
                    <a:lstStyle/>
                    <a:p>
                      <a:pPr marL="0" marR="0" algn="just">
                        <a:spcBef>
                          <a:spcPts val="500"/>
                        </a:spcBef>
                        <a:spcAft>
                          <a:spcPts val="500"/>
                        </a:spcAft>
                      </a:pPr>
                      <a:r>
                        <a:rPr lang="en-US" sz="800">
                          <a:effectLst/>
                        </a:rPr>
                        <a:t> </a:t>
                      </a:r>
                      <a:endParaRPr lang="en-US" sz="800">
                        <a:effectLst/>
                        <a:latin typeface="Arial" panose="020B0604020202020204" pitchFamily="34" charset="0"/>
                        <a:ea typeface="Arial" panose="020B0604020202020204" pitchFamily="34" charset="0"/>
                        <a:cs typeface="Times New Roman" panose="02020603050405020304" pitchFamily="18" charset="0"/>
                      </a:endParaRPr>
                    </a:p>
                  </a:txBody>
                  <a:tcPr marL="47863" marR="47863" marT="0" marB="0"/>
                </a:tc>
                <a:tc>
                  <a:txBody>
                    <a:bodyPr/>
                    <a:lstStyle/>
                    <a:p>
                      <a:pPr marL="0" marR="0" algn="ctr">
                        <a:spcBef>
                          <a:spcPts val="500"/>
                        </a:spcBef>
                        <a:spcAft>
                          <a:spcPts val="500"/>
                        </a:spcAft>
                      </a:pPr>
                      <a:r>
                        <a:rPr lang="en-US" sz="800" dirty="0">
                          <a:effectLst/>
                        </a:rPr>
                        <a:t>5 to 15%</a:t>
                      </a:r>
                      <a:endParaRPr lang="en-US" sz="800" dirty="0">
                        <a:effectLst/>
                        <a:latin typeface="Arial" panose="020B0604020202020204" pitchFamily="34" charset="0"/>
                        <a:ea typeface="Arial" panose="020B0604020202020204" pitchFamily="34" charset="0"/>
                        <a:cs typeface="Times New Roman" panose="02020603050405020304" pitchFamily="18" charset="0"/>
                      </a:endParaRPr>
                    </a:p>
                  </a:txBody>
                  <a:tcPr marL="47863" marR="47863" marT="0" marB="0"/>
                </a:tc>
                <a:extLst>
                  <a:ext uri="{0D108BD9-81ED-4DB2-BD59-A6C34878D82A}">
                    <a16:rowId xmlns:a16="http://schemas.microsoft.com/office/drawing/2014/main" val="2492334447"/>
                  </a:ext>
                </a:extLst>
              </a:tr>
              <a:tr h="131092">
                <a:tc>
                  <a:txBody>
                    <a:bodyPr/>
                    <a:lstStyle/>
                    <a:p>
                      <a:pPr marL="0" marR="0" algn="ctr">
                        <a:spcBef>
                          <a:spcPts val="500"/>
                        </a:spcBef>
                        <a:spcAft>
                          <a:spcPts val="500"/>
                        </a:spcAft>
                      </a:pPr>
                      <a:r>
                        <a:rPr lang="en-US" sz="800">
                          <a:effectLst/>
                        </a:rPr>
                        <a:t>Total</a:t>
                      </a:r>
                      <a:endParaRPr lang="en-US" sz="800">
                        <a:effectLst/>
                        <a:latin typeface="Arial" panose="020B0604020202020204" pitchFamily="34" charset="0"/>
                        <a:ea typeface="Arial" panose="020B0604020202020204" pitchFamily="34" charset="0"/>
                        <a:cs typeface="Times New Roman" panose="02020603050405020304" pitchFamily="18" charset="0"/>
                      </a:endParaRPr>
                    </a:p>
                  </a:txBody>
                  <a:tcPr marL="47863" marR="47863" marT="0" marB="0"/>
                </a:tc>
                <a:tc>
                  <a:txBody>
                    <a:bodyPr/>
                    <a:lstStyle/>
                    <a:p>
                      <a:pPr marL="0" marR="0" algn="just">
                        <a:spcBef>
                          <a:spcPts val="500"/>
                        </a:spcBef>
                        <a:spcAft>
                          <a:spcPts val="500"/>
                        </a:spcAft>
                      </a:pPr>
                      <a:r>
                        <a:rPr lang="en-US" sz="800">
                          <a:effectLst/>
                        </a:rPr>
                        <a:t> </a:t>
                      </a:r>
                      <a:endParaRPr lang="en-US" sz="800">
                        <a:effectLst/>
                        <a:latin typeface="Arial" panose="020B0604020202020204" pitchFamily="34" charset="0"/>
                        <a:ea typeface="Arial" panose="020B0604020202020204" pitchFamily="34" charset="0"/>
                        <a:cs typeface="Times New Roman" panose="02020603050405020304" pitchFamily="18" charset="0"/>
                      </a:endParaRPr>
                    </a:p>
                  </a:txBody>
                  <a:tcPr marL="47863" marR="47863" marT="0" marB="0"/>
                </a:tc>
                <a:tc>
                  <a:txBody>
                    <a:bodyPr/>
                    <a:lstStyle/>
                    <a:p>
                      <a:pPr marL="0" marR="0" algn="ctr">
                        <a:spcBef>
                          <a:spcPts val="500"/>
                        </a:spcBef>
                        <a:spcAft>
                          <a:spcPts val="500"/>
                        </a:spcAft>
                      </a:pPr>
                      <a:r>
                        <a:rPr lang="en-US" sz="800" dirty="0">
                          <a:effectLst/>
                        </a:rPr>
                        <a:t>100%</a:t>
                      </a:r>
                      <a:endParaRPr lang="en-US" sz="800" dirty="0">
                        <a:effectLst/>
                        <a:latin typeface="Arial" panose="020B0604020202020204" pitchFamily="34" charset="0"/>
                        <a:ea typeface="Arial" panose="020B0604020202020204" pitchFamily="34" charset="0"/>
                        <a:cs typeface="Times New Roman" panose="02020603050405020304" pitchFamily="18" charset="0"/>
                      </a:endParaRPr>
                    </a:p>
                  </a:txBody>
                  <a:tcPr marL="47863" marR="47863" marT="0" marB="0"/>
                </a:tc>
                <a:extLst>
                  <a:ext uri="{0D108BD9-81ED-4DB2-BD59-A6C34878D82A}">
                    <a16:rowId xmlns:a16="http://schemas.microsoft.com/office/drawing/2014/main" val="1870674007"/>
                  </a:ext>
                </a:extLst>
              </a:tr>
            </a:tbl>
          </a:graphicData>
        </a:graphic>
      </p:graphicFrame>
    </p:spTree>
    <p:extLst>
      <p:ext uri="{BB962C8B-B14F-4D97-AF65-F5344CB8AC3E}">
        <p14:creationId xmlns:p14="http://schemas.microsoft.com/office/powerpoint/2010/main" val="35065346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0EB6C-6D8F-A9B7-A294-17362D6AB77E}"/>
              </a:ext>
            </a:extLst>
          </p:cNvPr>
          <p:cNvSpPr>
            <a:spLocks noGrp="1"/>
          </p:cNvSpPr>
          <p:nvPr>
            <p:ph type="title"/>
          </p:nvPr>
        </p:nvSpPr>
        <p:spPr/>
        <p:txBody>
          <a:bodyPr>
            <a:normAutofit fontScale="90000"/>
          </a:bodyPr>
          <a:lstStyle/>
          <a:p>
            <a:r>
              <a:rPr lang="en-US" dirty="0"/>
              <a:t>Procurement Process: Proposal</a:t>
            </a:r>
          </a:p>
        </p:txBody>
      </p:sp>
      <p:pic>
        <p:nvPicPr>
          <p:cNvPr id="4" name="Content Placeholder 3">
            <a:extLst>
              <a:ext uri="{FF2B5EF4-FFF2-40B4-BE49-F238E27FC236}">
                <a16:creationId xmlns:a16="http://schemas.microsoft.com/office/drawing/2014/main" id="{9E213B47-95A7-087B-D212-817A88DB56B3}"/>
              </a:ext>
              <a:ext uri="{C183D7F6-B498-43B3-948B-1728B52AA6E4}">
                <adec:decorative xmlns:adec="http://schemas.microsoft.com/office/drawing/2017/decorative" val="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93796" y="1293103"/>
            <a:ext cx="5102160" cy="3190875"/>
          </a:xfrm>
          <a:prstGeom prst="rect">
            <a:avLst/>
          </a:prstGeom>
        </p:spPr>
      </p:pic>
    </p:spTree>
    <p:extLst>
      <p:ext uri="{BB962C8B-B14F-4D97-AF65-F5344CB8AC3E}">
        <p14:creationId xmlns:p14="http://schemas.microsoft.com/office/powerpoint/2010/main" val="9384056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0EB6C-6D8F-A9B7-A294-17362D6AB77E}"/>
              </a:ext>
            </a:extLst>
          </p:cNvPr>
          <p:cNvSpPr>
            <a:spLocks noGrp="1"/>
          </p:cNvSpPr>
          <p:nvPr>
            <p:ph type="title"/>
          </p:nvPr>
        </p:nvSpPr>
        <p:spPr/>
        <p:txBody>
          <a:bodyPr>
            <a:normAutofit fontScale="90000"/>
          </a:bodyPr>
          <a:lstStyle/>
          <a:p>
            <a:r>
              <a:rPr lang="en-US" dirty="0"/>
              <a:t>Procurement Process: Interview</a:t>
            </a:r>
          </a:p>
        </p:txBody>
      </p:sp>
      <p:sp>
        <p:nvSpPr>
          <p:cNvPr id="8" name="Rectangle 7">
            <a:extLst>
              <a:ext uri="{FF2B5EF4-FFF2-40B4-BE49-F238E27FC236}">
                <a16:creationId xmlns:a16="http://schemas.microsoft.com/office/drawing/2014/main" id="{A2A768F7-2313-C6E3-17D8-F402E1C1938F}"/>
              </a:ext>
              <a:ext uri="{C183D7F6-B498-43B3-948B-1728B52AA6E4}">
                <adec:decorative xmlns:adec="http://schemas.microsoft.com/office/drawing/2017/decorative" val="1"/>
              </a:ext>
            </a:extLst>
          </p:cNvPr>
          <p:cNvSpPr>
            <a:spLocks/>
          </p:cNvSpPr>
          <p:nvPr>
            <p:custDataLst>
              <p:tags r:id="rId1"/>
            </p:custDataLst>
          </p:nvPr>
        </p:nvSpPr>
        <p:spPr>
          <a:xfrm>
            <a:off x="1087441" y="1415221"/>
            <a:ext cx="3122945" cy="3071938"/>
          </a:xfrm>
          <a:prstGeom prst="rect">
            <a:avLst/>
          </a:prstGeom>
          <a:solidFill>
            <a:srgbClr val="FFFFFF"/>
          </a:solidFill>
          <a:ln w="19050" cap="flat" cmpd="sng" algn="ctr">
            <a:solidFill>
              <a:srgbClr val="0F3859"/>
            </a:solidFill>
            <a:prstDash val="solid"/>
          </a:ln>
          <a:effectLst/>
        </p:spPr>
        <p:txBody>
          <a:bodyPr lIns="68573" tIns="34286" rIns="68573" bIns="34286" spcCol="0" rtlCol="0" anchor="ctr"/>
          <a:lstStyle/>
          <a:p>
            <a:pPr marL="214313" marR="0" lvl="0" indent="-214313" algn="ctr"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350" b="0" i="0" u="none" strike="noStrike" kern="0" cap="none" spc="0" normalizeH="0" baseline="0" noProof="0">
              <a:ln>
                <a:noFill/>
              </a:ln>
              <a:solidFill>
                <a:srgbClr val="000000"/>
              </a:solidFill>
              <a:effectLst/>
              <a:uLnTx/>
              <a:uFillTx/>
              <a:latin typeface="Arial"/>
              <a:ea typeface="+mn-ea"/>
              <a:cs typeface="+mn-cs"/>
            </a:endParaRPr>
          </a:p>
        </p:txBody>
      </p:sp>
      <p:sp>
        <p:nvSpPr>
          <p:cNvPr id="9" name="Rectangle 8">
            <a:extLst>
              <a:ext uri="{FF2B5EF4-FFF2-40B4-BE49-F238E27FC236}">
                <a16:creationId xmlns:a16="http://schemas.microsoft.com/office/drawing/2014/main" id="{7682A56E-2C64-D30B-098B-F7697992DAF8}"/>
              </a:ext>
            </a:extLst>
          </p:cNvPr>
          <p:cNvSpPr>
            <a:spLocks/>
          </p:cNvSpPr>
          <p:nvPr>
            <p:custDataLst>
              <p:tags r:id="rId2"/>
            </p:custDataLst>
          </p:nvPr>
        </p:nvSpPr>
        <p:spPr>
          <a:xfrm rot="10800000" flipV="1">
            <a:off x="1087441" y="1415220"/>
            <a:ext cx="3122945" cy="301619"/>
          </a:xfrm>
          <a:prstGeom prst="rect">
            <a:avLst/>
          </a:prstGeom>
          <a:solidFill>
            <a:srgbClr val="0F3859"/>
          </a:solidFill>
          <a:ln w="19050" cap="flat" cmpd="sng" algn="ctr">
            <a:solidFill>
              <a:srgbClr val="3869A2"/>
            </a:solidFill>
            <a:prstDash val="solid"/>
          </a:ln>
          <a:effectLst/>
        </p:spPr>
        <p:txBody>
          <a:bodyPr lIns="68573" tIns="34286" rIns="68573" bIns="34286"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srgbClr val="FFFFFF"/>
                </a:solidFill>
                <a:effectLst/>
                <a:uLnTx/>
                <a:uFillTx/>
                <a:latin typeface="Arial"/>
                <a:ea typeface="+mn-ea"/>
                <a:cs typeface="+mn-cs"/>
              </a:rPr>
              <a:t>Interview and Contract Guide (ICG) </a:t>
            </a: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sp>
        <p:nvSpPr>
          <p:cNvPr id="10" name="Rectangle 9">
            <a:extLst>
              <a:ext uri="{FF2B5EF4-FFF2-40B4-BE49-F238E27FC236}">
                <a16:creationId xmlns:a16="http://schemas.microsoft.com/office/drawing/2014/main" id="{3468D9AE-3291-FC88-7B08-2CE0EB9D6FCB}"/>
              </a:ext>
              <a:ext uri="{C183D7F6-B498-43B3-948B-1728B52AA6E4}">
                <adec:decorative xmlns:adec="http://schemas.microsoft.com/office/drawing/2017/decorative" val="1"/>
              </a:ext>
            </a:extLst>
          </p:cNvPr>
          <p:cNvSpPr>
            <a:spLocks/>
          </p:cNvSpPr>
          <p:nvPr>
            <p:custDataLst>
              <p:tags r:id="rId3"/>
            </p:custDataLst>
          </p:nvPr>
        </p:nvSpPr>
        <p:spPr>
          <a:xfrm>
            <a:off x="4342422" y="1415220"/>
            <a:ext cx="3122945" cy="2614980"/>
          </a:xfrm>
          <a:prstGeom prst="rect">
            <a:avLst/>
          </a:prstGeom>
          <a:solidFill>
            <a:srgbClr val="FFFFFF"/>
          </a:solidFill>
          <a:ln w="19050" cap="flat" cmpd="sng" algn="ctr">
            <a:solidFill>
              <a:srgbClr val="0F3859"/>
            </a:solidFill>
            <a:prstDash val="solid"/>
          </a:ln>
          <a:effectLst/>
        </p:spPr>
        <p:txBody>
          <a:bodyPr lIns="68573" tIns="34286" rIns="68573" bIns="34286" spcCol="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Arial"/>
              <a:ea typeface="+mn-ea"/>
              <a:cs typeface="+mn-cs"/>
            </a:endParaRPr>
          </a:p>
        </p:txBody>
      </p:sp>
      <p:sp>
        <p:nvSpPr>
          <p:cNvPr id="11" name="Freeform 19">
            <a:extLst>
              <a:ext uri="{FF2B5EF4-FFF2-40B4-BE49-F238E27FC236}">
                <a16:creationId xmlns:a16="http://schemas.microsoft.com/office/drawing/2014/main" id="{1A729EA6-756B-F3AA-192C-5AB8A13ECAEC}"/>
              </a:ext>
              <a:ext uri="{C183D7F6-B498-43B3-948B-1728B52AA6E4}">
                <adec:decorative xmlns:adec="http://schemas.microsoft.com/office/drawing/2017/decorative" val="1"/>
              </a:ext>
            </a:extLst>
          </p:cNvPr>
          <p:cNvSpPr>
            <a:spLocks/>
          </p:cNvSpPr>
          <p:nvPr>
            <p:custDataLst>
              <p:tags r:id="rId4"/>
            </p:custDataLst>
          </p:nvPr>
        </p:nvSpPr>
        <p:spPr bwMode="gray">
          <a:xfrm>
            <a:off x="1087441" y="1258463"/>
            <a:ext cx="3164046" cy="126121"/>
          </a:xfrm>
          <a:custGeom>
            <a:avLst/>
            <a:gdLst>
              <a:gd name="T0" fmla="*/ 2718 w 2718"/>
              <a:gd name="T1" fmla="*/ 146 h 146"/>
              <a:gd name="T2" fmla="*/ 2359 w 2718"/>
              <a:gd name="T3" fmla="*/ 0 h 146"/>
              <a:gd name="T4" fmla="*/ 2359 w 2718"/>
              <a:gd name="T5" fmla="*/ 93 h 146"/>
              <a:gd name="T6" fmla="*/ 1 w 2718"/>
              <a:gd name="T7" fmla="*/ 93 h 146"/>
              <a:gd name="T8" fmla="*/ 0 w 2718"/>
              <a:gd name="T9" fmla="*/ 146 h 146"/>
              <a:gd name="T10" fmla="*/ 2718 w 2718"/>
              <a:gd name="T11" fmla="*/ 146 h 146"/>
            </a:gdLst>
            <a:ahLst/>
            <a:cxnLst>
              <a:cxn ang="0">
                <a:pos x="T0" y="T1"/>
              </a:cxn>
              <a:cxn ang="0">
                <a:pos x="T2" y="T3"/>
              </a:cxn>
              <a:cxn ang="0">
                <a:pos x="T4" y="T5"/>
              </a:cxn>
              <a:cxn ang="0">
                <a:pos x="T6" y="T7"/>
              </a:cxn>
              <a:cxn ang="0">
                <a:pos x="T8" y="T9"/>
              </a:cxn>
              <a:cxn ang="0">
                <a:pos x="T10" y="T11"/>
              </a:cxn>
            </a:cxnLst>
            <a:rect l="0" t="0" r="r" b="b"/>
            <a:pathLst>
              <a:path w="2718" h="146">
                <a:moveTo>
                  <a:pt x="2718" y="146"/>
                </a:moveTo>
                <a:lnTo>
                  <a:pt x="2359" y="0"/>
                </a:lnTo>
                <a:lnTo>
                  <a:pt x="2359" y="93"/>
                </a:lnTo>
                <a:lnTo>
                  <a:pt x="1" y="93"/>
                </a:lnTo>
                <a:lnTo>
                  <a:pt x="0" y="146"/>
                </a:lnTo>
                <a:lnTo>
                  <a:pt x="2718" y="146"/>
                </a:lnTo>
                <a:close/>
              </a:path>
            </a:pathLst>
          </a:custGeom>
          <a:solidFill>
            <a:srgbClr val="79A03F"/>
          </a:solidFill>
          <a:ln>
            <a:noFill/>
          </a:ln>
          <a:effectLst/>
        </p:spPr>
        <p:txBody>
          <a:bodyPr vert="horz" wrap="square" lIns="68558" tIns="34279" rIns="68558" bIns="34279"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Arial"/>
            </a:endParaRPr>
          </a:p>
        </p:txBody>
      </p:sp>
      <p:sp>
        <p:nvSpPr>
          <p:cNvPr id="12" name="Rectangle 11">
            <a:extLst>
              <a:ext uri="{FF2B5EF4-FFF2-40B4-BE49-F238E27FC236}">
                <a16:creationId xmlns:a16="http://schemas.microsoft.com/office/drawing/2014/main" id="{429F65DA-4C40-82B6-914C-FD8592600B76}"/>
              </a:ext>
              <a:ext uri="{C183D7F6-B498-43B3-948B-1728B52AA6E4}">
                <adec:decorative xmlns:adec="http://schemas.microsoft.com/office/drawing/2017/decorative" val="1"/>
              </a:ext>
            </a:extLst>
          </p:cNvPr>
          <p:cNvSpPr>
            <a:spLocks/>
          </p:cNvSpPr>
          <p:nvPr>
            <p:custDataLst>
              <p:tags r:id="rId5"/>
            </p:custDataLst>
          </p:nvPr>
        </p:nvSpPr>
        <p:spPr>
          <a:xfrm>
            <a:off x="4342422" y="1348714"/>
            <a:ext cx="3122945" cy="35870"/>
          </a:xfrm>
          <a:prstGeom prst="rect">
            <a:avLst/>
          </a:prstGeom>
          <a:solidFill>
            <a:srgbClr val="79A03F"/>
          </a:solidFill>
          <a:ln w="9525" cap="flat" cmpd="sng" algn="ctr">
            <a:solidFill>
              <a:srgbClr val="0F3859"/>
            </a:solidFill>
            <a:prstDash val="solid"/>
          </a:ln>
          <a:effectLst/>
        </p:spPr>
        <p:txBody>
          <a:bodyPr lIns="68573" tIns="34286" rIns="68573" bIns="34286" spcCol="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Arial"/>
              <a:ea typeface="+mn-ea"/>
              <a:cs typeface="+mn-cs"/>
            </a:endParaRPr>
          </a:p>
        </p:txBody>
      </p:sp>
      <p:sp>
        <p:nvSpPr>
          <p:cNvPr id="13" name="Rectangle 12">
            <a:extLst>
              <a:ext uri="{FF2B5EF4-FFF2-40B4-BE49-F238E27FC236}">
                <a16:creationId xmlns:a16="http://schemas.microsoft.com/office/drawing/2014/main" id="{127DAD9C-C7AD-184D-162A-8A718DB1F490}"/>
              </a:ext>
            </a:extLst>
          </p:cNvPr>
          <p:cNvSpPr>
            <a:spLocks/>
          </p:cNvSpPr>
          <p:nvPr>
            <p:custDataLst>
              <p:tags r:id="rId6"/>
            </p:custDataLst>
          </p:nvPr>
        </p:nvSpPr>
        <p:spPr>
          <a:xfrm rot="10800000" flipV="1">
            <a:off x="4342422" y="1433969"/>
            <a:ext cx="3122945" cy="301618"/>
          </a:xfrm>
          <a:prstGeom prst="rect">
            <a:avLst/>
          </a:prstGeom>
          <a:solidFill>
            <a:srgbClr val="0F3859"/>
          </a:solidFill>
          <a:ln w="19050" cap="flat" cmpd="sng" algn="ctr">
            <a:solidFill>
              <a:srgbClr val="0F3859"/>
            </a:solidFill>
            <a:prstDash val="solid"/>
          </a:ln>
          <a:effectLst/>
        </p:spPr>
        <p:txBody>
          <a:bodyPr lIns="68573" tIns="34286" rIns="68573" bIns="34286"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srgbClr val="FFFFFF"/>
                </a:solidFill>
                <a:effectLst/>
                <a:uLnTx/>
                <a:uFillTx/>
                <a:latin typeface="Arial"/>
                <a:ea typeface="+mn-ea"/>
                <a:cs typeface="+mn-cs"/>
              </a:rPr>
              <a:t>Typical Interview process *</a:t>
            </a: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sp>
        <p:nvSpPr>
          <p:cNvPr id="15" name="TextBox 14">
            <a:extLst>
              <a:ext uri="{FF2B5EF4-FFF2-40B4-BE49-F238E27FC236}">
                <a16:creationId xmlns:a16="http://schemas.microsoft.com/office/drawing/2014/main" id="{635237F9-3E84-CF23-E99C-78E04B4E54A6}"/>
              </a:ext>
            </a:extLst>
          </p:cNvPr>
          <p:cNvSpPr txBox="1"/>
          <p:nvPr/>
        </p:nvSpPr>
        <p:spPr>
          <a:xfrm>
            <a:off x="1087441" y="1747476"/>
            <a:ext cx="2904038" cy="2585323"/>
          </a:xfrm>
          <a:prstGeom prst="rect">
            <a:avLst/>
          </a:prstGeom>
          <a:noFill/>
        </p:spPr>
        <p:txBody>
          <a:bodyPr wrap="square" rtlCol="0">
            <a:spAutoFit/>
          </a:bodyPr>
          <a:lstStyle/>
          <a:p>
            <a:pPr defTabSz="914400"/>
            <a:r>
              <a:rPr lang="en-US" sz="1350" dirty="0">
                <a:solidFill>
                  <a:srgbClr val="000000"/>
                </a:solidFill>
                <a:latin typeface="Arial"/>
              </a:rPr>
              <a:t>TxDOT will provide the following:</a:t>
            </a:r>
          </a:p>
          <a:p>
            <a:pPr defTabSz="914400"/>
            <a:endParaRPr lang="en-US" sz="1350" dirty="0">
              <a:solidFill>
                <a:srgbClr val="000000"/>
              </a:solidFill>
              <a:latin typeface="Arial"/>
            </a:endParaRPr>
          </a:p>
          <a:p>
            <a:pPr marL="214313" indent="-214313" defTabSz="914400">
              <a:buFont typeface="Arial" panose="020B0604020202020204" pitchFamily="34" charset="0"/>
              <a:buChar char="•"/>
            </a:pPr>
            <a:r>
              <a:rPr lang="en-US" sz="1350" dirty="0">
                <a:solidFill>
                  <a:srgbClr val="000000"/>
                </a:solidFill>
                <a:latin typeface="Arial"/>
              </a:rPr>
              <a:t>Scope of work with technical requirements and qualifications required to provide the services of this contract</a:t>
            </a:r>
          </a:p>
          <a:p>
            <a:pPr marL="214313" indent="-214313" defTabSz="914400">
              <a:buFont typeface="Arial" panose="020B0604020202020204" pitchFamily="34" charset="0"/>
              <a:buChar char="•"/>
            </a:pPr>
            <a:r>
              <a:rPr lang="en-US" sz="1350" dirty="0">
                <a:solidFill>
                  <a:srgbClr val="000000"/>
                </a:solidFill>
                <a:latin typeface="Arial"/>
              </a:rPr>
              <a:t>Presentation Topics</a:t>
            </a:r>
          </a:p>
          <a:p>
            <a:pPr marL="214313" indent="-214313" defTabSz="914400">
              <a:buFont typeface="Arial" panose="020B0604020202020204" pitchFamily="34" charset="0"/>
              <a:buChar char="•"/>
            </a:pPr>
            <a:r>
              <a:rPr lang="en-US" sz="1350" dirty="0">
                <a:solidFill>
                  <a:srgbClr val="000000"/>
                </a:solidFill>
                <a:latin typeface="Arial"/>
              </a:rPr>
              <a:t>Identify interview evaluation criteria</a:t>
            </a:r>
          </a:p>
          <a:p>
            <a:pPr marL="214313" indent="-214313" defTabSz="914400">
              <a:buFont typeface="Arial" panose="020B0604020202020204" pitchFamily="34" charset="0"/>
              <a:buChar char="•"/>
            </a:pPr>
            <a:r>
              <a:rPr lang="en-US" sz="1350" dirty="0">
                <a:solidFill>
                  <a:srgbClr val="000000"/>
                </a:solidFill>
                <a:latin typeface="Arial"/>
              </a:rPr>
              <a:t>Interview format and timetable</a:t>
            </a:r>
          </a:p>
          <a:p>
            <a:pPr marL="214313" indent="-214313" defTabSz="914400">
              <a:buFont typeface="Arial" panose="020B0604020202020204" pitchFamily="34" charset="0"/>
              <a:buChar char="•"/>
            </a:pPr>
            <a:r>
              <a:rPr lang="en-US" sz="1350" dirty="0">
                <a:solidFill>
                  <a:srgbClr val="000000"/>
                </a:solidFill>
                <a:latin typeface="Arial"/>
              </a:rPr>
              <a:t>Interview schedule date, time and location</a:t>
            </a:r>
          </a:p>
        </p:txBody>
      </p:sp>
      <p:cxnSp>
        <p:nvCxnSpPr>
          <p:cNvPr id="16" name="Straight Connector 15">
            <a:extLst>
              <a:ext uri="{FF2B5EF4-FFF2-40B4-BE49-F238E27FC236}">
                <a16:creationId xmlns:a16="http://schemas.microsoft.com/office/drawing/2014/main" id="{B3CDC598-7F87-F24C-A6E4-7A0497D3799C}"/>
              </a:ext>
              <a:ext uri="{C183D7F6-B498-43B3-948B-1728B52AA6E4}">
                <adec:decorative xmlns:adec="http://schemas.microsoft.com/office/drawing/2017/decorative" val="1"/>
              </a:ext>
            </a:extLst>
          </p:cNvPr>
          <p:cNvCxnSpPr>
            <a:cxnSpLocks/>
          </p:cNvCxnSpPr>
          <p:nvPr>
            <p:custDataLst>
              <p:tags r:id="rId7"/>
            </p:custDataLst>
          </p:nvPr>
        </p:nvCxnSpPr>
        <p:spPr>
          <a:xfrm>
            <a:off x="1168924" y="2109837"/>
            <a:ext cx="2922309" cy="0"/>
          </a:xfrm>
          <a:prstGeom prst="line">
            <a:avLst/>
          </a:prstGeom>
          <a:noFill/>
          <a:ln w="19050" cap="flat" cmpd="sng" algn="ctr">
            <a:solidFill>
              <a:srgbClr val="247F74"/>
            </a:solidFill>
            <a:prstDash val="sysDot"/>
          </a:ln>
          <a:effectLst/>
        </p:spPr>
      </p:cxnSp>
      <p:sp>
        <p:nvSpPr>
          <p:cNvPr id="20" name="Rectangle 3">
            <a:extLst>
              <a:ext uri="{FF2B5EF4-FFF2-40B4-BE49-F238E27FC236}">
                <a16:creationId xmlns:a16="http://schemas.microsoft.com/office/drawing/2014/main" id="{DC445D61-60A7-9534-B630-8DF6799D3B6C}"/>
              </a:ext>
            </a:extLst>
          </p:cNvPr>
          <p:cNvSpPr txBox="1">
            <a:spLocks/>
          </p:cNvSpPr>
          <p:nvPr>
            <p:custDataLst>
              <p:tags r:id="rId8"/>
            </p:custDataLst>
          </p:nvPr>
        </p:nvSpPr>
        <p:spPr>
          <a:xfrm>
            <a:off x="4440234" y="1865915"/>
            <a:ext cx="2927320" cy="373948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214313" indent="-214313">
              <a:buClr>
                <a:srgbClr val="042A45"/>
              </a:buClr>
              <a:buFont typeface="Arial" panose="020B0604020202020204" pitchFamily="34" charset="0"/>
              <a:buChar char="•"/>
            </a:pPr>
            <a:r>
              <a:rPr lang="en-US" sz="1350" dirty="0">
                <a:solidFill>
                  <a:srgbClr val="000000"/>
                </a:solidFill>
                <a:latin typeface="Arial"/>
              </a:rPr>
              <a:t>TxDOT Introductions/Instructions</a:t>
            </a:r>
          </a:p>
          <a:p>
            <a:pPr marL="214313" indent="-214313">
              <a:buClr>
                <a:srgbClr val="042A45"/>
              </a:buClr>
              <a:buFont typeface="Arial" panose="020B0604020202020204" pitchFamily="34" charset="0"/>
              <a:buChar char="•"/>
            </a:pPr>
            <a:r>
              <a:rPr lang="en-US" sz="1350" dirty="0">
                <a:solidFill>
                  <a:srgbClr val="000000"/>
                </a:solidFill>
                <a:latin typeface="Arial"/>
              </a:rPr>
              <a:t>Provider presentation based on topics shown in ICG</a:t>
            </a:r>
          </a:p>
          <a:p>
            <a:pPr marL="214313" indent="-214313">
              <a:buClr>
                <a:srgbClr val="042A45"/>
              </a:buClr>
              <a:buFont typeface="Arial" panose="020B0604020202020204" pitchFamily="34" charset="0"/>
              <a:buChar char="•"/>
            </a:pPr>
            <a:r>
              <a:rPr lang="en-US" sz="1350" dirty="0">
                <a:solidFill>
                  <a:srgbClr val="000000"/>
                </a:solidFill>
                <a:latin typeface="Arial"/>
              </a:rPr>
              <a:t>CST Break</a:t>
            </a:r>
          </a:p>
          <a:p>
            <a:pPr marL="214313" indent="-214313">
              <a:buClr>
                <a:srgbClr val="14385C"/>
              </a:buClr>
              <a:buFont typeface="Arial" panose="020B0604020202020204" pitchFamily="34" charset="0"/>
              <a:buChar char="•"/>
            </a:pPr>
            <a:r>
              <a:rPr lang="en-US" sz="1350" dirty="0">
                <a:solidFill>
                  <a:srgbClr val="000000"/>
                </a:solidFill>
                <a:latin typeface="Arial"/>
              </a:rPr>
              <a:t>Questions and Answer Session</a:t>
            </a:r>
          </a:p>
          <a:p>
            <a:pPr marL="214313" indent="-214313">
              <a:buClr>
                <a:srgbClr val="14385C"/>
              </a:buClr>
              <a:buFont typeface="Arial" panose="020B0604020202020204" pitchFamily="34" charset="0"/>
              <a:buChar char="•"/>
            </a:pPr>
            <a:r>
              <a:rPr lang="en-US" sz="1350" dirty="0">
                <a:solidFill>
                  <a:srgbClr val="000000"/>
                </a:solidFill>
                <a:latin typeface="Arial"/>
              </a:rPr>
              <a:t>TxDOT Concluding Remarks</a:t>
            </a:r>
          </a:p>
          <a:p>
            <a:pPr>
              <a:buClr>
                <a:srgbClr val="14385C"/>
              </a:buClr>
            </a:pPr>
            <a:endParaRPr lang="en-US" sz="1350" dirty="0">
              <a:solidFill>
                <a:srgbClr val="000000"/>
              </a:solidFill>
              <a:latin typeface="Arial"/>
            </a:endParaRPr>
          </a:p>
          <a:p>
            <a:pPr>
              <a:buClr>
                <a:srgbClr val="14385C"/>
              </a:buClr>
            </a:pPr>
            <a:endParaRPr lang="en-US" sz="1350" dirty="0">
              <a:solidFill>
                <a:srgbClr val="000000"/>
              </a:solidFill>
              <a:latin typeface="Arial"/>
            </a:endParaRPr>
          </a:p>
          <a:p>
            <a:pPr>
              <a:buClr>
                <a:srgbClr val="14385C"/>
              </a:buClr>
            </a:pPr>
            <a:r>
              <a:rPr lang="en-US" sz="1350" dirty="0">
                <a:solidFill>
                  <a:srgbClr val="000000"/>
                </a:solidFill>
                <a:latin typeface="Arial"/>
              </a:rPr>
              <a:t>*Interviews in-person: Waco District </a:t>
            </a:r>
          </a:p>
          <a:p>
            <a:pPr>
              <a:buClr>
                <a:srgbClr val="14385C"/>
              </a:buClr>
            </a:pPr>
            <a:endParaRPr lang="en-US" sz="1350" dirty="0">
              <a:solidFill>
                <a:srgbClr val="000000"/>
              </a:solidFill>
              <a:latin typeface="Arial"/>
            </a:endParaRPr>
          </a:p>
          <a:p>
            <a:pPr>
              <a:buClr>
                <a:srgbClr val="14385C"/>
              </a:buClr>
            </a:pPr>
            <a:endParaRPr lang="en-US" sz="1350" dirty="0">
              <a:solidFill>
                <a:srgbClr val="000000"/>
              </a:solidFill>
              <a:latin typeface="Arial"/>
            </a:endParaRPr>
          </a:p>
          <a:p>
            <a:pPr marL="214313" indent="-214313">
              <a:buClr>
                <a:srgbClr val="14385C"/>
              </a:buClr>
              <a:buFont typeface="Wingdings" panose="05000000000000000000" pitchFamily="2" charset="2"/>
              <a:buChar char="Ø"/>
            </a:pPr>
            <a:r>
              <a:rPr lang="en-US" sz="1350" dirty="0">
                <a:solidFill>
                  <a:srgbClr val="000000"/>
                </a:solidFill>
                <a:latin typeface="Arial"/>
              </a:rPr>
              <a:t>The CST members individually score the interviews and then the scores are consolidated to determine the selected provider.</a:t>
            </a:r>
          </a:p>
          <a:p>
            <a:pPr marL="214313" indent="-214313">
              <a:buClr>
                <a:srgbClr val="14385C"/>
              </a:buClr>
              <a:buFont typeface="Arial" panose="020B0604020202020204" pitchFamily="34" charset="0"/>
              <a:buChar char="•"/>
            </a:pPr>
            <a:endParaRPr lang="en-US" sz="1350" dirty="0">
              <a:solidFill>
                <a:srgbClr val="000000"/>
              </a:solidFill>
              <a:latin typeface="Arial"/>
            </a:endParaRPr>
          </a:p>
          <a:p>
            <a:pPr marL="214313" indent="-214313">
              <a:buClr>
                <a:srgbClr val="14385C"/>
              </a:buClr>
              <a:buFont typeface="Arial" panose="020B0604020202020204" pitchFamily="34" charset="0"/>
              <a:buChar char="•"/>
            </a:pPr>
            <a:endParaRPr lang="en-US" sz="1350" dirty="0">
              <a:solidFill>
                <a:srgbClr val="000000"/>
              </a:solidFill>
              <a:latin typeface="Arial"/>
            </a:endParaRPr>
          </a:p>
          <a:p>
            <a:pPr marL="214313" indent="-214313">
              <a:buClr>
                <a:srgbClr val="042A45"/>
              </a:buClr>
              <a:buFont typeface="Arial" panose="020B0604020202020204" pitchFamily="34" charset="0"/>
              <a:buChar char="•"/>
            </a:pPr>
            <a:endParaRPr lang="en-US" sz="1350" dirty="0">
              <a:solidFill>
                <a:srgbClr val="000000"/>
              </a:solidFill>
              <a:latin typeface="Arial"/>
            </a:endParaRPr>
          </a:p>
        </p:txBody>
      </p:sp>
    </p:spTree>
    <p:extLst>
      <p:ext uri="{BB962C8B-B14F-4D97-AF65-F5344CB8AC3E}">
        <p14:creationId xmlns:p14="http://schemas.microsoft.com/office/powerpoint/2010/main" val="12748503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C09CF-5B24-DB40-500E-473729B4AB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D8E5AE-86F1-E611-7373-C5D65B80BC50}"/>
              </a:ext>
            </a:extLst>
          </p:cNvPr>
          <p:cNvSpPr>
            <a:spLocks noGrp="1"/>
          </p:cNvSpPr>
          <p:nvPr>
            <p:ph type="title"/>
          </p:nvPr>
        </p:nvSpPr>
        <p:spPr>
          <a:xfrm>
            <a:off x="457200" y="685991"/>
            <a:ext cx="8229600" cy="294885"/>
          </a:xfrm>
        </p:spPr>
        <p:txBody>
          <a:bodyPr>
            <a:noAutofit/>
          </a:bodyPr>
          <a:lstStyle/>
          <a:p>
            <a:r>
              <a:rPr lang="en-US" dirty="0"/>
              <a:t>Housekeeping</a:t>
            </a:r>
          </a:p>
        </p:txBody>
      </p:sp>
      <p:sp>
        <p:nvSpPr>
          <p:cNvPr id="3" name="Content Placeholder 2">
            <a:extLst>
              <a:ext uri="{FF2B5EF4-FFF2-40B4-BE49-F238E27FC236}">
                <a16:creationId xmlns:a16="http://schemas.microsoft.com/office/drawing/2014/main" id="{26B2B636-98FA-493F-41A8-2BA2DB028607}"/>
              </a:ext>
            </a:extLst>
          </p:cNvPr>
          <p:cNvSpPr>
            <a:spLocks noGrp="1"/>
          </p:cNvSpPr>
          <p:nvPr>
            <p:ph idx="1"/>
          </p:nvPr>
        </p:nvSpPr>
        <p:spPr>
          <a:xfrm>
            <a:off x="457200" y="1058201"/>
            <a:ext cx="8229600" cy="3805629"/>
          </a:xfrm>
        </p:spPr>
        <p:txBody>
          <a:bodyPr/>
          <a:lstStyle/>
          <a:p>
            <a:pPr marL="0" indent="0">
              <a:buNone/>
            </a:pPr>
            <a:r>
              <a:rPr lang="en-US" sz="1800" dirty="0">
                <a:latin typeface="Franklin Gothic Demi" panose="020B0703020102020204" pitchFamily="34" charset="0"/>
              </a:rPr>
              <a:t>Thanks for joining our virtual meeting!</a:t>
            </a:r>
          </a:p>
          <a:p>
            <a:pPr lvl="0" defTabSz="914400">
              <a:lnSpc>
                <a:spcPct val="100000"/>
              </a:lnSpc>
              <a:spcAft>
                <a:spcPts val="600"/>
              </a:spcAft>
              <a:buClr>
                <a:srgbClr val="205588"/>
              </a:buClr>
              <a:buSzTx/>
              <a:defRPr/>
            </a:pPr>
            <a:r>
              <a:rPr lang="en-US" sz="1400" dirty="0">
                <a:solidFill>
                  <a:srgbClr val="3869A2">
                    <a:lumMod val="50000"/>
                  </a:srgbClr>
                </a:solidFill>
              </a:rPr>
              <a:t>Be sure your full name is showing up correctly to provide your information on the attendee list.</a:t>
            </a:r>
            <a:endParaRPr lang="en-US" sz="1400" strike="sngStrike" dirty="0">
              <a:solidFill>
                <a:srgbClr val="3869A2">
                  <a:lumMod val="50000"/>
                </a:srgbClr>
              </a:solidFill>
            </a:endParaRPr>
          </a:p>
          <a:p>
            <a:pPr lvl="0" defTabSz="914400">
              <a:spcAft>
                <a:spcPts val="600"/>
              </a:spcAft>
              <a:buClr>
                <a:srgbClr val="205588"/>
              </a:buClr>
              <a:buSzTx/>
              <a:defRPr/>
            </a:pPr>
            <a:r>
              <a:rPr lang="en-US" sz="1400" dirty="0">
                <a:solidFill>
                  <a:srgbClr val="3869A2">
                    <a:lumMod val="50000"/>
                  </a:srgbClr>
                </a:solidFill>
              </a:rPr>
              <a:t>Please ensure your audio is muted and video turned off.</a:t>
            </a:r>
          </a:p>
          <a:p>
            <a:pPr lvl="0" defTabSz="914400">
              <a:spcAft>
                <a:spcPts val="600"/>
              </a:spcAft>
              <a:buClr>
                <a:srgbClr val="205588"/>
              </a:buClr>
              <a:buSzTx/>
              <a:defRPr/>
            </a:pPr>
            <a:r>
              <a:rPr lang="en-US" sz="1400" dirty="0">
                <a:solidFill>
                  <a:srgbClr val="3869A2">
                    <a:lumMod val="50000"/>
                  </a:srgbClr>
                </a:solidFill>
              </a:rPr>
              <a:t>Note that all correspondence will be muted throughout this presentation.</a:t>
            </a:r>
          </a:p>
          <a:p>
            <a:pPr lvl="0" defTabSz="914400">
              <a:spcAft>
                <a:spcPts val="600"/>
              </a:spcAft>
              <a:buClr>
                <a:srgbClr val="205588"/>
              </a:buClr>
              <a:buSzTx/>
              <a:defRPr/>
            </a:pPr>
            <a:r>
              <a:rPr lang="en-US" sz="1400" dirty="0">
                <a:solidFill>
                  <a:schemeClr val="accent1">
                    <a:lumMod val="50000"/>
                  </a:schemeClr>
                </a:solidFill>
                <a:ea typeface="Times New Roman" panose="02020603050405020304" pitchFamily="18" charset="0"/>
                <a:cs typeface="Arial" panose="020B0604020202020204" pitchFamily="34" charset="0"/>
              </a:rPr>
              <a:t>The meeting will not be recorded, and attendees </a:t>
            </a:r>
            <a:r>
              <a:rPr lang="en-US" sz="1400" dirty="0">
                <a:solidFill>
                  <a:srgbClr val="FF0000"/>
                </a:solidFill>
                <a:ea typeface="Times New Roman" panose="02020603050405020304" pitchFamily="18" charset="0"/>
                <a:cs typeface="Arial" panose="020B0604020202020204" pitchFamily="34" charset="0"/>
              </a:rPr>
              <a:t>may not </a:t>
            </a:r>
            <a:r>
              <a:rPr lang="en-US" sz="1400" dirty="0">
                <a:solidFill>
                  <a:schemeClr val="accent1">
                    <a:lumMod val="50000"/>
                  </a:schemeClr>
                </a:solidFill>
                <a:ea typeface="Times New Roman" panose="02020603050405020304" pitchFamily="18" charset="0"/>
                <a:cs typeface="Arial" panose="020B0604020202020204" pitchFamily="34" charset="0"/>
              </a:rPr>
              <a:t>use any form of audio or video recording, photography, automated transcription services, or AI-based analysis tools.</a:t>
            </a:r>
            <a:endParaRPr lang="en-US" sz="1400" dirty="0">
              <a:solidFill>
                <a:srgbClr val="000000"/>
              </a:solidFill>
            </a:endParaRPr>
          </a:p>
          <a:p>
            <a:pPr lvl="0" defTabSz="914400">
              <a:spcAft>
                <a:spcPts val="600"/>
              </a:spcAft>
              <a:buClr>
                <a:srgbClr val="205588"/>
              </a:buClr>
              <a:buSzTx/>
              <a:defRPr/>
            </a:pPr>
            <a:r>
              <a:rPr lang="en-US" sz="1400" dirty="0">
                <a:solidFill>
                  <a:srgbClr val="042A43"/>
                </a:solidFill>
              </a:rPr>
              <a:t>There </a:t>
            </a:r>
            <a:r>
              <a:rPr lang="en-US" sz="1400" dirty="0">
                <a:solidFill>
                  <a:srgbClr val="FF0000"/>
                </a:solidFill>
              </a:rPr>
              <a:t>will not </a:t>
            </a:r>
            <a:r>
              <a:rPr lang="en-US" sz="1400" dirty="0">
                <a:solidFill>
                  <a:srgbClr val="042A43"/>
                </a:solidFill>
              </a:rPr>
              <a:t>be an opportunity to ask questions during the Pre-RFP presentation. </a:t>
            </a:r>
          </a:p>
          <a:p>
            <a:pPr lvl="0" defTabSz="914400">
              <a:spcAft>
                <a:spcPts val="600"/>
              </a:spcAft>
              <a:buClr>
                <a:srgbClr val="205588"/>
              </a:buClr>
              <a:buSzTx/>
              <a:defRPr/>
            </a:pPr>
            <a:r>
              <a:rPr lang="en-US" sz="1400" dirty="0">
                <a:solidFill>
                  <a:srgbClr val="042A43"/>
                </a:solidFill>
              </a:rPr>
              <a:t>You </a:t>
            </a:r>
            <a:r>
              <a:rPr lang="en-US" sz="1400" dirty="0">
                <a:solidFill>
                  <a:srgbClr val="FF0000"/>
                </a:solidFill>
              </a:rPr>
              <a:t>will </a:t>
            </a:r>
            <a:r>
              <a:rPr lang="en-US" sz="1400" dirty="0">
                <a:solidFill>
                  <a:srgbClr val="042A43"/>
                </a:solidFill>
              </a:rPr>
              <a:t>be given an opportunity to ask questions after the presentation via an </a:t>
            </a:r>
            <a:r>
              <a:rPr lang="en-US" sz="1400" dirty="0">
                <a:solidFill>
                  <a:srgbClr val="FF0000"/>
                </a:solidFill>
              </a:rPr>
              <a:t>email request</a:t>
            </a:r>
            <a:r>
              <a:rPr lang="en-US" sz="1400" dirty="0">
                <a:solidFill>
                  <a:srgbClr val="042A43"/>
                </a:solidFill>
              </a:rPr>
              <a:t>.</a:t>
            </a:r>
            <a:endParaRPr lang="en-US" sz="1400" dirty="0">
              <a:solidFill>
                <a:srgbClr val="000000"/>
              </a:solidFill>
            </a:endParaRPr>
          </a:p>
          <a:p>
            <a:pPr marL="0" indent="0">
              <a:lnSpc>
                <a:spcPct val="150000"/>
              </a:lnSpc>
              <a:spcBef>
                <a:spcPts val="0"/>
              </a:spcBef>
              <a:spcAft>
                <a:spcPts val="1000"/>
              </a:spcAft>
              <a:buNone/>
            </a:pPr>
            <a:endParaRPr lang="en-US" dirty="0"/>
          </a:p>
        </p:txBody>
      </p:sp>
    </p:spTree>
    <p:extLst>
      <p:ext uri="{BB962C8B-B14F-4D97-AF65-F5344CB8AC3E}">
        <p14:creationId xmlns:p14="http://schemas.microsoft.com/office/powerpoint/2010/main" val="40319057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0EB6C-6D8F-A9B7-A294-17362D6AB77E}"/>
              </a:ext>
            </a:extLst>
          </p:cNvPr>
          <p:cNvSpPr>
            <a:spLocks noGrp="1"/>
          </p:cNvSpPr>
          <p:nvPr>
            <p:ph type="title"/>
          </p:nvPr>
        </p:nvSpPr>
        <p:spPr/>
        <p:txBody>
          <a:bodyPr>
            <a:normAutofit fontScale="90000"/>
          </a:bodyPr>
          <a:lstStyle/>
          <a:p>
            <a:r>
              <a:rPr lang="en-US" dirty="0"/>
              <a:t>Preclusions &amp; Core Team Restrictions</a:t>
            </a:r>
          </a:p>
        </p:txBody>
      </p:sp>
      <p:sp>
        <p:nvSpPr>
          <p:cNvPr id="3" name="Content Placeholder 2">
            <a:extLst>
              <a:ext uri="{FF2B5EF4-FFF2-40B4-BE49-F238E27FC236}">
                <a16:creationId xmlns:a16="http://schemas.microsoft.com/office/drawing/2014/main" id="{C00CC329-869A-654B-4190-269BE320A582}"/>
              </a:ext>
            </a:extLst>
          </p:cNvPr>
          <p:cNvSpPr>
            <a:spLocks noGrp="1"/>
          </p:cNvSpPr>
          <p:nvPr>
            <p:ph idx="1"/>
          </p:nvPr>
        </p:nvSpPr>
        <p:spPr>
          <a:xfrm>
            <a:off x="457198" y="1181853"/>
            <a:ext cx="7309821" cy="3594227"/>
          </a:xfrm>
        </p:spPr>
        <p:txBody>
          <a:bodyPr>
            <a:normAutofit fontScale="92500" lnSpcReduction="20000"/>
          </a:bodyPr>
          <a:lstStyle/>
          <a:p>
            <a:pPr marL="0" indent="0">
              <a:lnSpc>
                <a:spcPct val="100000"/>
              </a:lnSpc>
              <a:spcBef>
                <a:spcPts val="0"/>
              </a:spcBef>
              <a:spcAft>
                <a:spcPts val="1000"/>
              </a:spcAft>
              <a:buNone/>
            </a:pPr>
            <a:r>
              <a:rPr lang="en-US" b="1" u="sng" dirty="0"/>
              <a:t>Precluded Firms*:</a:t>
            </a:r>
            <a:r>
              <a:rPr lang="en-US" sz="2100" dirty="0"/>
              <a:t> </a:t>
            </a:r>
          </a:p>
          <a:p>
            <a:pPr marL="0" indent="0">
              <a:lnSpc>
                <a:spcPct val="100000"/>
              </a:lnSpc>
              <a:spcBef>
                <a:spcPts val="0"/>
              </a:spcBef>
              <a:spcAft>
                <a:spcPts val="1000"/>
              </a:spcAft>
              <a:buNone/>
            </a:pPr>
            <a:r>
              <a:rPr lang="en-US" sz="1400" dirty="0"/>
              <a:t>Contract 09-0SDP5003 WAs 1-4</a:t>
            </a:r>
          </a:p>
          <a:p>
            <a:pPr marL="0" indent="0">
              <a:lnSpc>
                <a:spcPct val="100000"/>
              </a:lnSpc>
              <a:spcBef>
                <a:spcPts val="0"/>
              </a:spcBef>
              <a:spcAft>
                <a:spcPts val="1000"/>
              </a:spcAft>
              <a:buNone/>
            </a:pPr>
            <a:r>
              <a:rPr lang="en-US" sz="1400" dirty="0"/>
              <a:t>	Prime: Bartlett &amp; West, Inc. (formerly Civil Associates, Inc.)</a:t>
            </a:r>
          </a:p>
          <a:p>
            <a:pPr marL="0" indent="0">
              <a:lnSpc>
                <a:spcPct val="100000"/>
              </a:lnSpc>
              <a:spcBef>
                <a:spcPts val="0"/>
              </a:spcBef>
              <a:spcAft>
                <a:spcPts val="1000"/>
              </a:spcAft>
              <a:buNone/>
            </a:pPr>
            <a:r>
              <a:rPr lang="en-US" sz="1400" dirty="0"/>
              <a:t>		Subproviders:	Aerial Data Service, Inc.</a:t>
            </a:r>
          </a:p>
          <a:p>
            <a:pPr marL="0" indent="0">
              <a:lnSpc>
                <a:spcPct val="100000"/>
              </a:lnSpc>
              <a:spcBef>
                <a:spcPts val="0"/>
              </a:spcBef>
              <a:spcAft>
                <a:spcPts val="1000"/>
              </a:spcAft>
              <a:buNone/>
            </a:pPr>
            <a:r>
              <a:rPr lang="en-US" sz="1400" dirty="0"/>
              <a:t>				ERG (formerly </a:t>
            </a:r>
            <a:r>
              <a:rPr lang="en-US" sz="1400" dirty="0" err="1"/>
              <a:t>AmaTerra</a:t>
            </a:r>
            <a:r>
              <a:rPr lang="en-US" sz="1400" dirty="0"/>
              <a:t> Environmental, Inc.)</a:t>
            </a:r>
          </a:p>
          <a:p>
            <a:pPr marL="0" indent="0">
              <a:lnSpc>
                <a:spcPct val="100000"/>
              </a:lnSpc>
              <a:spcBef>
                <a:spcPts val="0"/>
              </a:spcBef>
              <a:spcAft>
                <a:spcPts val="1000"/>
              </a:spcAft>
              <a:buNone/>
            </a:pPr>
            <a:r>
              <a:rPr lang="en-US" sz="1400" dirty="0"/>
              <a:t>				Bartlett &amp; West, Inc.</a:t>
            </a:r>
          </a:p>
          <a:p>
            <a:pPr marL="0" indent="0">
              <a:lnSpc>
                <a:spcPct val="100000"/>
              </a:lnSpc>
              <a:spcBef>
                <a:spcPts val="0"/>
              </a:spcBef>
              <a:spcAft>
                <a:spcPts val="1000"/>
              </a:spcAft>
              <a:buNone/>
            </a:pPr>
            <a:r>
              <a:rPr lang="en-US" sz="1400" dirty="0"/>
              <a:t>				HVJ North Texas – Chelliah Consultants, Inc.</a:t>
            </a:r>
          </a:p>
          <a:p>
            <a:pPr marL="0" indent="0">
              <a:lnSpc>
                <a:spcPct val="100000"/>
              </a:lnSpc>
              <a:spcBef>
                <a:spcPts val="0"/>
              </a:spcBef>
              <a:spcAft>
                <a:spcPts val="1000"/>
              </a:spcAft>
              <a:buNone/>
            </a:pPr>
            <a:r>
              <a:rPr lang="en-US" sz="1400" dirty="0"/>
              <a:t>				Pape-Dawson Consulting Engineers, LLC</a:t>
            </a:r>
          </a:p>
          <a:p>
            <a:pPr marL="0" indent="0">
              <a:lnSpc>
                <a:spcPct val="100000"/>
              </a:lnSpc>
              <a:spcBef>
                <a:spcPts val="0"/>
              </a:spcBef>
              <a:spcAft>
                <a:spcPts val="1000"/>
              </a:spcAft>
              <a:buNone/>
            </a:pPr>
            <a:r>
              <a:rPr lang="en-US" sz="1400" dirty="0"/>
              <a:t>				The Rios Group, Inc.</a:t>
            </a:r>
          </a:p>
          <a:p>
            <a:pPr marL="0" indent="0">
              <a:lnSpc>
                <a:spcPct val="100000"/>
              </a:lnSpc>
              <a:spcBef>
                <a:spcPts val="0"/>
              </a:spcBef>
              <a:spcAft>
                <a:spcPts val="1000"/>
              </a:spcAft>
              <a:buNone/>
            </a:pPr>
            <a:r>
              <a:rPr lang="en-US" sz="1400" dirty="0"/>
              <a:t>				White Hawk Engineering &amp; Design, LLC</a:t>
            </a:r>
          </a:p>
          <a:p>
            <a:pPr marL="0" indent="0">
              <a:lnSpc>
                <a:spcPct val="100000"/>
              </a:lnSpc>
              <a:spcBef>
                <a:spcPts val="0"/>
              </a:spcBef>
              <a:spcAft>
                <a:spcPts val="1000"/>
              </a:spcAft>
              <a:buNone/>
            </a:pPr>
            <a:r>
              <a:rPr lang="en-US" sz="1400" dirty="0"/>
              <a:t>				WSP USA Inc.</a:t>
            </a:r>
          </a:p>
          <a:p>
            <a:pPr marL="0" indent="0">
              <a:lnSpc>
                <a:spcPct val="100000"/>
              </a:lnSpc>
              <a:spcBef>
                <a:spcPts val="0"/>
              </a:spcBef>
              <a:spcAft>
                <a:spcPts val="1000"/>
              </a:spcAft>
              <a:buNone/>
            </a:pPr>
            <a:r>
              <a:rPr lang="en-US" sz="1400" dirty="0"/>
              <a:t>	</a:t>
            </a:r>
          </a:p>
        </p:txBody>
      </p:sp>
      <p:sp>
        <p:nvSpPr>
          <p:cNvPr id="4" name="TextBox 3">
            <a:extLst>
              <a:ext uri="{FF2B5EF4-FFF2-40B4-BE49-F238E27FC236}">
                <a16:creationId xmlns:a16="http://schemas.microsoft.com/office/drawing/2014/main" id="{37262371-EDE4-7E28-70D8-014711C172C0}"/>
              </a:ext>
            </a:extLst>
          </p:cNvPr>
          <p:cNvSpPr txBox="1"/>
          <p:nvPr/>
        </p:nvSpPr>
        <p:spPr>
          <a:xfrm>
            <a:off x="457198" y="4499081"/>
            <a:ext cx="3937636" cy="276999"/>
          </a:xfrm>
          <a:prstGeom prst="rect">
            <a:avLst/>
          </a:prstGeom>
          <a:noFill/>
        </p:spPr>
        <p:txBody>
          <a:bodyPr wrap="square" rtlCol="0">
            <a:spAutoFit/>
          </a:bodyPr>
          <a:lstStyle/>
          <a:p>
            <a:pPr defTabSz="914400"/>
            <a:r>
              <a:rPr lang="en-US" sz="1200" dirty="0">
                <a:solidFill>
                  <a:srgbClr val="000000"/>
                </a:solidFill>
                <a:latin typeface="Arial"/>
              </a:rPr>
              <a:t>* List is subject to change – current as of 4/29/2026</a:t>
            </a:r>
          </a:p>
        </p:txBody>
      </p:sp>
    </p:spTree>
    <p:extLst>
      <p:ext uri="{BB962C8B-B14F-4D97-AF65-F5344CB8AC3E}">
        <p14:creationId xmlns:p14="http://schemas.microsoft.com/office/powerpoint/2010/main" val="15119405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0EB6C-6D8F-A9B7-A294-17362D6AB77E}"/>
              </a:ext>
            </a:extLst>
          </p:cNvPr>
          <p:cNvSpPr>
            <a:spLocks noGrp="1"/>
          </p:cNvSpPr>
          <p:nvPr>
            <p:ph type="title"/>
          </p:nvPr>
        </p:nvSpPr>
        <p:spPr/>
        <p:txBody>
          <a:bodyPr>
            <a:normAutofit fontScale="90000"/>
          </a:bodyPr>
          <a:lstStyle/>
          <a:p>
            <a:r>
              <a:rPr lang="en-US" dirty="0"/>
              <a:t>Preclusions &amp; Core Team Restrictions - 2</a:t>
            </a:r>
          </a:p>
        </p:txBody>
      </p:sp>
      <p:sp>
        <p:nvSpPr>
          <p:cNvPr id="3" name="Content Placeholder 2">
            <a:extLst>
              <a:ext uri="{FF2B5EF4-FFF2-40B4-BE49-F238E27FC236}">
                <a16:creationId xmlns:a16="http://schemas.microsoft.com/office/drawing/2014/main" id="{C00CC329-869A-654B-4190-269BE320A582}"/>
              </a:ext>
            </a:extLst>
          </p:cNvPr>
          <p:cNvSpPr>
            <a:spLocks noGrp="1"/>
          </p:cNvSpPr>
          <p:nvPr>
            <p:ph idx="1"/>
          </p:nvPr>
        </p:nvSpPr>
        <p:spPr>
          <a:xfrm>
            <a:off x="457199" y="1272208"/>
            <a:ext cx="7309821" cy="3507609"/>
          </a:xfrm>
        </p:spPr>
        <p:txBody>
          <a:bodyPr>
            <a:normAutofit/>
          </a:bodyPr>
          <a:lstStyle/>
          <a:p>
            <a:pPr marL="0" indent="0">
              <a:lnSpc>
                <a:spcPct val="150000"/>
              </a:lnSpc>
              <a:spcBef>
                <a:spcPts val="0"/>
              </a:spcBef>
              <a:spcAft>
                <a:spcPts val="1000"/>
              </a:spcAft>
              <a:buNone/>
            </a:pPr>
            <a:r>
              <a:rPr lang="en-US" b="1" u="sng" dirty="0"/>
              <a:t>Core Team Restrictions:</a:t>
            </a:r>
            <a:r>
              <a:rPr lang="en-US" dirty="0"/>
              <a:t> This solicitation does not contain a core team restriction.</a:t>
            </a:r>
          </a:p>
        </p:txBody>
      </p:sp>
    </p:spTree>
    <p:extLst>
      <p:ext uri="{BB962C8B-B14F-4D97-AF65-F5344CB8AC3E}">
        <p14:creationId xmlns:p14="http://schemas.microsoft.com/office/powerpoint/2010/main" val="28972227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0EB6C-6D8F-A9B7-A294-17362D6AB77E}"/>
              </a:ext>
            </a:extLst>
          </p:cNvPr>
          <p:cNvSpPr>
            <a:spLocks noGrp="1"/>
          </p:cNvSpPr>
          <p:nvPr>
            <p:ph type="title"/>
          </p:nvPr>
        </p:nvSpPr>
        <p:spPr/>
        <p:txBody>
          <a:bodyPr>
            <a:normAutofit fontScale="90000"/>
          </a:bodyPr>
          <a:lstStyle/>
          <a:p>
            <a:r>
              <a:rPr lang="en-US" dirty="0"/>
              <a:t>Preclusion Appeals Process</a:t>
            </a:r>
          </a:p>
        </p:txBody>
      </p:sp>
      <p:sp>
        <p:nvSpPr>
          <p:cNvPr id="4" name="Content Placeholder 2">
            <a:extLst>
              <a:ext uri="{FF2B5EF4-FFF2-40B4-BE49-F238E27FC236}">
                <a16:creationId xmlns:a16="http://schemas.microsoft.com/office/drawing/2014/main" id="{5C1B03EE-1310-0336-D905-AFE03F4FAA58}"/>
              </a:ext>
            </a:extLst>
          </p:cNvPr>
          <p:cNvSpPr>
            <a:spLocks noGrp="1"/>
          </p:cNvSpPr>
          <p:nvPr>
            <p:ph idx="1"/>
          </p:nvPr>
        </p:nvSpPr>
        <p:spPr>
          <a:xfrm>
            <a:off x="457199" y="1271588"/>
            <a:ext cx="7480169" cy="3508375"/>
          </a:xfrm>
        </p:spPr>
        <p:txBody>
          <a:bodyPr>
            <a:normAutofit fontScale="92500" lnSpcReduction="20000"/>
          </a:bodyPr>
          <a:lstStyle/>
          <a:p>
            <a:pPr>
              <a:lnSpc>
                <a:spcPct val="120000"/>
              </a:lnSpc>
              <a:buFont typeface="Wingdings" panose="05000000000000000000" pitchFamily="2" charset="2"/>
              <a:buChar char="Ø"/>
            </a:pPr>
            <a:r>
              <a:rPr lang="en-US" dirty="0"/>
              <a:t>Preclusion Appeals Process</a:t>
            </a:r>
          </a:p>
          <a:p>
            <a:pPr lvl="1">
              <a:lnSpc>
                <a:spcPct val="120000"/>
              </a:lnSpc>
              <a:buFont typeface="Wingdings" panose="05000000000000000000" pitchFamily="2" charset="2"/>
              <a:buChar char="§"/>
            </a:pPr>
            <a:r>
              <a:rPr lang="en-US" u="sng" dirty="0"/>
              <a:t>Preclusion document has been developed.</a:t>
            </a:r>
            <a:endParaRPr lang="en-US" dirty="0"/>
          </a:p>
          <a:p>
            <a:pPr lvl="2">
              <a:lnSpc>
                <a:spcPct val="120000"/>
              </a:lnSpc>
              <a:buFont typeface="Wingdings" panose="05000000000000000000" pitchFamily="2" charset="2"/>
              <a:buChar char="§"/>
            </a:pPr>
            <a:r>
              <a:rPr lang="en-US" dirty="0"/>
              <a:t>Email Martin L. Rodin, P.E.</a:t>
            </a:r>
            <a:r>
              <a:rPr lang="en-US" dirty="0">
                <a:hlinkClick r:id="rId3"/>
              </a:rPr>
              <a:t> </a:t>
            </a:r>
            <a:endParaRPr lang="en-US" dirty="0"/>
          </a:p>
          <a:p>
            <a:pPr lvl="2">
              <a:lnSpc>
                <a:spcPct val="120000"/>
              </a:lnSpc>
              <a:buFont typeface="Wingdings" panose="05000000000000000000" pitchFamily="2" charset="2"/>
              <a:buChar char="§"/>
            </a:pPr>
            <a:r>
              <a:rPr lang="en-US" dirty="0"/>
              <a:t>Include this Solicitation No. 601CT0000006465</a:t>
            </a:r>
          </a:p>
          <a:p>
            <a:pPr lvl="2">
              <a:lnSpc>
                <a:spcPct val="120000"/>
              </a:lnSpc>
              <a:buFont typeface="Wingdings" panose="05000000000000000000" pitchFamily="2" charset="2"/>
              <a:buChar char="§"/>
            </a:pPr>
            <a:r>
              <a:rPr lang="en-US" dirty="0"/>
              <a:t>Explain rationale for removal from preclusion list</a:t>
            </a:r>
          </a:p>
          <a:p>
            <a:pPr lvl="1">
              <a:lnSpc>
                <a:spcPct val="120000"/>
              </a:lnSpc>
              <a:buFont typeface="Wingdings" panose="05000000000000000000" pitchFamily="2" charset="2"/>
              <a:buChar char="§"/>
            </a:pPr>
            <a:r>
              <a:rPr lang="en-US" u="sng" dirty="0"/>
              <a:t>After</a:t>
            </a:r>
            <a:r>
              <a:rPr lang="en-US" dirty="0"/>
              <a:t> posting procurement</a:t>
            </a:r>
          </a:p>
          <a:p>
            <a:pPr lvl="2">
              <a:lnSpc>
                <a:spcPct val="120000"/>
              </a:lnSpc>
              <a:buFont typeface="Wingdings" panose="05000000000000000000" pitchFamily="2" charset="2"/>
              <a:buChar char="§"/>
            </a:pPr>
            <a:r>
              <a:rPr lang="en-US" dirty="0"/>
              <a:t>Formal appeal outlined in </a:t>
            </a:r>
            <a:r>
              <a:rPr lang="en-US" dirty="0">
                <a:hlinkClick r:id="rId4"/>
              </a:rPr>
              <a:t>Title 43 TAC § 9.7</a:t>
            </a:r>
            <a:r>
              <a:rPr lang="en-US" dirty="0"/>
              <a:t>, see for exact details</a:t>
            </a:r>
          </a:p>
          <a:p>
            <a:pPr lvl="2">
              <a:lnSpc>
                <a:spcPct val="120000"/>
              </a:lnSpc>
              <a:buFont typeface="Wingdings" panose="05000000000000000000" pitchFamily="2" charset="2"/>
              <a:buChar char="§"/>
            </a:pPr>
            <a:r>
              <a:rPr lang="en-US" dirty="0"/>
              <a:t>Mail letter to Marc D. Williams, include above info</a:t>
            </a:r>
          </a:p>
          <a:p>
            <a:pPr lvl="2">
              <a:lnSpc>
                <a:spcPct val="120000"/>
              </a:lnSpc>
              <a:buFont typeface="Wingdings" panose="05000000000000000000" pitchFamily="2" charset="2"/>
              <a:buChar char="§"/>
            </a:pPr>
            <a:r>
              <a:rPr lang="en-US" dirty="0"/>
              <a:t>CC: Martin L. Rodin</a:t>
            </a:r>
          </a:p>
          <a:p>
            <a:pPr lvl="2">
              <a:lnSpc>
                <a:spcPct val="120000"/>
              </a:lnSpc>
              <a:buFont typeface="Wingdings" panose="05000000000000000000" pitchFamily="2" charset="2"/>
              <a:buChar char="§"/>
            </a:pPr>
            <a:r>
              <a:rPr lang="en-US" dirty="0"/>
              <a:t>Procurement process is not paused</a:t>
            </a:r>
          </a:p>
          <a:p>
            <a:pPr marL="0" indent="0">
              <a:buNone/>
            </a:pPr>
            <a:endParaRPr lang="en-US" dirty="0"/>
          </a:p>
          <a:p>
            <a:pPr lvl="1"/>
            <a:endParaRPr lang="en-US" dirty="0"/>
          </a:p>
        </p:txBody>
      </p:sp>
    </p:spTree>
    <p:extLst>
      <p:ext uri="{BB962C8B-B14F-4D97-AF65-F5344CB8AC3E}">
        <p14:creationId xmlns:p14="http://schemas.microsoft.com/office/powerpoint/2010/main" val="4532348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011F46-359C-5A5E-7BBD-4F74F8B9058D}"/>
              </a:ext>
            </a:extLst>
          </p:cNvPr>
          <p:cNvSpPr>
            <a:spLocks noGrp="1"/>
          </p:cNvSpPr>
          <p:nvPr>
            <p:ph type="ctrTitle"/>
          </p:nvPr>
        </p:nvSpPr>
        <p:spPr>
          <a:xfrm>
            <a:off x="640080" y="1618486"/>
            <a:ext cx="7863840" cy="2401721"/>
          </a:xfrm>
        </p:spPr>
        <p:style>
          <a:lnRef idx="3">
            <a:schemeClr val="lt1"/>
          </a:lnRef>
          <a:fillRef idx="1">
            <a:schemeClr val="accent5"/>
          </a:fillRef>
          <a:effectRef idx="1">
            <a:schemeClr val="accent5"/>
          </a:effectRef>
          <a:fontRef idx="minor">
            <a:schemeClr val="lt1"/>
          </a:fontRef>
        </p:style>
        <p:txBody>
          <a:bodyPr>
            <a:normAutofit fontScale="90000"/>
          </a:bodyPr>
          <a:lstStyle/>
          <a:p>
            <a:pPr algn="ctr"/>
            <a:br>
              <a:rPr lang="en-US" sz="2000" b="1" i="0" u="none" strike="noStrike" dirty="0">
                <a:effectLst/>
                <a:latin typeface="+mn-lt"/>
              </a:rPr>
            </a:br>
            <a:r>
              <a:rPr lang="en-US" sz="2200" b="1" i="0" u="none" strike="noStrike" dirty="0">
                <a:effectLst/>
                <a:latin typeface="+mn-lt"/>
              </a:rPr>
              <a:t>Project Overview</a:t>
            </a:r>
            <a:br>
              <a:rPr lang="en-US" sz="2200" b="1" i="0" u="none" strike="noStrike" dirty="0">
                <a:effectLst/>
                <a:latin typeface="+mn-lt"/>
              </a:rPr>
            </a:br>
            <a:r>
              <a:rPr lang="en-US" sz="2200" dirty="0"/>
              <a:t>Waco</a:t>
            </a:r>
            <a:r>
              <a:rPr lang="en-US" sz="2200" b="1" i="0" u="none" strike="noStrike" dirty="0">
                <a:effectLst/>
                <a:latin typeface="+mn-lt"/>
              </a:rPr>
              <a:t> District – </a:t>
            </a:r>
            <a:r>
              <a:rPr lang="en-US" sz="2200" dirty="0"/>
              <a:t>US 281/SH 36</a:t>
            </a:r>
            <a:br>
              <a:rPr lang="en-US" sz="2200" dirty="0"/>
            </a:br>
            <a:r>
              <a:rPr lang="en-US" sz="2200" dirty="0"/>
              <a:t>Hamilton Truck Relief Route </a:t>
            </a:r>
            <a:br>
              <a:rPr lang="en-US" sz="2200" b="1" i="0" u="none" strike="noStrike" dirty="0">
                <a:effectLst/>
                <a:latin typeface="+mn-lt"/>
              </a:rPr>
            </a:br>
            <a:br>
              <a:rPr lang="en-US" sz="2000" b="1" i="0" u="none" strike="noStrike" dirty="0">
                <a:effectLst/>
                <a:latin typeface="+mn-lt"/>
              </a:rPr>
            </a:br>
            <a:r>
              <a:rPr lang="en-US" sz="1600" b="1" i="0" u="none" strike="noStrike" dirty="0">
                <a:effectLst/>
                <a:latin typeface="+mn-lt"/>
              </a:rPr>
              <a:t>Abram VanElswyk, P.E. </a:t>
            </a:r>
            <a:br>
              <a:rPr lang="en-US" sz="1600" b="1" i="0" u="none" strike="noStrike" dirty="0">
                <a:effectLst/>
                <a:latin typeface="+mn-lt"/>
              </a:rPr>
            </a:br>
            <a:br>
              <a:rPr lang="en-US" sz="1600" b="1" i="0" u="none" strike="noStrike" dirty="0">
                <a:effectLst/>
                <a:latin typeface="+mn-lt"/>
              </a:rPr>
            </a:br>
            <a:r>
              <a:rPr lang="en-US" sz="1600" b="1" i="0" u="none" strike="noStrike" dirty="0">
                <a:effectLst/>
                <a:latin typeface="+mn-lt"/>
              </a:rPr>
              <a:t> Structures and Project Delivery Engineer &amp; </a:t>
            </a:r>
            <a:r>
              <a:rPr lang="en-US" sz="1600" dirty="0"/>
              <a:t>US 281</a:t>
            </a:r>
            <a:r>
              <a:rPr lang="en-US" sz="1600" b="1" i="0" u="none" strike="noStrike" dirty="0">
                <a:effectLst/>
                <a:latin typeface="+mn-lt"/>
              </a:rPr>
              <a:t> </a:t>
            </a:r>
            <a:r>
              <a:rPr lang="en-US" sz="1600" b="1" i="0" u="none" strike="noStrike" dirty="0" err="1">
                <a:effectLst/>
                <a:latin typeface="+mn-lt"/>
              </a:rPr>
              <a:t>Schem</a:t>
            </a:r>
            <a:r>
              <a:rPr lang="en-US" sz="1600" b="1" i="0" u="none" strike="noStrike" dirty="0">
                <a:effectLst/>
                <a:latin typeface="+mn-lt"/>
              </a:rPr>
              <a:t>/Env PM</a:t>
            </a:r>
            <a:br>
              <a:rPr lang="en-US" sz="1600" b="1" i="0" u="none" strike="noStrike" dirty="0">
                <a:effectLst/>
                <a:latin typeface="+mn-lt"/>
              </a:rPr>
            </a:br>
            <a:r>
              <a:rPr lang="en-US" sz="1600" b="1" i="0" u="none" strike="noStrike" dirty="0">
                <a:effectLst/>
                <a:latin typeface="+mn-lt"/>
              </a:rPr>
              <a:t>Waco District</a:t>
            </a:r>
            <a:br>
              <a:rPr lang="en-US" sz="2000" b="1" i="0" u="none" strike="noStrike" dirty="0">
                <a:effectLst/>
                <a:latin typeface="+mn-lt"/>
              </a:rPr>
            </a:br>
            <a:br>
              <a:rPr lang="en-US" sz="2000" b="1" i="0" u="none" strike="noStrike" dirty="0">
                <a:effectLst/>
                <a:latin typeface="+mn-lt"/>
              </a:rPr>
            </a:br>
            <a:br>
              <a:rPr lang="en-US" sz="2800" b="1" i="0" u="none" strike="noStrike" dirty="0">
                <a:solidFill>
                  <a:srgbClr val="000000"/>
                </a:solidFill>
                <a:effectLst/>
                <a:latin typeface="+mn-lt"/>
              </a:rPr>
            </a:br>
            <a:br>
              <a:rPr lang="en-US" sz="2800" b="1" i="0" u="none" strike="noStrike" dirty="0">
                <a:solidFill>
                  <a:srgbClr val="000000"/>
                </a:solidFill>
                <a:effectLst/>
                <a:latin typeface="+mn-lt"/>
              </a:rPr>
            </a:br>
            <a:endParaRPr lang="en-US" dirty="0"/>
          </a:p>
        </p:txBody>
      </p:sp>
    </p:spTree>
    <p:extLst>
      <p:ext uri="{BB962C8B-B14F-4D97-AF65-F5344CB8AC3E}">
        <p14:creationId xmlns:p14="http://schemas.microsoft.com/office/powerpoint/2010/main" val="12659687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0EB6C-6D8F-A9B7-A294-17362D6AB77E}"/>
              </a:ext>
            </a:extLst>
          </p:cNvPr>
          <p:cNvSpPr>
            <a:spLocks noGrp="1"/>
          </p:cNvSpPr>
          <p:nvPr>
            <p:ph type="title"/>
          </p:nvPr>
        </p:nvSpPr>
        <p:spPr/>
        <p:txBody>
          <a:bodyPr>
            <a:noAutofit/>
          </a:bodyPr>
          <a:lstStyle/>
          <a:p>
            <a:r>
              <a:rPr lang="en-US" dirty="0"/>
              <a:t>Project Overview</a:t>
            </a:r>
          </a:p>
        </p:txBody>
      </p:sp>
      <p:sp>
        <p:nvSpPr>
          <p:cNvPr id="3" name="Content Placeholder 2">
            <a:extLst>
              <a:ext uri="{FF2B5EF4-FFF2-40B4-BE49-F238E27FC236}">
                <a16:creationId xmlns:a16="http://schemas.microsoft.com/office/drawing/2014/main" id="{C00CC329-869A-654B-4190-269BE320A582}"/>
              </a:ext>
            </a:extLst>
          </p:cNvPr>
          <p:cNvSpPr>
            <a:spLocks noGrp="1"/>
          </p:cNvSpPr>
          <p:nvPr>
            <p:ph idx="1"/>
          </p:nvPr>
        </p:nvSpPr>
        <p:spPr>
          <a:xfrm>
            <a:off x="457200" y="1272209"/>
            <a:ext cx="4482162" cy="3190064"/>
          </a:xfrm>
        </p:spPr>
        <p:txBody>
          <a:bodyPr>
            <a:noAutofit/>
          </a:bodyPr>
          <a:lstStyle/>
          <a:p>
            <a:pPr marL="0" indent="0">
              <a:lnSpc>
                <a:spcPct val="150000"/>
              </a:lnSpc>
              <a:spcBef>
                <a:spcPts val="0"/>
              </a:spcBef>
              <a:spcAft>
                <a:spcPts val="1000"/>
              </a:spcAft>
              <a:buNone/>
            </a:pPr>
            <a:r>
              <a:rPr lang="en-US" dirty="0"/>
              <a:t>US 281 Hamilton Truck / Relief Route:</a:t>
            </a:r>
          </a:p>
          <a:p>
            <a:pPr>
              <a:lnSpc>
                <a:spcPct val="150000"/>
              </a:lnSpc>
              <a:spcBef>
                <a:spcPts val="0"/>
              </a:spcBef>
              <a:spcAft>
                <a:spcPts val="1000"/>
              </a:spcAft>
            </a:pPr>
            <a:r>
              <a:rPr lang="en-US" dirty="0"/>
              <a:t>~ 15 miles of new location relief route</a:t>
            </a:r>
          </a:p>
          <a:p>
            <a:r>
              <a:rPr lang="en-US" dirty="0"/>
              <a:t>First of three projects to widen US 281 to four lanes throughout Hamilton County</a:t>
            </a:r>
          </a:p>
          <a:p>
            <a:pPr>
              <a:lnSpc>
                <a:spcPct val="150000"/>
              </a:lnSpc>
              <a:spcBef>
                <a:spcPts val="0"/>
              </a:spcBef>
              <a:spcAft>
                <a:spcPts val="1000"/>
              </a:spcAft>
            </a:pPr>
            <a:r>
              <a:rPr lang="en-US" dirty="0"/>
              <a:t>Key Connectivity Corridor</a:t>
            </a:r>
          </a:p>
          <a:p>
            <a:pPr>
              <a:lnSpc>
                <a:spcPct val="150000"/>
              </a:lnSpc>
              <a:spcBef>
                <a:spcPts val="0"/>
              </a:spcBef>
              <a:spcAft>
                <a:spcPts val="1000"/>
              </a:spcAft>
            </a:pPr>
            <a:r>
              <a:rPr lang="en-US" dirty="0"/>
              <a:t>Fully funded (Cats 4 and 12)</a:t>
            </a:r>
          </a:p>
          <a:p>
            <a:pPr>
              <a:lnSpc>
                <a:spcPct val="150000"/>
              </a:lnSpc>
              <a:spcBef>
                <a:spcPts val="0"/>
              </a:spcBef>
              <a:spcAft>
                <a:spcPts val="1000"/>
              </a:spcAft>
            </a:pPr>
            <a:r>
              <a:rPr lang="en-US" dirty="0"/>
              <a:t>Single PS&amp;E contract</a:t>
            </a:r>
          </a:p>
        </p:txBody>
      </p:sp>
      <p:pic>
        <p:nvPicPr>
          <p:cNvPr id="9" name="Picture 8" descr="Map of 281 Truck / Relief Route">
            <a:extLst>
              <a:ext uri="{FF2B5EF4-FFF2-40B4-BE49-F238E27FC236}">
                <a16:creationId xmlns:a16="http://schemas.microsoft.com/office/drawing/2014/main" id="{7347419B-C060-4C60-43B5-7FB32F563F6C}"/>
              </a:ext>
            </a:extLst>
          </p:cNvPr>
          <p:cNvPicPr>
            <a:picLocks noChangeAspect="1"/>
          </p:cNvPicPr>
          <p:nvPr/>
        </p:nvPicPr>
        <p:blipFill>
          <a:blip r:embed="rId2"/>
          <a:stretch>
            <a:fillRect/>
          </a:stretch>
        </p:blipFill>
        <p:spPr>
          <a:xfrm>
            <a:off x="5104263" y="814647"/>
            <a:ext cx="3417636" cy="3716209"/>
          </a:xfrm>
          <a:prstGeom prst="rect">
            <a:avLst/>
          </a:prstGeom>
        </p:spPr>
      </p:pic>
    </p:spTree>
    <p:extLst>
      <p:ext uri="{BB962C8B-B14F-4D97-AF65-F5344CB8AC3E}">
        <p14:creationId xmlns:p14="http://schemas.microsoft.com/office/powerpoint/2010/main" val="31364287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2A395D-7E4C-2EF9-89DE-418BE0D251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1BD2F8-114B-5D77-47FF-04421F51A473}"/>
              </a:ext>
            </a:extLst>
          </p:cNvPr>
          <p:cNvSpPr>
            <a:spLocks noGrp="1"/>
          </p:cNvSpPr>
          <p:nvPr>
            <p:ph type="title"/>
          </p:nvPr>
        </p:nvSpPr>
        <p:spPr/>
        <p:txBody>
          <a:bodyPr>
            <a:noAutofit/>
          </a:bodyPr>
          <a:lstStyle/>
          <a:p>
            <a:r>
              <a:rPr lang="en-US" dirty="0"/>
              <a:t>Project Overview - 2</a:t>
            </a:r>
          </a:p>
        </p:txBody>
      </p:sp>
      <p:sp>
        <p:nvSpPr>
          <p:cNvPr id="5" name="Content Placeholder 4">
            <a:extLst>
              <a:ext uri="{FF2B5EF4-FFF2-40B4-BE49-F238E27FC236}">
                <a16:creationId xmlns:a16="http://schemas.microsoft.com/office/drawing/2014/main" id="{ABF54E9B-F589-17C5-5E4E-D14AA6AC3451}"/>
              </a:ext>
            </a:extLst>
          </p:cNvPr>
          <p:cNvSpPr>
            <a:spLocks noGrp="1"/>
          </p:cNvSpPr>
          <p:nvPr>
            <p:ph idx="1"/>
          </p:nvPr>
        </p:nvSpPr>
        <p:spPr/>
        <p:txBody>
          <a:bodyPr/>
          <a:lstStyle/>
          <a:p>
            <a:r>
              <a:rPr lang="en-US" dirty="0"/>
              <a:t>County: Hamilton</a:t>
            </a:r>
          </a:p>
          <a:p>
            <a:r>
              <a:rPr lang="en-US" dirty="0"/>
              <a:t>Overall Limits:</a:t>
            </a:r>
          </a:p>
          <a:p>
            <a:pPr lvl="1"/>
            <a:r>
              <a:rPr lang="en-US" dirty="0"/>
              <a:t>CSJ 0251-01-064: US 281 from 1.25 miles north of CR 203 (Leon River) to State Highway (SH) 36 </a:t>
            </a:r>
          </a:p>
          <a:p>
            <a:pPr lvl="1"/>
            <a:r>
              <a:rPr lang="en-US" dirty="0"/>
              <a:t>CSJ 0251-01-050: US 281 from SH 36 to CR 506</a:t>
            </a:r>
          </a:p>
          <a:p>
            <a:pPr lvl="1"/>
            <a:r>
              <a:rPr lang="en-US" dirty="0"/>
              <a:t>CSJ 0183-03-054: SH 36 from US 281 to SH 36</a:t>
            </a:r>
          </a:p>
          <a:p>
            <a:r>
              <a:rPr lang="en-US" dirty="0"/>
              <a:t>Proposed Letting Date: FY 2030</a:t>
            </a:r>
          </a:p>
          <a:p>
            <a:endParaRPr lang="en-US" dirty="0"/>
          </a:p>
        </p:txBody>
      </p:sp>
    </p:spTree>
    <p:extLst>
      <p:ext uri="{BB962C8B-B14F-4D97-AF65-F5344CB8AC3E}">
        <p14:creationId xmlns:p14="http://schemas.microsoft.com/office/powerpoint/2010/main" val="30839249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3225A-23F0-EFA3-B5F8-5B51E054B273}"/>
              </a:ext>
            </a:extLst>
          </p:cNvPr>
          <p:cNvSpPr>
            <a:spLocks noGrp="1"/>
          </p:cNvSpPr>
          <p:nvPr>
            <p:ph type="title"/>
          </p:nvPr>
        </p:nvSpPr>
        <p:spPr>
          <a:xfrm>
            <a:off x="457200" y="773679"/>
            <a:ext cx="8229600" cy="294885"/>
          </a:xfrm>
        </p:spPr>
        <p:txBody>
          <a:bodyPr>
            <a:normAutofit fontScale="90000"/>
          </a:bodyPr>
          <a:lstStyle/>
          <a:p>
            <a:r>
              <a:rPr lang="en-US" dirty="0"/>
              <a:t>Project Overview: Waco District – US 281/SH 36</a:t>
            </a:r>
          </a:p>
        </p:txBody>
      </p:sp>
      <p:sp>
        <p:nvSpPr>
          <p:cNvPr id="3" name="Content Placeholder 2">
            <a:extLst>
              <a:ext uri="{FF2B5EF4-FFF2-40B4-BE49-F238E27FC236}">
                <a16:creationId xmlns:a16="http://schemas.microsoft.com/office/drawing/2014/main" id="{15E631D1-9559-A4F6-A0D6-D9F523325F92}"/>
              </a:ext>
            </a:extLst>
          </p:cNvPr>
          <p:cNvSpPr>
            <a:spLocks noGrp="1"/>
          </p:cNvSpPr>
          <p:nvPr>
            <p:ph idx="1"/>
          </p:nvPr>
        </p:nvSpPr>
        <p:spPr>
          <a:xfrm>
            <a:off x="457200" y="1197621"/>
            <a:ext cx="8229600" cy="3811349"/>
          </a:xfrm>
        </p:spPr>
        <p:txBody>
          <a:bodyPr>
            <a:normAutofit/>
          </a:bodyPr>
          <a:lstStyle/>
          <a:p>
            <a:pPr marL="230188" indent="-230188">
              <a:lnSpc>
                <a:spcPct val="119000"/>
              </a:lnSpc>
              <a:spcAft>
                <a:spcPts val="600"/>
              </a:spcAft>
              <a:buClr>
                <a:srgbClr val="205588"/>
              </a:buClr>
              <a:buFont typeface="Wingdings" pitchFamily="2" charset="2"/>
              <a:buChar char="§"/>
            </a:pPr>
            <a:r>
              <a:rPr lang="en-US" sz="1400" dirty="0"/>
              <a:t>Schematic:</a:t>
            </a:r>
          </a:p>
          <a:p>
            <a:pPr marL="513652" lvl="1" indent="-230188">
              <a:lnSpc>
                <a:spcPct val="119000"/>
              </a:lnSpc>
              <a:spcAft>
                <a:spcPts val="600"/>
              </a:spcAft>
              <a:buClr>
                <a:srgbClr val="205588"/>
              </a:buClr>
              <a:buFont typeface="Wingdings" pitchFamily="2" charset="2"/>
              <a:buChar char="§"/>
            </a:pPr>
            <a:r>
              <a:rPr lang="en-US" sz="1400" dirty="0"/>
              <a:t>60% Schematic is under review and will be available with RFP.</a:t>
            </a:r>
          </a:p>
          <a:p>
            <a:pPr marL="513652" lvl="1" indent="-230188">
              <a:lnSpc>
                <a:spcPct val="119000"/>
              </a:lnSpc>
              <a:spcAft>
                <a:spcPts val="600"/>
              </a:spcAft>
              <a:buClr>
                <a:srgbClr val="205588"/>
              </a:buClr>
              <a:buFont typeface="Wingdings" pitchFamily="2" charset="2"/>
              <a:buChar char="§"/>
            </a:pPr>
            <a:r>
              <a:rPr lang="en-US" sz="1400" dirty="0"/>
              <a:t>The 60% Schematic is still subject to revisions.</a:t>
            </a:r>
          </a:p>
          <a:p>
            <a:pPr marL="230188" indent="-230188">
              <a:lnSpc>
                <a:spcPct val="119000"/>
              </a:lnSpc>
              <a:spcAft>
                <a:spcPts val="600"/>
              </a:spcAft>
              <a:buClr>
                <a:srgbClr val="205588"/>
              </a:buClr>
              <a:buFont typeface="Wingdings" pitchFamily="2" charset="2"/>
              <a:buChar char="§"/>
            </a:pPr>
            <a:r>
              <a:rPr lang="en-US" sz="1400" dirty="0"/>
              <a:t>Environmental:</a:t>
            </a:r>
          </a:p>
          <a:p>
            <a:pPr marL="513652" lvl="1" indent="-230188">
              <a:lnSpc>
                <a:spcPct val="119000"/>
              </a:lnSpc>
              <a:spcAft>
                <a:spcPts val="600"/>
              </a:spcAft>
              <a:buClr>
                <a:srgbClr val="205588"/>
              </a:buClr>
              <a:buFont typeface="Wingdings" pitchFamily="2" charset="2"/>
              <a:buChar char="§"/>
            </a:pPr>
            <a:r>
              <a:rPr lang="en-US" sz="1400" dirty="0"/>
              <a:t>Not finalized until Public Hearing in FY 27.</a:t>
            </a:r>
          </a:p>
          <a:p>
            <a:pPr marL="230188" indent="-230188">
              <a:lnSpc>
                <a:spcPct val="119000"/>
              </a:lnSpc>
              <a:spcAft>
                <a:spcPts val="600"/>
              </a:spcAft>
              <a:buClr>
                <a:srgbClr val="205588"/>
              </a:buClr>
              <a:buFont typeface="Wingdings" pitchFamily="2" charset="2"/>
              <a:buChar char="§"/>
            </a:pPr>
            <a:r>
              <a:rPr lang="en-US" sz="1400" dirty="0"/>
              <a:t>Right-of-way: </a:t>
            </a:r>
          </a:p>
          <a:p>
            <a:pPr marL="513652" lvl="1" indent="-230188">
              <a:lnSpc>
                <a:spcPct val="119000"/>
              </a:lnSpc>
              <a:spcAft>
                <a:spcPts val="600"/>
              </a:spcAft>
              <a:buClr>
                <a:srgbClr val="205588"/>
              </a:buClr>
              <a:buFont typeface="Wingdings" pitchFamily="2" charset="2"/>
              <a:buChar char="§"/>
            </a:pPr>
            <a:r>
              <a:rPr lang="en-US" sz="1400" dirty="0"/>
              <a:t>Acquisition mostly not started, except one parcel</a:t>
            </a:r>
          </a:p>
          <a:p>
            <a:pPr marL="230188" indent="-230188">
              <a:lnSpc>
                <a:spcPct val="119000"/>
              </a:lnSpc>
              <a:spcAft>
                <a:spcPts val="600"/>
              </a:spcAft>
              <a:buClr>
                <a:srgbClr val="205588"/>
              </a:buClr>
              <a:buFont typeface="Wingdings" pitchFamily="2" charset="2"/>
              <a:buChar char="§"/>
            </a:pPr>
            <a:r>
              <a:rPr lang="en-US" sz="1400" dirty="0"/>
              <a:t>Utilities:</a:t>
            </a:r>
          </a:p>
          <a:p>
            <a:pPr marL="513652" lvl="1" indent="-230188">
              <a:lnSpc>
                <a:spcPct val="119000"/>
              </a:lnSpc>
              <a:spcAft>
                <a:spcPts val="600"/>
              </a:spcAft>
              <a:buClr>
                <a:srgbClr val="205588"/>
              </a:buClr>
              <a:buFont typeface="Wingdings" pitchFamily="2" charset="2"/>
              <a:buChar char="§"/>
            </a:pPr>
            <a:r>
              <a:rPr lang="en-US" sz="1400" dirty="0"/>
              <a:t>Utility relocations are 0% complete; estimated completion by letting</a:t>
            </a:r>
          </a:p>
        </p:txBody>
      </p:sp>
    </p:spTree>
    <p:extLst>
      <p:ext uri="{BB962C8B-B14F-4D97-AF65-F5344CB8AC3E}">
        <p14:creationId xmlns:p14="http://schemas.microsoft.com/office/powerpoint/2010/main" val="29806178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9F2009-4C86-E287-559F-F6214310D1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B854C0-159C-0A87-4300-5CD8563EB3C3}"/>
              </a:ext>
            </a:extLst>
          </p:cNvPr>
          <p:cNvSpPr>
            <a:spLocks noGrp="1"/>
          </p:cNvSpPr>
          <p:nvPr>
            <p:ph type="title"/>
          </p:nvPr>
        </p:nvSpPr>
        <p:spPr/>
        <p:txBody>
          <a:bodyPr>
            <a:noAutofit/>
          </a:bodyPr>
          <a:lstStyle/>
          <a:p>
            <a:r>
              <a:rPr lang="en-US" dirty="0"/>
              <a:t>Project Context – Future Proof Design</a:t>
            </a:r>
          </a:p>
        </p:txBody>
      </p:sp>
      <p:pic>
        <p:nvPicPr>
          <p:cNvPr id="6" name="Picture 5" descr="A map of the 281 corridor in Hamilton County">
            <a:extLst>
              <a:ext uri="{FF2B5EF4-FFF2-40B4-BE49-F238E27FC236}">
                <a16:creationId xmlns:a16="http://schemas.microsoft.com/office/drawing/2014/main" id="{86F69E9B-7FB9-ADA2-45C1-42AB3AE0D87B}"/>
              </a:ext>
            </a:extLst>
          </p:cNvPr>
          <p:cNvPicPr>
            <a:picLocks noChangeAspect="1"/>
          </p:cNvPicPr>
          <p:nvPr/>
        </p:nvPicPr>
        <p:blipFill>
          <a:blip r:embed="rId2"/>
          <a:stretch>
            <a:fillRect/>
          </a:stretch>
        </p:blipFill>
        <p:spPr>
          <a:xfrm>
            <a:off x="457201" y="1342108"/>
            <a:ext cx="2681418" cy="3576504"/>
          </a:xfrm>
          <a:prstGeom prst="rect">
            <a:avLst/>
          </a:prstGeom>
        </p:spPr>
      </p:pic>
      <p:sp>
        <p:nvSpPr>
          <p:cNvPr id="5" name="Content Placeholder 2">
            <a:extLst>
              <a:ext uri="{FF2B5EF4-FFF2-40B4-BE49-F238E27FC236}">
                <a16:creationId xmlns:a16="http://schemas.microsoft.com/office/drawing/2014/main" id="{FA9274A3-9CA1-662F-CE33-0391DE99E206}"/>
              </a:ext>
            </a:extLst>
          </p:cNvPr>
          <p:cNvSpPr>
            <a:spLocks noGrp="1"/>
          </p:cNvSpPr>
          <p:nvPr>
            <p:ph idx="1"/>
          </p:nvPr>
        </p:nvSpPr>
        <p:spPr>
          <a:xfrm>
            <a:off x="3466531" y="1272209"/>
            <a:ext cx="4653886" cy="3415797"/>
          </a:xfrm>
        </p:spPr>
        <p:txBody>
          <a:bodyPr>
            <a:noAutofit/>
          </a:bodyPr>
          <a:lstStyle/>
          <a:p>
            <a:pPr>
              <a:lnSpc>
                <a:spcPct val="150000"/>
              </a:lnSpc>
              <a:spcBef>
                <a:spcPts val="0"/>
              </a:spcBef>
              <a:spcAft>
                <a:spcPts val="1000"/>
              </a:spcAft>
            </a:pPr>
            <a:r>
              <a:rPr lang="en-US" dirty="0"/>
              <a:t>Design Approach: Future Freeway</a:t>
            </a:r>
          </a:p>
          <a:p>
            <a:pPr>
              <a:lnSpc>
                <a:spcPct val="150000"/>
              </a:lnSpc>
              <a:spcBef>
                <a:spcPts val="0"/>
              </a:spcBef>
              <a:spcAft>
                <a:spcPts val="1000"/>
              </a:spcAft>
            </a:pPr>
            <a:r>
              <a:rPr lang="en-US" dirty="0"/>
              <a:t>Widened sections: Non-access control with wide median to allow for future </a:t>
            </a:r>
            <a:r>
              <a:rPr lang="en-US" dirty="0" err="1"/>
              <a:t>mainlanes</a:t>
            </a:r>
            <a:endParaRPr lang="en-US" dirty="0"/>
          </a:p>
          <a:p>
            <a:pPr>
              <a:lnSpc>
                <a:spcPct val="150000"/>
              </a:lnSpc>
              <a:spcBef>
                <a:spcPts val="0"/>
              </a:spcBef>
              <a:spcAft>
                <a:spcPts val="1000"/>
              </a:spcAft>
            </a:pPr>
            <a:r>
              <a:rPr lang="en-US" dirty="0"/>
              <a:t>Relief route: New </a:t>
            </a:r>
            <a:r>
              <a:rPr lang="en-US" dirty="0" err="1"/>
              <a:t>mainlanes</a:t>
            </a:r>
            <a:r>
              <a:rPr lang="en-US" dirty="0"/>
              <a:t> with full control of access; ROW is sufficient to allow for future frontage roads by others</a:t>
            </a:r>
          </a:p>
          <a:p>
            <a:pPr>
              <a:lnSpc>
                <a:spcPct val="150000"/>
              </a:lnSpc>
              <a:spcBef>
                <a:spcPts val="0"/>
              </a:spcBef>
              <a:spcAft>
                <a:spcPts val="1000"/>
              </a:spcAft>
            </a:pPr>
            <a:r>
              <a:rPr lang="en-US" dirty="0"/>
              <a:t>“Interstate Grade” vertical profile</a:t>
            </a:r>
            <a:br>
              <a:rPr lang="en-US" dirty="0"/>
            </a:br>
            <a:r>
              <a:rPr lang="en-US" dirty="0"/>
              <a:t>(avoid excessive crest and sag curves)</a:t>
            </a:r>
          </a:p>
        </p:txBody>
      </p:sp>
    </p:spTree>
    <p:extLst>
      <p:ext uri="{BB962C8B-B14F-4D97-AF65-F5344CB8AC3E}">
        <p14:creationId xmlns:p14="http://schemas.microsoft.com/office/powerpoint/2010/main" val="5874280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AF94C-AB83-A57F-71AF-5A66D8214E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2AD086-3129-6C20-CC34-1FA264367AB1}"/>
              </a:ext>
            </a:extLst>
          </p:cNvPr>
          <p:cNvSpPr>
            <a:spLocks noGrp="1"/>
          </p:cNvSpPr>
          <p:nvPr>
            <p:ph type="title"/>
          </p:nvPr>
        </p:nvSpPr>
        <p:spPr/>
        <p:txBody>
          <a:bodyPr>
            <a:noAutofit/>
          </a:bodyPr>
          <a:lstStyle/>
          <a:p>
            <a:r>
              <a:rPr lang="en-US" dirty="0"/>
              <a:t>Project Context – Active Ranching Operations</a:t>
            </a:r>
          </a:p>
        </p:txBody>
      </p:sp>
      <p:pic>
        <p:nvPicPr>
          <p:cNvPr id="4" name="Picture 3" descr="Hamilton County Cows offered for sale by the Hamilton Commission Company">
            <a:extLst>
              <a:ext uri="{FF2B5EF4-FFF2-40B4-BE49-F238E27FC236}">
                <a16:creationId xmlns:a16="http://schemas.microsoft.com/office/drawing/2014/main" id="{228635A3-9DB4-D750-24D8-42A69F5ED8C6}"/>
              </a:ext>
            </a:extLst>
          </p:cNvPr>
          <p:cNvPicPr>
            <a:picLocks noChangeAspect="1"/>
          </p:cNvPicPr>
          <p:nvPr/>
        </p:nvPicPr>
        <p:blipFill>
          <a:blip r:embed="rId2"/>
          <a:stretch>
            <a:fillRect/>
          </a:stretch>
        </p:blipFill>
        <p:spPr>
          <a:xfrm>
            <a:off x="457200" y="1342108"/>
            <a:ext cx="4768672" cy="3576504"/>
          </a:xfrm>
          <a:prstGeom prst="rect">
            <a:avLst/>
          </a:prstGeom>
        </p:spPr>
      </p:pic>
      <p:sp>
        <p:nvSpPr>
          <p:cNvPr id="5" name="Content Placeholder 2">
            <a:extLst>
              <a:ext uri="{FF2B5EF4-FFF2-40B4-BE49-F238E27FC236}">
                <a16:creationId xmlns:a16="http://schemas.microsoft.com/office/drawing/2014/main" id="{A82E2059-6DF3-6A90-361F-8CD862408431}"/>
              </a:ext>
            </a:extLst>
          </p:cNvPr>
          <p:cNvSpPr>
            <a:spLocks noGrp="1"/>
          </p:cNvSpPr>
          <p:nvPr>
            <p:ph idx="1"/>
          </p:nvPr>
        </p:nvSpPr>
        <p:spPr>
          <a:xfrm>
            <a:off x="5462953" y="1272209"/>
            <a:ext cx="2805723" cy="3415797"/>
          </a:xfrm>
        </p:spPr>
        <p:txBody>
          <a:bodyPr>
            <a:noAutofit/>
          </a:bodyPr>
          <a:lstStyle/>
          <a:p>
            <a:pPr>
              <a:lnSpc>
                <a:spcPct val="150000"/>
              </a:lnSpc>
              <a:spcBef>
                <a:spcPts val="0"/>
              </a:spcBef>
              <a:spcAft>
                <a:spcPts val="1000"/>
              </a:spcAft>
            </a:pPr>
            <a:r>
              <a:rPr lang="en-US" dirty="0"/>
              <a:t>Proposed alignment bisects active ranches</a:t>
            </a:r>
          </a:p>
          <a:p>
            <a:pPr>
              <a:lnSpc>
                <a:spcPct val="150000"/>
              </a:lnSpc>
              <a:spcBef>
                <a:spcPts val="0"/>
              </a:spcBef>
              <a:spcAft>
                <a:spcPts val="1000"/>
              </a:spcAft>
            </a:pPr>
            <a:r>
              <a:rPr lang="en-US" dirty="0"/>
              <a:t>Overpasses and large culverts for stock and equipment movement</a:t>
            </a:r>
          </a:p>
          <a:p>
            <a:pPr>
              <a:lnSpc>
                <a:spcPct val="150000"/>
              </a:lnSpc>
              <a:spcBef>
                <a:spcPts val="0"/>
              </a:spcBef>
              <a:spcAft>
                <a:spcPts val="1000"/>
              </a:spcAft>
            </a:pPr>
            <a:r>
              <a:rPr lang="en-US" dirty="0"/>
              <a:t>Post-schematic coordination with property owners</a:t>
            </a:r>
          </a:p>
        </p:txBody>
      </p:sp>
    </p:spTree>
    <p:extLst>
      <p:ext uri="{BB962C8B-B14F-4D97-AF65-F5344CB8AC3E}">
        <p14:creationId xmlns:p14="http://schemas.microsoft.com/office/powerpoint/2010/main" val="1002156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DEE636-5518-F2E0-CDE8-0E7B1BF0E6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908D3D-D599-39E7-BA4E-D113B121EB86}"/>
              </a:ext>
            </a:extLst>
          </p:cNvPr>
          <p:cNvSpPr>
            <a:spLocks noGrp="1"/>
          </p:cNvSpPr>
          <p:nvPr>
            <p:ph type="title"/>
          </p:nvPr>
        </p:nvSpPr>
        <p:spPr/>
        <p:txBody>
          <a:bodyPr>
            <a:noAutofit/>
          </a:bodyPr>
          <a:lstStyle/>
          <a:p>
            <a:r>
              <a:rPr lang="en-US" dirty="0"/>
              <a:t>Project Context – Economic Development</a:t>
            </a:r>
          </a:p>
        </p:txBody>
      </p:sp>
      <p:pic>
        <p:nvPicPr>
          <p:cNvPr id="6" name="Picture 5" descr="The interior of the Wenzel Lone Star Meat and Provisions Company in Hamilton, Texas">
            <a:extLst>
              <a:ext uri="{FF2B5EF4-FFF2-40B4-BE49-F238E27FC236}">
                <a16:creationId xmlns:a16="http://schemas.microsoft.com/office/drawing/2014/main" id="{244AF725-5680-E593-C96B-37C6C84AF464}"/>
              </a:ext>
            </a:extLst>
          </p:cNvPr>
          <p:cNvPicPr>
            <a:picLocks noChangeAspect="1"/>
          </p:cNvPicPr>
          <p:nvPr/>
        </p:nvPicPr>
        <p:blipFill>
          <a:blip r:embed="rId2"/>
          <a:stretch>
            <a:fillRect/>
          </a:stretch>
        </p:blipFill>
        <p:spPr>
          <a:xfrm>
            <a:off x="457200" y="1342107"/>
            <a:ext cx="5244649" cy="3576503"/>
          </a:xfrm>
          <a:prstGeom prst="rect">
            <a:avLst/>
          </a:prstGeom>
        </p:spPr>
      </p:pic>
      <p:sp>
        <p:nvSpPr>
          <p:cNvPr id="5" name="Content Placeholder 2">
            <a:extLst>
              <a:ext uri="{FF2B5EF4-FFF2-40B4-BE49-F238E27FC236}">
                <a16:creationId xmlns:a16="http://schemas.microsoft.com/office/drawing/2014/main" id="{A9443D08-92A6-FC27-25D5-3C02B4556501}"/>
              </a:ext>
            </a:extLst>
          </p:cNvPr>
          <p:cNvSpPr>
            <a:spLocks noGrp="1"/>
          </p:cNvSpPr>
          <p:nvPr>
            <p:ph idx="1"/>
          </p:nvPr>
        </p:nvSpPr>
        <p:spPr>
          <a:xfrm>
            <a:off x="5908431" y="1272209"/>
            <a:ext cx="2778369" cy="3415797"/>
          </a:xfrm>
        </p:spPr>
        <p:txBody>
          <a:bodyPr>
            <a:noAutofit/>
          </a:bodyPr>
          <a:lstStyle/>
          <a:p>
            <a:pPr>
              <a:lnSpc>
                <a:spcPct val="150000"/>
              </a:lnSpc>
              <a:spcBef>
                <a:spcPts val="0"/>
              </a:spcBef>
              <a:spcAft>
                <a:spcPts val="1000"/>
              </a:spcAft>
            </a:pPr>
            <a:r>
              <a:rPr lang="en-US" dirty="0"/>
              <a:t>50 mph DCs onto business routes enable easy return access from Downtown </a:t>
            </a:r>
          </a:p>
          <a:p>
            <a:pPr>
              <a:lnSpc>
                <a:spcPct val="150000"/>
              </a:lnSpc>
              <a:spcBef>
                <a:spcPts val="0"/>
              </a:spcBef>
              <a:spcAft>
                <a:spcPts val="1000"/>
              </a:spcAft>
            </a:pPr>
            <a:r>
              <a:rPr lang="en-US" dirty="0"/>
              <a:t>Potential for streetscape improvements after relief route opens (not part of this project)</a:t>
            </a:r>
          </a:p>
        </p:txBody>
      </p:sp>
    </p:spTree>
    <p:extLst>
      <p:ext uri="{BB962C8B-B14F-4D97-AF65-F5344CB8AC3E}">
        <p14:creationId xmlns:p14="http://schemas.microsoft.com/office/powerpoint/2010/main" val="30299567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0EB6C-6D8F-A9B7-A294-17362D6AB77E}"/>
              </a:ext>
            </a:extLst>
          </p:cNvPr>
          <p:cNvSpPr>
            <a:spLocks noGrp="1"/>
          </p:cNvSpPr>
          <p:nvPr>
            <p:ph type="title"/>
          </p:nvPr>
        </p:nvSpPr>
        <p:spPr>
          <a:xfrm>
            <a:off x="340509" y="885061"/>
            <a:ext cx="8229600" cy="294885"/>
          </a:xfrm>
        </p:spPr>
        <p:txBody>
          <a:bodyPr>
            <a:noAutofit/>
          </a:bodyPr>
          <a:lstStyle/>
          <a:p>
            <a:r>
              <a:rPr lang="en-US" sz="2000" dirty="0"/>
              <a:t>Meeting Agenda</a:t>
            </a:r>
            <a:endParaRPr lang="en-US" sz="2000" b="1" dirty="0"/>
          </a:p>
        </p:txBody>
      </p:sp>
      <p:sp>
        <p:nvSpPr>
          <p:cNvPr id="3" name="Content Placeholder 2">
            <a:extLst>
              <a:ext uri="{FF2B5EF4-FFF2-40B4-BE49-F238E27FC236}">
                <a16:creationId xmlns:a16="http://schemas.microsoft.com/office/drawing/2014/main" id="{C00CC329-869A-654B-4190-269BE320A582}"/>
              </a:ext>
              <a:ext uri="{C183D7F6-B498-43B3-948B-1728B52AA6E4}">
                <adec:decorative xmlns:adec="http://schemas.microsoft.com/office/drawing/2017/decorative" val="1"/>
              </a:ext>
            </a:extLst>
          </p:cNvPr>
          <p:cNvSpPr>
            <a:spLocks noGrp="1"/>
          </p:cNvSpPr>
          <p:nvPr>
            <p:ph idx="1"/>
          </p:nvPr>
        </p:nvSpPr>
        <p:spPr>
          <a:xfrm>
            <a:off x="457200" y="1372265"/>
            <a:ext cx="8229600" cy="3033480"/>
          </a:xfrm>
        </p:spPr>
        <p:txBody>
          <a:bodyPr numCol="2" spcCol="457200">
            <a:normAutofit/>
          </a:bodyPr>
          <a:lstStyle/>
          <a:p>
            <a:pPr marL="0" lvl="0" indent="0">
              <a:buClr>
                <a:srgbClr val="0056A9"/>
              </a:buClr>
              <a:buNone/>
            </a:pPr>
            <a:endParaRPr lang="en-US" sz="1200" dirty="0"/>
          </a:p>
          <a:p>
            <a:pPr marL="0" indent="0">
              <a:buNone/>
            </a:pPr>
            <a:endParaRPr lang="en-US" sz="1200" b="1" dirty="0"/>
          </a:p>
        </p:txBody>
      </p:sp>
      <p:sp>
        <p:nvSpPr>
          <p:cNvPr id="12" name="Rectangle 11">
            <a:extLst>
              <a:ext uri="{FF2B5EF4-FFF2-40B4-BE49-F238E27FC236}">
                <a16:creationId xmlns:a16="http://schemas.microsoft.com/office/drawing/2014/main" id="{3F87847F-74E5-BA5F-8062-90D40D47B304}"/>
              </a:ext>
            </a:extLst>
          </p:cNvPr>
          <p:cNvSpPr/>
          <p:nvPr>
            <p:custDataLst>
              <p:tags r:id="rId1"/>
            </p:custDataLst>
          </p:nvPr>
        </p:nvSpPr>
        <p:spPr bwMode="auto">
          <a:xfrm rot="10800000" flipH="1" flipV="1">
            <a:off x="476244" y="1299848"/>
            <a:ext cx="7219957" cy="438912"/>
          </a:xfrm>
          <a:prstGeom prst="rect">
            <a:avLst/>
          </a:prstGeom>
          <a:gradFill flip="none" rotWithShape="1">
            <a:gsLst>
              <a:gs pos="0">
                <a:schemeClr val="bg1">
                  <a:lumMod val="92000"/>
                  <a:alpha val="0"/>
                </a:schemeClr>
              </a:gs>
              <a:gs pos="100000">
                <a:schemeClr val="bg1">
                  <a:lumMod val="75000"/>
                  <a:alpha val="70000"/>
                </a:schemeClr>
              </a:gs>
            </a:gsLst>
            <a:lin ang="6600000" scaled="0"/>
            <a:tileRect/>
          </a:gradFill>
          <a:ln w="9525" cap="flat" cmpd="sng" algn="ctr">
            <a:noFill/>
            <a:prstDash val="solid"/>
            <a:round/>
            <a:headEnd type="none" w="med" len="med"/>
            <a:tailEnd type="none" w="med" len="med"/>
          </a:ln>
          <a:effectLst/>
        </p:spPr>
        <p:txBody>
          <a:bodyPr vert="horz" lIns="457200" tIns="45720" rIns="45720" bIns="45720" numCol="1" anchor="t"/>
          <a:lstStyle/>
          <a:p>
            <a:pPr>
              <a:lnSpc>
                <a:spcPct val="120000"/>
              </a:lnSpc>
              <a:spcBef>
                <a:spcPct val="20000"/>
              </a:spcBef>
              <a:spcAft>
                <a:spcPts val="400"/>
              </a:spcAft>
              <a:buClr>
                <a:srgbClr val="B51821"/>
              </a:buClr>
              <a:buSzPct val="100000"/>
              <a:defRPr/>
            </a:pPr>
            <a:r>
              <a:rPr lang="en-US" sz="1400" dirty="0">
                <a:solidFill>
                  <a:prstClr val="black"/>
                </a:solidFill>
                <a:latin typeface="Franklin Gothic Book"/>
              </a:rPr>
              <a:t>Safety Moment</a:t>
            </a:r>
            <a:endParaRPr lang="en-US" sz="1400" dirty="0">
              <a:solidFill>
                <a:prstClr val="black"/>
              </a:solidFill>
              <a:latin typeface="Franklin Gothic Book" pitchFamily="34" charset="0"/>
            </a:endParaRPr>
          </a:p>
        </p:txBody>
      </p:sp>
      <p:sp>
        <p:nvSpPr>
          <p:cNvPr id="13" name="Rectangle 12">
            <a:extLst>
              <a:ext uri="{FF2B5EF4-FFF2-40B4-BE49-F238E27FC236}">
                <a16:creationId xmlns:a16="http://schemas.microsoft.com/office/drawing/2014/main" id="{C1F3D1BC-9C18-8D62-A475-A2138489C699}"/>
              </a:ext>
            </a:extLst>
          </p:cNvPr>
          <p:cNvSpPr/>
          <p:nvPr>
            <p:custDataLst>
              <p:tags r:id="rId2"/>
            </p:custDataLst>
          </p:nvPr>
        </p:nvSpPr>
        <p:spPr bwMode="auto">
          <a:xfrm rot="10800000" flipH="1" flipV="1">
            <a:off x="476244" y="1800110"/>
            <a:ext cx="7219957" cy="438912"/>
          </a:xfrm>
          <a:prstGeom prst="rect">
            <a:avLst/>
          </a:prstGeom>
          <a:gradFill flip="none" rotWithShape="1">
            <a:gsLst>
              <a:gs pos="0">
                <a:schemeClr val="bg1">
                  <a:lumMod val="89000"/>
                  <a:alpha val="0"/>
                </a:schemeClr>
              </a:gs>
              <a:gs pos="100000">
                <a:schemeClr val="bg1">
                  <a:lumMod val="75000"/>
                  <a:alpha val="70000"/>
                </a:schemeClr>
              </a:gs>
            </a:gsLst>
            <a:lin ang="6600000" scaled="0"/>
            <a:tileRect/>
          </a:gradFill>
          <a:ln w="9525" cap="flat" cmpd="sng" algn="ctr">
            <a:noFill/>
            <a:prstDash val="solid"/>
            <a:round/>
            <a:headEnd type="none" w="med" len="med"/>
            <a:tailEnd type="none" w="med" len="med"/>
          </a:ln>
          <a:effectLst/>
        </p:spPr>
        <p:txBody>
          <a:bodyPr vert="horz" lIns="457200" tIns="45720" rIns="45720" bIns="45720" numCol="1" anchor="t"/>
          <a:lstStyle/>
          <a:p>
            <a:pPr>
              <a:lnSpc>
                <a:spcPct val="120000"/>
              </a:lnSpc>
              <a:spcBef>
                <a:spcPct val="20000"/>
              </a:spcBef>
              <a:spcAft>
                <a:spcPts val="400"/>
              </a:spcAft>
              <a:buClr>
                <a:srgbClr val="B51821"/>
              </a:buClr>
              <a:buSzPct val="100000"/>
              <a:defRPr/>
            </a:pPr>
            <a:r>
              <a:rPr lang="en-US" sz="1400" dirty="0">
                <a:solidFill>
                  <a:prstClr val="black"/>
                </a:solidFill>
                <a:latin typeface="Franklin Gothic Book"/>
              </a:rPr>
              <a:t>Introductions &amp; Ground Rules</a:t>
            </a:r>
          </a:p>
        </p:txBody>
      </p:sp>
      <p:sp>
        <p:nvSpPr>
          <p:cNvPr id="14" name="Rectangle 13">
            <a:extLst>
              <a:ext uri="{FF2B5EF4-FFF2-40B4-BE49-F238E27FC236}">
                <a16:creationId xmlns:a16="http://schemas.microsoft.com/office/drawing/2014/main" id="{FED5DFE7-63D5-9A73-3EB5-A4C361CCC306}"/>
              </a:ext>
            </a:extLst>
          </p:cNvPr>
          <p:cNvSpPr/>
          <p:nvPr>
            <p:custDataLst>
              <p:tags r:id="rId3"/>
            </p:custDataLst>
          </p:nvPr>
        </p:nvSpPr>
        <p:spPr bwMode="auto">
          <a:xfrm rot="10800000" flipH="1" flipV="1">
            <a:off x="475442" y="2300371"/>
            <a:ext cx="7220759" cy="438912"/>
          </a:xfrm>
          <a:prstGeom prst="rect">
            <a:avLst/>
          </a:prstGeom>
          <a:gradFill flip="none" rotWithShape="1">
            <a:gsLst>
              <a:gs pos="0">
                <a:schemeClr val="bg1">
                  <a:lumMod val="89000"/>
                  <a:alpha val="0"/>
                </a:schemeClr>
              </a:gs>
              <a:gs pos="100000">
                <a:schemeClr val="bg1">
                  <a:lumMod val="75000"/>
                  <a:alpha val="70000"/>
                </a:schemeClr>
              </a:gs>
            </a:gsLst>
            <a:lin ang="6600000" scaled="0"/>
            <a:tileRect/>
          </a:gradFill>
          <a:ln w="9525" cap="flat" cmpd="sng" algn="ctr">
            <a:noFill/>
            <a:prstDash val="solid"/>
            <a:round/>
            <a:headEnd type="none" w="med" len="med"/>
            <a:tailEnd type="none" w="med" len="med"/>
          </a:ln>
          <a:effectLst/>
        </p:spPr>
        <p:txBody>
          <a:bodyPr vert="horz" lIns="457200" tIns="45720" rIns="45720" bIns="45720" numCol="1" anchor="t"/>
          <a:lstStyle/>
          <a:p>
            <a:pPr>
              <a:lnSpc>
                <a:spcPct val="120000"/>
              </a:lnSpc>
              <a:spcBef>
                <a:spcPct val="20000"/>
              </a:spcBef>
              <a:spcAft>
                <a:spcPts val="400"/>
              </a:spcAft>
              <a:buClr>
                <a:srgbClr val="B51821"/>
              </a:buClr>
              <a:buSzPct val="100000"/>
              <a:defRPr/>
            </a:pPr>
            <a:r>
              <a:rPr lang="en-US" sz="1400" dirty="0">
                <a:solidFill>
                  <a:prstClr val="black"/>
                </a:solidFill>
                <a:latin typeface="Franklin Gothic Book"/>
              </a:rPr>
              <a:t>Procurement Overview &amp; Process</a:t>
            </a:r>
            <a:endParaRPr lang="en-US" sz="1400" dirty="0">
              <a:solidFill>
                <a:prstClr val="black"/>
              </a:solidFill>
              <a:latin typeface="Franklin Gothic Book" pitchFamily="34" charset="0"/>
            </a:endParaRPr>
          </a:p>
        </p:txBody>
      </p:sp>
      <p:sp>
        <p:nvSpPr>
          <p:cNvPr id="15" name="Rectangle 14">
            <a:extLst>
              <a:ext uri="{FF2B5EF4-FFF2-40B4-BE49-F238E27FC236}">
                <a16:creationId xmlns:a16="http://schemas.microsoft.com/office/drawing/2014/main" id="{C716129A-6966-5DAF-EF01-D5098503D9F4}"/>
              </a:ext>
            </a:extLst>
          </p:cNvPr>
          <p:cNvSpPr/>
          <p:nvPr>
            <p:custDataLst>
              <p:tags r:id="rId4"/>
            </p:custDataLst>
          </p:nvPr>
        </p:nvSpPr>
        <p:spPr bwMode="auto">
          <a:xfrm rot="10800000" flipH="1" flipV="1">
            <a:off x="475442" y="2800632"/>
            <a:ext cx="7220759" cy="438912"/>
          </a:xfrm>
          <a:prstGeom prst="rect">
            <a:avLst/>
          </a:prstGeom>
          <a:gradFill flip="none" rotWithShape="1">
            <a:gsLst>
              <a:gs pos="0">
                <a:schemeClr val="bg1">
                  <a:lumMod val="89000"/>
                  <a:alpha val="0"/>
                </a:schemeClr>
              </a:gs>
              <a:gs pos="100000">
                <a:schemeClr val="bg1">
                  <a:lumMod val="75000"/>
                  <a:alpha val="70000"/>
                </a:schemeClr>
              </a:gs>
            </a:gsLst>
            <a:lin ang="6600000" scaled="0"/>
            <a:tileRect/>
          </a:gradFill>
          <a:ln w="9525" cap="flat" cmpd="sng" algn="ctr">
            <a:noFill/>
            <a:prstDash val="solid"/>
            <a:round/>
            <a:headEnd type="none" w="med" len="med"/>
            <a:tailEnd type="none" w="med" len="med"/>
          </a:ln>
          <a:effectLst/>
        </p:spPr>
        <p:txBody>
          <a:bodyPr vert="horz" lIns="457200" tIns="45720" rIns="45720" bIns="45720" numCol="1" anchor="t"/>
          <a:lstStyle/>
          <a:p>
            <a:pPr>
              <a:lnSpc>
                <a:spcPct val="120000"/>
              </a:lnSpc>
              <a:spcBef>
                <a:spcPct val="20000"/>
              </a:spcBef>
              <a:spcAft>
                <a:spcPts val="400"/>
              </a:spcAft>
              <a:buClr>
                <a:srgbClr val="B51821"/>
              </a:buClr>
              <a:buSzPct val="100000"/>
              <a:defRPr/>
            </a:pPr>
            <a:r>
              <a:rPr lang="en-US" sz="1400" dirty="0">
                <a:solidFill>
                  <a:prstClr val="black"/>
                </a:solidFill>
                <a:latin typeface="Franklin Gothic Book"/>
              </a:rPr>
              <a:t>Preclusions &amp; Core Team Restrictions</a:t>
            </a:r>
            <a:endParaRPr lang="en-US" sz="1400" dirty="0">
              <a:solidFill>
                <a:prstClr val="black"/>
              </a:solidFill>
              <a:latin typeface="Franklin Gothic Book" pitchFamily="34" charset="0"/>
            </a:endParaRPr>
          </a:p>
        </p:txBody>
      </p:sp>
      <p:sp>
        <p:nvSpPr>
          <p:cNvPr id="16" name="Rectangle 15">
            <a:extLst>
              <a:ext uri="{FF2B5EF4-FFF2-40B4-BE49-F238E27FC236}">
                <a16:creationId xmlns:a16="http://schemas.microsoft.com/office/drawing/2014/main" id="{8B83895D-AD41-9B59-B734-5C293AF46668}"/>
              </a:ext>
            </a:extLst>
          </p:cNvPr>
          <p:cNvSpPr/>
          <p:nvPr>
            <p:custDataLst>
              <p:tags r:id="rId5"/>
            </p:custDataLst>
          </p:nvPr>
        </p:nvSpPr>
        <p:spPr bwMode="auto">
          <a:xfrm rot="10800000" flipH="1" flipV="1">
            <a:off x="475442" y="3300893"/>
            <a:ext cx="7220759" cy="438912"/>
          </a:xfrm>
          <a:prstGeom prst="rect">
            <a:avLst/>
          </a:prstGeom>
          <a:gradFill flip="none" rotWithShape="1">
            <a:gsLst>
              <a:gs pos="0">
                <a:schemeClr val="bg1">
                  <a:lumMod val="89000"/>
                  <a:alpha val="0"/>
                </a:schemeClr>
              </a:gs>
              <a:gs pos="100000">
                <a:schemeClr val="bg1">
                  <a:lumMod val="75000"/>
                  <a:alpha val="70000"/>
                </a:schemeClr>
              </a:gs>
            </a:gsLst>
            <a:lin ang="6600000" scaled="0"/>
            <a:tileRect/>
          </a:gradFill>
          <a:ln w="9525" cap="flat" cmpd="sng" algn="ctr">
            <a:noFill/>
            <a:prstDash val="solid"/>
            <a:round/>
            <a:headEnd type="none" w="med" len="med"/>
            <a:tailEnd type="none" w="med" len="med"/>
          </a:ln>
          <a:effectLst/>
        </p:spPr>
        <p:txBody>
          <a:bodyPr vert="horz" lIns="457200" tIns="45720" rIns="45720" bIns="45720" numCol="1" anchor="t"/>
          <a:lstStyle/>
          <a:p>
            <a:pPr>
              <a:lnSpc>
                <a:spcPct val="120000"/>
              </a:lnSpc>
              <a:spcBef>
                <a:spcPct val="20000"/>
              </a:spcBef>
              <a:spcAft>
                <a:spcPts val="400"/>
              </a:spcAft>
              <a:buClr>
                <a:srgbClr val="B51821"/>
              </a:buClr>
              <a:buSzPct val="100000"/>
              <a:defRPr/>
            </a:pPr>
            <a:r>
              <a:rPr lang="en-US" sz="1400" dirty="0">
                <a:solidFill>
                  <a:prstClr val="black"/>
                </a:solidFill>
                <a:latin typeface="Franklin Gothic Book"/>
              </a:rPr>
              <a:t>Project Overview</a:t>
            </a:r>
            <a:endParaRPr lang="en-US" sz="1400" dirty="0">
              <a:solidFill>
                <a:prstClr val="black"/>
              </a:solidFill>
              <a:latin typeface="Franklin Gothic Book" pitchFamily="34" charset="0"/>
            </a:endParaRPr>
          </a:p>
        </p:txBody>
      </p:sp>
      <p:grpSp>
        <p:nvGrpSpPr>
          <p:cNvPr id="20" name="Group 19">
            <a:extLst>
              <a:ext uri="{FF2B5EF4-FFF2-40B4-BE49-F238E27FC236}">
                <a16:creationId xmlns:a16="http://schemas.microsoft.com/office/drawing/2014/main" id="{3277C60F-638C-9573-28C5-A7A4E3AB61C5}"/>
              </a:ext>
              <a:ext uri="{C183D7F6-B498-43B3-948B-1728B52AA6E4}">
                <adec:decorative xmlns:adec="http://schemas.microsoft.com/office/drawing/2017/decorative" val="1"/>
              </a:ext>
            </a:extLst>
          </p:cNvPr>
          <p:cNvGrpSpPr/>
          <p:nvPr/>
        </p:nvGrpSpPr>
        <p:grpSpPr>
          <a:xfrm>
            <a:off x="340510" y="1299848"/>
            <a:ext cx="534388" cy="437871"/>
            <a:chOff x="331788" y="1299848"/>
            <a:chExt cx="534388" cy="437871"/>
          </a:xfrm>
        </p:grpSpPr>
        <p:sp>
          <p:nvSpPr>
            <p:cNvPr id="21" name="Isosceles Triangle 20">
              <a:extLst>
                <a:ext uri="{FF2B5EF4-FFF2-40B4-BE49-F238E27FC236}">
                  <a16:creationId xmlns:a16="http://schemas.microsoft.com/office/drawing/2014/main" id="{A86CFA0F-27CC-3606-6E04-E36383E6FD01}"/>
                </a:ext>
              </a:extLst>
            </p:cNvPr>
            <p:cNvSpPr/>
            <p:nvPr/>
          </p:nvSpPr>
          <p:spPr>
            <a:xfrm rot="10800000">
              <a:off x="331788" y="1650207"/>
              <a:ext cx="134932" cy="87512"/>
            </a:xfrm>
            <a:prstGeom prst="triangle">
              <a:avLst>
                <a:gd name="adj" fmla="val 0"/>
              </a:avLst>
            </a:prstGeom>
            <a:solidFill>
              <a:srgbClr val="899BAD"/>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200" kern="1200">
                <a:solidFill>
                  <a:schemeClr val="lt1"/>
                </a:solidFill>
                <a:latin typeface="Arial" pitchFamily="34" charset="0"/>
                <a:ea typeface="+mn-ea"/>
                <a:cs typeface="Arial" pitchFamily="34" charset="0"/>
              </a:endParaRPr>
            </a:p>
          </p:txBody>
        </p:sp>
        <p:sp>
          <p:nvSpPr>
            <p:cNvPr id="22" name="Freeform 12">
              <a:extLst>
                <a:ext uri="{FF2B5EF4-FFF2-40B4-BE49-F238E27FC236}">
                  <a16:creationId xmlns:a16="http://schemas.microsoft.com/office/drawing/2014/main" id="{0F2609B8-F064-81B8-C793-7676C5CA53FC}"/>
                </a:ext>
              </a:extLst>
            </p:cNvPr>
            <p:cNvSpPr>
              <a:spLocks/>
            </p:cNvSpPr>
            <p:nvPr>
              <p:custDataLst>
                <p:tags r:id="rId14"/>
              </p:custDataLst>
            </p:nvPr>
          </p:nvSpPr>
          <p:spPr bwMode="auto">
            <a:xfrm rot="10800000" flipH="1" flipV="1">
              <a:off x="333376" y="1299848"/>
              <a:ext cx="532800" cy="354792"/>
            </a:xfrm>
            <a:prstGeom prst="homePlate">
              <a:avLst>
                <a:gd name="adj" fmla="val 28337"/>
              </a:avLst>
            </a:prstGeom>
            <a:solidFill>
              <a:schemeClr val="accent1">
                <a:lumMod val="75000"/>
              </a:schemeClr>
            </a:solidFill>
            <a:ln w="9525">
              <a:noFill/>
              <a:round/>
              <a:headEnd/>
              <a:tailEnd/>
            </a:ln>
            <a:effectLst>
              <a:outerShdw blurRad="50800" dist="38100" algn="l" rotWithShape="0">
                <a:prstClr val="black">
                  <a:alpha val="40000"/>
                </a:prstClr>
              </a:outerShdw>
            </a:effectLst>
          </p:spPr>
          <p:txBody>
            <a:bodyPr vert="horz" wrap="square" lIns="45720" tIns="45720" rIns="91440" bIns="45720" numCol="1" anchor="ctr" anchorCtr="0" compatLnSpc="1">
              <a:prstTxWarp prst="textNoShape">
                <a:avLst/>
              </a:prstTxWarp>
            </a:bodyPr>
            <a:lstStyle/>
            <a:p>
              <a:pPr algn="ctr"/>
              <a:r>
                <a:rPr lang="en-US" sz="1200" dirty="0">
                  <a:solidFill>
                    <a:prstClr val="white"/>
                  </a:solidFill>
                  <a:latin typeface="Franklin Gothic Demi" panose="020B0703020102020204" pitchFamily="34" charset="0"/>
                </a:rPr>
                <a:t>1</a:t>
              </a:r>
            </a:p>
          </p:txBody>
        </p:sp>
      </p:grpSp>
      <p:grpSp>
        <p:nvGrpSpPr>
          <p:cNvPr id="23" name="Group 22">
            <a:extLst>
              <a:ext uri="{FF2B5EF4-FFF2-40B4-BE49-F238E27FC236}">
                <a16:creationId xmlns:a16="http://schemas.microsoft.com/office/drawing/2014/main" id="{56A49CB0-D014-0689-2487-DBA342239960}"/>
              </a:ext>
              <a:ext uri="{C183D7F6-B498-43B3-948B-1728B52AA6E4}">
                <adec:decorative xmlns:adec="http://schemas.microsoft.com/office/drawing/2017/decorative" val="1"/>
              </a:ext>
            </a:extLst>
          </p:cNvPr>
          <p:cNvGrpSpPr/>
          <p:nvPr/>
        </p:nvGrpSpPr>
        <p:grpSpPr>
          <a:xfrm>
            <a:off x="340510" y="1800110"/>
            <a:ext cx="534387" cy="438623"/>
            <a:chOff x="331788" y="1800110"/>
            <a:chExt cx="534387" cy="438623"/>
          </a:xfrm>
        </p:grpSpPr>
        <p:sp>
          <p:nvSpPr>
            <p:cNvPr id="24" name="Isosceles Triangle 23">
              <a:extLst>
                <a:ext uri="{FF2B5EF4-FFF2-40B4-BE49-F238E27FC236}">
                  <a16:creationId xmlns:a16="http://schemas.microsoft.com/office/drawing/2014/main" id="{269282CD-5285-21B9-4C73-DB2D8AC7C6D9}"/>
                </a:ext>
              </a:extLst>
            </p:cNvPr>
            <p:cNvSpPr/>
            <p:nvPr/>
          </p:nvSpPr>
          <p:spPr>
            <a:xfrm rot="10800000">
              <a:off x="331788" y="2151221"/>
              <a:ext cx="134932" cy="87512"/>
            </a:xfrm>
            <a:prstGeom prst="triangle">
              <a:avLst>
                <a:gd name="adj" fmla="val 0"/>
              </a:avLst>
            </a:prstGeom>
            <a:solidFill>
              <a:srgbClr val="899BAD"/>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200" kern="1200">
                <a:solidFill>
                  <a:schemeClr val="lt1"/>
                </a:solidFill>
                <a:latin typeface="Arial" pitchFamily="34" charset="0"/>
                <a:ea typeface="+mn-ea"/>
                <a:cs typeface="Arial" pitchFamily="34" charset="0"/>
              </a:endParaRPr>
            </a:p>
          </p:txBody>
        </p:sp>
        <p:sp>
          <p:nvSpPr>
            <p:cNvPr id="25" name="Freeform 12">
              <a:extLst>
                <a:ext uri="{FF2B5EF4-FFF2-40B4-BE49-F238E27FC236}">
                  <a16:creationId xmlns:a16="http://schemas.microsoft.com/office/drawing/2014/main" id="{A0B1BCAA-A53F-4AA7-3DFB-E35048956C65}"/>
                </a:ext>
              </a:extLst>
            </p:cNvPr>
            <p:cNvSpPr>
              <a:spLocks/>
            </p:cNvSpPr>
            <p:nvPr>
              <p:custDataLst>
                <p:tags r:id="rId13"/>
              </p:custDataLst>
            </p:nvPr>
          </p:nvSpPr>
          <p:spPr bwMode="auto">
            <a:xfrm rot="10800000" flipH="1" flipV="1">
              <a:off x="333375" y="1800110"/>
              <a:ext cx="532800" cy="354792"/>
            </a:xfrm>
            <a:prstGeom prst="homePlate">
              <a:avLst>
                <a:gd name="adj" fmla="val 28337"/>
              </a:avLst>
            </a:prstGeom>
            <a:solidFill>
              <a:schemeClr val="accent1">
                <a:lumMod val="75000"/>
              </a:schemeClr>
            </a:solidFill>
            <a:ln w="9525">
              <a:noFill/>
              <a:round/>
              <a:headEnd/>
              <a:tailEnd/>
            </a:ln>
            <a:effectLst>
              <a:outerShdw blurRad="50800" dist="38100" algn="l" rotWithShape="0">
                <a:prstClr val="black">
                  <a:alpha val="40000"/>
                </a:prstClr>
              </a:outerShdw>
            </a:effectLst>
          </p:spPr>
          <p:txBody>
            <a:bodyPr vert="horz" wrap="square" lIns="45720" tIns="45720" rIns="91440" bIns="45720" numCol="1" anchor="ctr" anchorCtr="0" compatLnSpc="1">
              <a:prstTxWarp prst="textNoShape">
                <a:avLst/>
              </a:prstTxWarp>
            </a:bodyPr>
            <a:lstStyle/>
            <a:p>
              <a:pPr algn="ctr"/>
              <a:r>
                <a:rPr lang="en-US" sz="1200" dirty="0">
                  <a:solidFill>
                    <a:prstClr val="white"/>
                  </a:solidFill>
                  <a:latin typeface="Franklin Gothic Demi" panose="020B0703020102020204" pitchFamily="34" charset="0"/>
                </a:rPr>
                <a:t>2</a:t>
              </a:r>
            </a:p>
          </p:txBody>
        </p:sp>
      </p:grpSp>
      <p:grpSp>
        <p:nvGrpSpPr>
          <p:cNvPr id="26" name="Group 25">
            <a:extLst>
              <a:ext uri="{FF2B5EF4-FFF2-40B4-BE49-F238E27FC236}">
                <a16:creationId xmlns:a16="http://schemas.microsoft.com/office/drawing/2014/main" id="{33E8CFB1-C7C6-0F52-DA9C-7F5764A2DFCD}"/>
              </a:ext>
              <a:ext uri="{C183D7F6-B498-43B3-948B-1728B52AA6E4}">
                <adec:decorative xmlns:adec="http://schemas.microsoft.com/office/drawing/2017/decorative" val="1"/>
              </a:ext>
            </a:extLst>
          </p:cNvPr>
          <p:cNvGrpSpPr/>
          <p:nvPr/>
        </p:nvGrpSpPr>
        <p:grpSpPr>
          <a:xfrm>
            <a:off x="340510" y="2300371"/>
            <a:ext cx="534387" cy="437473"/>
            <a:chOff x="331788" y="2300371"/>
            <a:chExt cx="534387" cy="437473"/>
          </a:xfrm>
        </p:grpSpPr>
        <p:sp>
          <p:nvSpPr>
            <p:cNvPr id="27" name="Isosceles Triangle 26">
              <a:extLst>
                <a:ext uri="{FF2B5EF4-FFF2-40B4-BE49-F238E27FC236}">
                  <a16:creationId xmlns:a16="http://schemas.microsoft.com/office/drawing/2014/main" id="{9A377DD6-8D62-2C53-FF31-13871DFDF4C5}"/>
                </a:ext>
              </a:extLst>
            </p:cNvPr>
            <p:cNvSpPr/>
            <p:nvPr/>
          </p:nvSpPr>
          <p:spPr>
            <a:xfrm rot="10800000">
              <a:off x="331788" y="2650332"/>
              <a:ext cx="134932" cy="87512"/>
            </a:xfrm>
            <a:prstGeom prst="triangle">
              <a:avLst>
                <a:gd name="adj" fmla="val 0"/>
              </a:avLst>
            </a:prstGeom>
            <a:solidFill>
              <a:srgbClr val="899BAD"/>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200" kern="1200">
                <a:solidFill>
                  <a:schemeClr val="lt1"/>
                </a:solidFill>
                <a:latin typeface="Arial" pitchFamily="34" charset="0"/>
                <a:ea typeface="+mn-ea"/>
                <a:cs typeface="Arial" pitchFamily="34" charset="0"/>
              </a:endParaRPr>
            </a:p>
          </p:txBody>
        </p:sp>
        <p:sp>
          <p:nvSpPr>
            <p:cNvPr id="28" name="Freeform 12">
              <a:extLst>
                <a:ext uri="{FF2B5EF4-FFF2-40B4-BE49-F238E27FC236}">
                  <a16:creationId xmlns:a16="http://schemas.microsoft.com/office/drawing/2014/main" id="{F9CBDECF-19EF-7220-6A36-516BA02F4D61}"/>
                </a:ext>
              </a:extLst>
            </p:cNvPr>
            <p:cNvSpPr>
              <a:spLocks/>
            </p:cNvSpPr>
            <p:nvPr>
              <p:custDataLst>
                <p:tags r:id="rId12"/>
              </p:custDataLst>
            </p:nvPr>
          </p:nvSpPr>
          <p:spPr bwMode="auto">
            <a:xfrm rot="10800000" flipH="1" flipV="1">
              <a:off x="333375" y="2300371"/>
              <a:ext cx="532800" cy="354792"/>
            </a:xfrm>
            <a:prstGeom prst="homePlate">
              <a:avLst>
                <a:gd name="adj" fmla="val 28337"/>
              </a:avLst>
            </a:prstGeom>
            <a:solidFill>
              <a:schemeClr val="accent1">
                <a:lumMod val="75000"/>
              </a:schemeClr>
            </a:solidFill>
            <a:ln w="9525">
              <a:noFill/>
              <a:round/>
              <a:headEnd/>
              <a:tailEnd/>
            </a:ln>
            <a:effectLst>
              <a:outerShdw blurRad="50800" dist="38100" algn="l" rotWithShape="0">
                <a:prstClr val="black">
                  <a:alpha val="40000"/>
                </a:prstClr>
              </a:outerShdw>
            </a:effectLst>
          </p:spPr>
          <p:txBody>
            <a:bodyPr vert="horz" wrap="square" lIns="45720" tIns="45720" rIns="91440" bIns="45720" numCol="1" anchor="ctr" anchorCtr="0" compatLnSpc="1">
              <a:prstTxWarp prst="textNoShape">
                <a:avLst/>
              </a:prstTxWarp>
            </a:bodyPr>
            <a:lstStyle/>
            <a:p>
              <a:pPr algn="ctr"/>
              <a:r>
                <a:rPr lang="en-US" sz="1200" dirty="0">
                  <a:solidFill>
                    <a:prstClr val="white"/>
                  </a:solidFill>
                  <a:latin typeface="Franklin Gothic Demi" panose="020B0703020102020204" pitchFamily="34" charset="0"/>
                </a:rPr>
                <a:t>3</a:t>
              </a:r>
            </a:p>
          </p:txBody>
        </p:sp>
      </p:grpSp>
      <p:grpSp>
        <p:nvGrpSpPr>
          <p:cNvPr id="29" name="Group 28">
            <a:extLst>
              <a:ext uri="{FF2B5EF4-FFF2-40B4-BE49-F238E27FC236}">
                <a16:creationId xmlns:a16="http://schemas.microsoft.com/office/drawing/2014/main" id="{E51895C6-00F9-04D8-DD1F-EB5D6E104E50}"/>
              </a:ext>
              <a:ext uri="{C183D7F6-B498-43B3-948B-1728B52AA6E4}">
                <adec:decorative xmlns:adec="http://schemas.microsoft.com/office/drawing/2017/decorative" val="1"/>
              </a:ext>
            </a:extLst>
          </p:cNvPr>
          <p:cNvGrpSpPr/>
          <p:nvPr/>
        </p:nvGrpSpPr>
        <p:grpSpPr>
          <a:xfrm>
            <a:off x="340510" y="2800632"/>
            <a:ext cx="534388" cy="436798"/>
            <a:chOff x="331788" y="2800632"/>
            <a:chExt cx="534388" cy="436798"/>
          </a:xfrm>
        </p:grpSpPr>
        <p:sp>
          <p:nvSpPr>
            <p:cNvPr id="30" name="Isosceles Triangle 29">
              <a:extLst>
                <a:ext uri="{FF2B5EF4-FFF2-40B4-BE49-F238E27FC236}">
                  <a16:creationId xmlns:a16="http://schemas.microsoft.com/office/drawing/2014/main" id="{E2EEA4E2-F017-823E-CF29-55E00E61F760}"/>
                </a:ext>
              </a:extLst>
            </p:cNvPr>
            <p:cNvSpPr/>
            <p:nvPr/>
          </p:nvSpPr>
          <p:spPr>
            <a:xfrm rot="10800000">
              <a:off x="331788" y="3149918"/>
              <a:ext cx="134932" cy="87512"/>
            </a:xfrm>
            <a:prstGeom prst="triangle">
              <a:avLst>
                <a:gd name="adj" fmla="val 0"/>
              </a:avLst>
            </a:prstGeom>
            <a:solidFill>
              <a:srgbClr val="899BAD"/>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200" kern="1200">
                <a:solidFill>
                  <a:schemeClr val="lt1"/>
                </a:solidFill>
                <a:latin typeface="Arial" pitchFamily="34" charset="0"/>
                <a:ea typeface="+mn-ea"/>
                <a:cs typeface="Arial" pitchFamily="34" charset="0"/>
              </a:endParaRPr>
            </a:p>
          </p:txBody>
        </p:sp>
        <p:sp>
          <p:nvSpPr>
            <p:cNvPr id="31" name="Freeform 12">
              <a:extLst>
                <a:ext uri="{FF2B5EF4-FFF2-40B4-BE49-F238E27FC236}">
                  <a16:creationId xmlns:a16="http://schemas.microsoft.com/office/drawing/2014/main" id="{FF238DDB-B693-7944-82AC-241B5B7A8FEB}"/>
                </a:ext>
              </a:extLst>
            </p:cNvPr>
            <p:cNvSpPr>
              <a:spLocks/>
            </p:cNvSpPr>
            <p:nvPr>
              <p:custDataLst>
                <p:tags r:id="rId11"/>
              </p:custDataLst>
            </p:nvPr>
          </p:nvSpPr>
          <p:spPr bwMode="auto">
            <a:xfrm rot="10800000" flipH="1" flipV="1">
              <a:off x="333376" y="2800632"/>
              <a:ext cx="532800" cy="354792"/>
            </a:xfrm>
            <a:prstGeom prst="homePlate">
              <a:avLst>
                <a:gd name="adj" fmla="val 28337"/>
              </a:avLst>
            </a:prstGeom>
            <a:solidFill>
              <a:schemeClr val="accent1">
                <a:lumMod val="75000"/>
              </a:schemeClr>
            </a:solidFill>
            <a:ln w="9525">
              <a:noFill/>
              <a:round/>
              <a:headEnd/>
              <a:tailEnd/>
            </a:ln>
            <a:effectLst>
              <a:outerShdw blurRad="50800" dist="38100" algn="l" rotWithShape="0">
                <a:prstClr val="black">
                  <a:alpha val="40000"/>
                </a:prstClr>
              </a:outerShdw>
            </a:effectLst>
          </p:spPr>
          <p:txBody>
            <a:bodyPr vert="horz" wrap="square" lIns="45720" tIns="45720" rIns="91440" bIns="45720" numCol="1" anchor="ctr" anchorCtr="0" compatLnSpc="1">
              <a:prstTxWarp prst="textNoShape">
                <a:avLst/>
              </a:prstTxWarp>
            </a:bodyPr>
            <a:lstStyle/>
            <a:p>
              <a:pPr algn="ctr"/>
              <a:r>
                <a:rPr lang="en-US" sz="1200" dirty="0">
                  <a:solidFill>
                    <a:prstClr val="white"/>
                  </a:solidFill>
                  <a:latin typeface="Franklin Gothic Demi" panose="020B0703020102020204" pitchFamily="34" charset="0"/>
                </a:rPr>
                <a:t>4</a:t>
              </a:r>
            </a:p>
          </p:txBody>
        </p:sp>
      </p:grpSp>
      <p:grpSp>
        <p:nvGrpSpPr>
          <p:cNvPr id="32" name="Group 31">
            <a:extLst>
              <a:ext uri="{FF2B5EF4-FFF2-40B4-BE49-F238E27FC236}">
                <a16:creationId xmlns:a16="http://schemas.microsoft.com/office/drawing/2014/main" id="{7AA901BB-5376-09C6-4296-CDB5C1DBE83D}"/>
              </a:ext>
              <a:ext uri="{C183D7F6-B498-43B3-948B-1728B52AA6E4}">
                <adec:decorative xmlns:adec="http://schemas.microsoft.com/office/drawing/2017/decorative" val="1"/>
              </a:ext>
            </a:extLst>
          </p:cNvPr>
          <p:cNvGrpSpPr/>
          <p:nvPr/>
        </p:nvGrpSpPr>
        <p:grpSpPr>
          <a:xfrm>
            <a:off x="340510" y="3300893"/>
            <a:ext cx="534388" cy="439457"/>
            <a:chOff x="331788" y="3300893"/>
            <a:chExt cx="534388" cy="439457"/>
          </a:xfrm>
        </p:grpSpPr>
        <p:sp>
          <p:nvSpPr>
            <p:cNvPr id="33" name="Isosceles Triangle 32">
              <a:extLst>
                <a:ext uri="{FF2B5EF4-FFF2-40B4-BE49-F238E27FC236}">
                  <a16:creationId xmlns:a16="http://schemas.microsoft.com/office/drawing/2014/main" id="{8F36A6DE-7114-4E4C-9109-4D542DB29983}"/>
                </a:ext>
              </a:extLst>
            </p:cNvPr>
            <p:cNvSpPr/>
            <p:nvPr/>
          </p:nvSpPr>
          <p:spPr>
            <a:xfrm rot="10800000">
              <a:off x="331788" y="3652838"/>
              <a:ext cx="134932" cy="87512"/>
            </a:xfrm>
            <a:prstGeom prst="triangle">
              <a:avLst>
                <a:gd name="adj" fmla="val 0"/>
              </a:avLst>
            </a:prstGeom>
            <a:solidFill>
              <a:srgbClr val="899BAD"/>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200" kern="1200">
                <a:solidFill>
                  <a:schemeClr val="lt1"/>
                </a:solidFill>
                <a:latin typeface="Arial" pitchFamily="34" charset="0"/>
                <a:ea typeface="+mn-ea"/>
                <a:cs typeface="Arial" pitchFamily="34" charset="0"/>
              </a:endParaRPr>
            </a:p>
          </p:txBody>
        </p:sp>
        <p:sp>
          <p:nvSpPr>
            <p:cNvPr id="34" name="Freeform 12">
              <a:extLst>
                <a:ext uri="{FF2B5EF4-FFF2-40B4-BE49-F238E27FC236}">
                  <a16:creationId xmlns:a16="http://schemas.microsoft.com/office/drawing/2014/main" id="{86BBF37C-E052-B97D-1B75-845409A5A398}"/>
                </a:ext>
              </a:extLst>
            </p:cNvPr>
            <p:cNvSpPr>
              <a:spLocks/>
            </p:cNvSpPr>
            <p:nvPr>
              <p:custDataLst>
                <p:tags r:id="rId10"/>
              </p:custDataLst>
            </p:nvPr>
          </p:nvSpPr>
          <p:spPr bwMode="auto">
            <a:xfrm rot="10800000" flipH="1" flipV="1">
              <a:off x="333376" y="3300893"/>
              <a:ext cx="532800" cy="354792"/>
            </a:xfrm>
            <a:prstGeom prst="homePlate">
              <a:avLst>
                <a:gd name="adj" fmla="val 28337"/>
              </a:avLst>
            </a:prstGeom>
            <a:solidFill>
              <a:schemeClr val="accent1">
                <a:lumMod val="75000"/>
              </a:schemeClr>
            </a:solidFill>
            <a:ln w="9525">
              <a:noFill/>
              <a:round/>
              <a:headEnd/>
              <a:tailEnd/>
            </a:ln>
            <a:effectLst>
              <a:outerShdw blurRad="50800" dist="38100" algn="l" rotWithShape="0">
                <a:prstClr val="black">
                  <a:alpha val="40000"/>
                </a:prstClr>
              </a:outerShdw>
            </a:effectLst>
          </p:spPr>
          <p:txBody>
            <a:bodyPr vert="horz" wrap="square" lIns="45720" tIns="45720" rIns="91440" bIns="45720" numCol="1" anchor="ctr" anchorCtr="0" compatLnSpc="1">
              <a:prstTxWarp prst="textNoShape">
                <a:avLst/>
              </a:prstTxWarp>
            </a:bodyPr>
            <a:lstStyle/>
            <a:p>
              <a:pPr algn="ctr"/>
              <a:r>
                <a:rPr lang="en-US" sz="1200" dirty="0">
                  <a:solidFill>
                    <a:prstClr val="white"/>
                  </a:solidFill>
                  <a:latin typeface="Franklin Gothic Demi" panose="020B0703020102020204" pitchFamily="34" charset="0"/>
                </a:rPr>
                <a:t>5</a:t>
              </a:r>
            </a:p>
          </p:txBody>
        </p:sp>
      </p:grpSp>
      <p:sp>
        <p:nvSpPr>
          <p:cNvPr id="36" name="Rectangle 35">
            <a:extLst>
              <a:ext uri="{FF2B5EF4-FFF2-40B4-BE49-F238E27FC236}">
                <a16:creationId xmlns:a16="http://schemas.microsoft.com/office/drawing/2014/main" id="{4AEADDEC-29BF-0898-7524-2B879E7CF0B3}"/>
              </a:ext>
            </a:extLst>
          </p:cNvPr>
          <p:cNvSpPr/>
          <p:nvPr>
            <p:custDataLst>
              <p:tags r:id="rId6"/>
            </p:custDataLst>
          </p:nvPr>
        </p:nvSpPr>
        <p:spPr bwMode="auto">
          <a:xfrm rot="10800000" flipH="1" flipV="1">
            <a:off x="475442" y="3797519"/>
            <a:ext cx="7220759" cy="438912"/>
          </a:xfrm>
          <a:prstGeom prst="rect">
            <a:avLst/>
          </a:prstGeom>
          <a:gradFill flip="none" rotWithShape="1">
            <a:gsLst>
              <a:gs pos="0">
                <a:schemeClr val="bg1">
                  <a:lumMod val="89000"/>
                  <a:alpha val="0"/>
                </a:schemeClr>
              </a:gs>
              <a:gs pos="100000">
                <a:schemeClr val="bg1">
                  <a:lumMod val="75000"/>
                  <a:alpha val="70000"/>
                </a:schemeClr>
              </a:gs>
            </a:gsLst>
            <a:lin ang="6600000" scaled="0"/>
            <a:tileRect/>
          </a:gradFill>
          <a:ln w="9525" cap="flat" cmpd="sng" algn="ctr">
            <a:noFill/>
            <a:prstDash val="solid"/>
            <a:round/>
            <a:headEnd type="none" w="med" len="med"/>
            <a:tailEnd type="none" w="med" len="med"/>
          </a:ln>
          <a:effectLst/>
        </p:spPr>
        <p:txBody>
          <a:bodyPr vert="horz" lIns="457200" tIns="45720" rIns="45720" bIns="45720" numCol="1" anchor="t"/>
          <a:lstStyle/>
          <a:p>
            <a:pPr>
              <a:lnSpc>
                <a:spcPct val="120000"/>
              </a:lnSpc>
              <a:spcBef>
                <a:spcPct val="20000"/>
              </a:spcBef>
              <a:spcAft>
                <a:spcPts val="400"/>
              </a:spcAft>
              <a:buClr>
                <a:srgbClr val="B51821"/>
              </a:buClr>
              <a:buSzPct val="100000"/>
              <a:defRPr/>
            </a:pPr>
            <a:r>
              <a:rPr lang="en-US" sz="1400" dirty="0">
                <a:solidFill>
                  <a:prstClr val="black"/>
                </a:solidFill>
                <a:latin typeface="Franklin Gothic Book"/>
              </a:rPr>
              <a:t>Procurement Timeline (Tentative)</a:t>
            </a:r>
            <a:endParaRPr lang="en-US" sz="1400" dirty="0">
              <a:solidFill>
                <a:prstClr val="black"/>
              </a:solidFill>
              <a:latin typeface="Franklin Gothic Book" pitchFamily="34" charset="0"/>
            </a:endParaRPr>
          </a:p>
        </p:txBody>
      </p:sp>
      <p:grpSp>
        <p:nvGrpSpPr>
          <p:cNvPr id="37" name="Group 36">
            <a:extLst>
              <a:ext uri="{FF2B5EF4-FFF2-40B4-BE49-F238E27FC236}">
                <a16:creationId xmlns:a16="http://schemas.microsoft.com/office/drawing/2014/main" id="{DD575CD0-0284-DE23-7D3B-20EF0CB827A9}"/>
              </a:ext>
              <a:ext uri="{C183D7F6-B498-43B3-948B-1728B52AA6E4}">
                <adec:decorative xmlns:adec="http://schemas.microsoft.com/office/drawing/2017/decorative" val="1"/>
              </a:ext>
            </a:extLst>
          </p:cNvPr>
          <p:cNvGrpSpPr/>
          <p:nvPr/>
        </p:nvGrpSpPr>
        <p:grpSpPr>
          <a:xfrm>
            <a:off x="340510" y="3797519"/>
            <a:ext cx="534388" cy="439457"/>
            <a:chOff x="331788" y="3300893"/>
            <a:chExt cx="534388" cy="439457"/>
          </a:xfrm>
        </p:grpSpPr>
        <p:sp>
          <p:nvSpPr>
            <p:cNvPr id="38" name="Isosceles Triangle 37">
              <a:extLst>
                <a:ext uri="{FF2B5EF4-FFF2-40B4-BE49-F238E27FC236}">
                  <a16:creationId xmlns:a16="http://schemas.microsoft.com/office/drawing/2014/main" id="{FD81C18D-815F-AA4F-4D58-0B65A5852B27}"/>
                </a:ext>
              </a:extLst>
            </p:cNvPr>
            <p:cNvSpPr/>
            <p:nvPr/>
          </p:nvSpPr>
          <p:spPr>
            <a:xfrm rot="10800000">
              <a:off x="331788" y="3652838"/>
              <a:ext cx="134932" cy="87512"/>
            </a:xfrm>
            <a:prstGeom prst="triangle">
              <a:avLst>
                <a:gd name="adj" fmla="val 0"/>
              </a:avLst>
            </a:prstGeom>
            <a:solidFill>
              <a:srgbClr val="899BAD"/>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200" kern="1200">
                <a:solidFill>
                  <a:schemeClr val="lt1"/>
                </a:solidFill>
                <a:latin typeface="Arial" pitchFamily="34" charset="0"/>
                <a:ea typeface="+mn-ea"/>
                <a:cs typeface="Arial" pitchFamily="34" charset="0"/>
              </a:endParaRPr>
            </a:p>
          </p:txBody>
        </p:sp>
        <p:sp>
          <p:nvSpPr>
            <p:cNvPr id="39" name="Freeform 12">
              <a:extLst>
                <a:ext uri="{FF2B5EF4-FFF2-40B4-BE49-F238E27FC236}">
                  <a16:creationId xmlns:a16="http://schemas.microsoft.com/office/drawing/2014/main" id="{1D0449D1-54D0-E32F-2DF7-9896C62FED45}"/>
                </a:ext>
              </a:extLst>
            </p:cNvPr>
            <p:cNvSpPr>
              <a:spLocks/>
            </p:cNvSpPr>
            <p:nvPr>
              <p:custDataLst>
                <p:tags r:id="rId9"/>
              </p:custDataLst>
            </p:nvPr>
          </p:nvSpPr>
          <p:spPr bwMode="auto">
            <a:xfrm rot="10800000" flipH="1" flipV="1">
              <a:off x="333376" y="3300893"/>
              <a:ext cx="532800" cy="354792"/>
            </a:xfrm>
            <a:prstGeom prst="homePlate">
              <a:avLst>
                <a:gd name="adj" fmla="val 28337"/>
              </a:avLst>
            </a:prstGeom>
            <a:solidFill>
              <a:schemeClr val="accent1">
                <a:lumMod val="75000"/>
              </a:schemeClr>
            </a:solidFill>
            <a:ln w="9525">
              <a:noFill/>
              <a:round/>
              <a:headEnd/>
              <a:tailEnd/>
            </a:ln>
            <a:effectLst>
              <a:outerShdw blurRad="50800" dist="38100" algn="l" rotWithShape="0">
                <a:prstClr val="black">
                  <a:alpha val="40000"/>
                </a:prstClr>
              </a:outerShdw>
            </a:effectLst>
          </p:spPr>
          <p:txBody>
            <a:bodyPr vert="horz" wrap="square" lIns="45720" tIns="45720" rIns="91440" bIns="45720" numCol="1" anchor="ctr" anchorCtr="0" compatLnSpc="1">
              <a:prstTxWarp prst="textNoShape">
                <a:avLst/>
              </a:prstTxWarp>
            </a:bodyPr>
            <a:lstStyle/>
            <a:p>
              <a:pPr algn="ctr"/>
              <a:r>
                <a:rPr lang="en-US" sz="1200" dirty="0">
                  <a:solidFill>
                    <a:prstClr val="white"/>
                  </a:solidFill>
                  <a:latin typeface="Franklin Gothic Demi" panose="020B0703020102020204" pitchFamily="34" charset="0"/>
                </a:rPr>
                <a:t>6</a:t>
              </a:r>
            </a:p>
          </p:txBody>
        </p:sp>
      </p:grpSp>
      <p:sp>
        <p:nvSpPr>
          <p:cNvPr id="40" name="Rectangle 39">
            <a:extLst>
              <a:ext uri="{FF2B5EF4-FFF2-40B4-BE49-F238E27FC236}">
                <a16:creationId xmlns:a16="http://schemas.microsoft.com/office/drawing/2014/main" id="{E4D76305-F38D-A434-3B41-776C9501B81B}"/>
              </a:ext>
            </a:extLst>
          </p:cNvPr>
          <p:cNvSpPr/>
          <p:nvPr>
            <p:custDataLst>
              <p:tags r:id="rId7"/>
            </p:custDataLst>
          </p:nvPr>
        </p:nvSpPr>
        <p:spPr bwMode="auto">
          <a:xfrm rot="10800000" flipH="1" flipV="1">
            <a:off x="475441" y="4281593"/>
            <a:ext cx="7220759" cy="438912"/>
          </a:xfrm>
          <a:prstGeom prst="rect">
            <a:avLst/>
          </a:prstGeom>
          <a:gradFill flip="none" rotWithShape="1">
            <a:gsLst>
              <a:gs pos="0">
                <a:schemeClr val="bg1">
                  <a:lumMod val="89000"/>
                  <a:alpha val="0"/>
                </a:schemeClr>
              </a:gs>
              <a:gs pos="100000">
                <a:schemeClr val="bg1">
                  <a:lumMod val="75000"/>
                  <a:alpha val="70000"/>
                </a:schemeClr>
              </a:gs>
            </a:gsLst>
            <a:lin ang="6600000" scaled="0"/>
            <a:tileRect/>
          </a:gradFill>
          <a:ln w="9525" cap="flat" cmpd="sng" algn="ctr">
            <a:noFill/>
            <a:prstDash val="solid"/>
            <a:round/>
            <a:headEnd type="none" w="med" len="med"/>
            <a:tailEnd type="none" w="med" len="med"/>
          </a:ln>
          <a:effectLst/>
        </p:spPr>
        <p:txBody>
          <a:bodyPr vert="horz" lIns="457200" tIns="45720" rIns="45720" bIns="45720" numCol="1" anchor="t"/>
          <a:lstStyle/>
          <a:p>
            <a:pPr>
              <a:lnSpc>
                <a:spcPct val="120000"/>
              </a:lnSpc>
              <a:spcBef>
                <a:spcPct val="20000"/>
              </a:spcBef>
              <a:spcAft>
                <a:spcPts val="400"/>
              </a:spcAft>
              <a:buClr>
                <a:srgbClr val="B51821"/>
              </a:buClr>
              <a:buSzPct val="100000"/>
              <a:defRPr/>
            </a:pPr>
            <a:r>
              <a:rPr lang="en-US" sz="1400" dirty="0">
                <a:solidFill>
                  <a:prstClr val="black"/>
                </a:solidFill>
                <a:latin typeface="Franklin Gothic Book"/>
              </a:rPr>
              <a:t>Wrap Up &amp; Next Steps</a:t>
            </a:r>
            <a:endParaRPr lang="en-US" sz="1400" dirty="0">
              <a:solidFill>
                <a:prstClr val="black"/>
              </a:solidFill>
              <a:latin typeface="Franklin Gothic Book" pitchFamily="34" charset="0"/>
            </a:endParaRPr>
          </a:p>
        </p:txBody>
      </p:sp>
      <p:grpSp>
        <p:nvGrpSpPr>
          <p:cNvPr id="42" name="Group 41">
            <a:extLst>
              <a:ext uri="{FF2B5EF4-FFF2-40B4-BE49-F238E27FC236}">
                <a16:creationId xmlns:a16="http://schemas.microsoft.com/office/drawing/2014/main" id="{BBFF717D-3AC7-D39B-F99E-5A410C467DBF}"/>
              </a:ext>
              <a:ext uri="{C183D7F6-B498-43B3-948B-1728B52AA6E4}">
                <adec:decorative xmlns:adec="http://schemas.microsoft.com/office/drawing/2017/decorative" val="1"/>
              </a:ext>
            </a:extLst>
          </p:cNvPr>
          <p:cNvGrpSpPr/>
          <p:nvPr/>
        </p:nvGrpSpPr>
        <p:grpSpPr>
          <a:xfrm>
            <a:off x="340509" y="4293601"/>
            <a:ext cx="534388" cy="439457"/>
            <a:chOff x="331788" y="3300893"/>
            <a:chExt cx="534388" cy="439457"/>
          </a:xfrm>
        </p:grpSpPr>
        <p:sp>
          <p:nvSpPr>
            <p:cNvPr id="43" name="Isosceles Triangle 42">
              <a:extLst>
                <a:ext uri="{FF2B5EF4-FFF2-40B4-BE49-F238E27FC236}">
                  <a16:creationId xmlns:a16="http://schemas.microsoft.com/office/drawing/2014/main" id="{3754BA91-4CDB-56AC-29E6-50222A8F3C79}"/>
                </a:ext>
              </a:extLst>
            </p:cNvPr>
            <p:cNvSpPr/>
            <p:nvPr/>
          </p:nvSpPr>
          <p:spPr>
            <a:xfrm rot="10800000">
              <a:off x="331788" y="3652838"/>
              <a:ext cx="134932" cy="87512"/>
            </a:xfrm>
            <a:prstGeom prst="triangle">
              <a:avLst>
                <a:gd name="adj" fmla="val 0"/>
              </a:avLst>
            </a:prstGeom>
            <a:solidFill>
              <a:srgbClr val="899BAD"/>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200" kern="1200">
                <a:solidFill>
                  <a:schemeClr val="lt1"/>
                </a:solidFill>
                <a:latin typeface="Arial" pitchFamily="34" charset="0"/>
                <a:ea typeface="+mn-ea"/>
                <a:cs typeface="Arial" pitchFamily="34" charset="0"/>
              </a:endParaRPr>
            </a:p>
          </p:txBody>
        </p:sp>
        <p:sp>
          <p:nvSpPr>
            <p:cNvPr id="44" name="Freeform 12">
              <a:extLst>
                <a:ext uri="{FF2B5EF4-FFF2-40B4-BE49-F238E27FC236}">
                  <a16:creationId xmlns:a16="http://schemas.microsoft.com/office/drawing/2014/main" id="{0E5606CC-69E8-448A-0986-53FCA134DBCB}"/>
                </a:ext>
              </a:extLst>
            </p:cNvPr>
            <p:cNvSpPr>
              <a:spLocks/>
            </p:cNvSpPr>
            <p:nvPr>
              <p:custDataLst>
                <p:tags r:id="rId8"/>
              </p:custDataLst>
            </p:nvPr>
          </p:nvSpPr>
          <p:spPr bwMode="auto">
            <a:xfrm rot="10800000" flipH="1" flipV="1">
              <a:off x="333376" y="3300893"/>
              <a:ext cx="532800" cy="354792"/>
            </a:xfrm>
            <a:prstGeom prst="homePlate">
              <a:avLst>
                <a:gd name="adj" fmla="val 28337"/>
              </a:avLst>
            </a:prstGeom>
            <a:solidFill>
              <a:schemeClr val="accent1">
                <a:lumMod val="75000"/>
              </a:schemeClr>
            </a:solidFill>
            <a:ln w="9525">
              <a:noFill/>
              <a:round/>
              <a:headEnd/>
              <a:tailEnd/>
            </a:ln>
            <a:effectLst>
              <a:outerShdw blurRad="50800" dist="38100" algn="l" rotWithShape="0">
                <a:prstClr val="black">
                  <a:alpha val="40000"/>
                </a:prstClr>
              </a:outerShdw>
            </a:effectLst>
          </p:spPr>
          <p:txBody>
            <a:bodyPr vert="horz" wrap="square" lIns="45720" tIns="45720" rIns="91440" bIns="45720" numCol="1" anchor="ctr" anchorCtr="0" compatLnSpc="1">
              <a:prstTxWarp prst="textNoShape">
                <a:avLst/>
              </a:prstTxWarp>
            </a:bodyPr>
            <a:lstStyle/>
            <a:p>
              <a:pPr algn="ctr"/>
              <a:r>
                <a:rPr lang="en-US" sz="1200" dirty="0">
                  <a:solidFill>
                    <a:prstClr val="white"/>
                  </a:solidFill>
                  <a:latin typeface="Franklin Gothic Demi" panose="020B0703020102020204" pitchFamily="34" charset="0"/>
                </a:rPr>
                <a:t>7</a:t>
              </a:r>
            </a:p>
          </p:txBody>
        </p:sp>
      </p:grpSp>
    </p:spTree>
    <p:extLst>
      <p:ext uri="{BB962C8B-B14F-4D97-AF65-F5344CB8AC3E}">
        <p14:creationId xmlns:p14="http://schemas.microsoft.com/office/powerpoint/2010/main" val="8620663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0EB6C-6D8F-A9B7-A294-17362D6AB77E}"/>
              </a:ext>
            </a:extLst>
          </p:cNvPr>
          <p:cNvSpPr>
            <a:spLocks noGrp="1"/>
          </p:cNvSpPr>
          <p:nvPr>
            <p:ph type="title"/>
          </p:nvPr>
        </p:nvSpPr>
        <p:spPr/>
        <p:txBody>
          <a:bodyPr>
            <a:noAutofit/>
          </a:bodyPr>
          <a:lstStyle/>
          <a:p>
            <a:pPr algn="ctr"/>
            <a:r>
              <a:rPr lang="en-US" dirty="0"/>
              <a:t>Existing US 281 Typical Section</a:t>
            </a:r>
          </a:p>
        </p:txBody>
      </p:sp>
      <p:pic>
        <p:nvPicPr>
          <p:cNvPr id="17" name="Picture 16" descr="Computer generated image showing two lane roadway with cars and lane 12 foot lane dimensions.">
            <a:extLst>
              <a:ext uri="{FF2B5EF4-FFF2-40B4-BE49-F238E27FC236}">
                <a16:creationId xmlns:a16="http://schemas.microsoft.com/office/drawing/2014/main" id="{8DC4C8FE-EF2D-56C6-44D4-85AF1565FA0A}"/>
              </a:ext>
            </a:extLst>
          </p:cNvPr>
          <p:cNvPicPr>
            <a:picLocks noChangeAspect="1"/>
          </p:cNvPicPr>
          <p:nvPr/>
        </p:nvPicPr>
        <p:blipFill>
          <a:blip r:embed="rId3"/>
          <a:stretch>
            <a:fillRect/>
          </a:stretch>
        </p:blipFill>
        <p:spPr>
          <a:xfrm>
            <a:off x="0" y="1358915"/>
            <a:ext cx="9144000" cy="2430432"/>
          </a:xfrm>
          <a:prstGeom prst="rect">
            <a:avLst/>
          </a:prstGeom>
        </p:spPr>
      </p:pic>
    </p:spTree>
    <p:extLst>
      <p:ext uri="{BB962C8B-B14F-4D97-AF65-F5344CB8AC3E}">
        <p14:creationId xmlns:p14="http://schemas.microsoft.com/office/powerpoint/2010/main" val="34171461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67F80F-207D-8A23-7D7E-8385D273FC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31C394-1563-889E-56F6-3D258FEDA8B6}"/>
              </a:ext>
            </a:extLst>
          </p:cNvPr>
          <p:cNvSpPr>
            <a:spLocks noGrp="1"/>
          </p:cNvSpPr>
          <p:nvPr>
            <p:ph type="title"/>
          </p:nvPr>
        </p:nvSpPr>
        <p:spPr>
          <a:xfrm>
            <a:off x="457200" y="886968"/>
            <a:ext cx="8229600" cy="294885"/>
          </a:xfrm>
        </p:spPr>
        <p:txBody>
          <a:bodyPr wrap="square" anchor="b">
            <a:normAutofit/>
          </a:bodyPr>
          <a:lstStyle/>
          <a:p>
            <a:pPr algn="ctr">
              <a:lnSpc>
                <a:spcPct val="90000"/>
              </a:lnSpc>
            </a:pPr>
            <a:r>
              <a:rPr lang="en-US" sz="2000" dirty="0"/>
              <a:t>Existing SH 36 Typical Section</a:t>
            </a:r>
          </a:p>
        </p:txBody>
      </p:sp>
      <p:pic>
        <p:nvPicPr>
          <p:cNvPr id="8" name="Picture 7" descr="Computer generated image showing two lane roadway with passing lane, cars and 12 foot travel lane dimension.">
            <a:extLst>
              <a:ext uri="{FF2B5EF4-FFF2-40B4-BE49-F238E27FC236}">
                <a16:creationId xmlns:a16="http://schemas.microsoft.com/office/drawing/2014/main" id="{E0896141-96AE-950A-EE35-D2E37941B7D8}"/>
              </a:ext>
            </a:extLst>
          </p:cNvPr>
          <p:cNvPicPr>
            <a:picLocks noChangeAspect="1"/>
          </p:cNvPicPr>
          <p:nvPr/>
        </p:nvPicPr>
        <p:blipFill>
          <a:blip r:embed="rId3"/>
          <a:stretch>
            <a:fillRect/>
          </a:stretch>
        </p:blipFill>
        <p:spPr>
          <a:xfrm>
            <a:off x="0" y="1296748"/>
            <a:ext cx="9144000" cy="3189767"/>
          </a:xfrm>
          <a:prstGeom prst="rect">
            <a:avLst/>
          </a:prstGeom>
        </p:spPr>
      </p:pic>
    </p:spTree>
    <p:extLst>
      <p:ext uri="{BB962C8B-B14F-4D97-AF65-F5344CB8AC3E}">
        <p14:creationId xmlns:p14="http://schemas.microsoft.com/office/powerpoint/2010/main" val="33778416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E952C7-D43A-F972-D845-F17B164AEC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4A24E4-FD27-1B19-D022-D6243CC12571}"/>
              </a:ext>
            </a:extLst>
          </p:cNvPr>
          <p:cNvSpPr>
            <a:spLocks noGrp="1"/>
          </p:cNvSpPr>
          <p:nvPr>
            <p:ph type="title"/>
          </p:nvPr>
        </p:nvSpPr>
        <p:spPr>
          <a:xfrm>
            <a:off x="457200" y="886968"/>
            <a:ext cx="8229600" cy="294885"/>
          </a:xfrm>
        </p:spPr>
        <p:txBody>
          <a:bodyPr wrap="square" anchor="b">
            <a:normAutofit/>
          </a:bodyPr>
          <a:lstStyle/>
          <a:p>
            <a:pPr algn="ctr">
              <a:lnSpc>
                <a:spcPct val="90000"/>
              </a:lnSpc>
            </a:pPr>
            <a:r>
              <a:rPr lang="en-US" sz="2000" dirty="0"/>
              <a:t>Proposed US 281 Typical Section</a:t>
            </a:r>
          </a:p>
        </p:txBody>
      </p:sp>
      <p:pic>
        <p:nvPicPr>
          <p:cNvPr id="4" name="Picture 3" descr="Computer generated image of four-lane divided roadway with 12 foot lane dimensions and vehicles on the lanes. Also shows frontage roads with 10 foot lane dimensions and vehicles. ">
            <a:extLst>
              <a:ext uri="{FF2B5EF4-FFF2-40B4-BE49-F238E27FC236}">
                <a16:creationId xmlns:a16="http://schemas.microsoft.com/office/drawing/2014/main" id="{C25A92A7-22E0-1D4E-F08A-E73D01F5817A}"/>
              </a:ext>
            </a:extLst>
          </p:cNvPr>
          <p:cNvPicPr>
            <a:picLocks noChangeAspect="1"/>
          </p:cNvPicPr>
          <p:nvPr/>
        </p:nvPicPr>
        <p:blipFill>
          <a:blip r:embed="rId3"/>
          <a:stretch>
            <a:fillRect/>
          </a:stretch>
        </p:blipFill>
        <p:spPr>
          <a:xfrm>
            <a:off x="0" y="1525753"/>
            <a:ext cx="9144000" cy="2096756"/>
          </a:xfrm>
          <a:prstGeom prst="rect">
            <a:avLst/>
          </a:prstGeom>
        </p:spPr>
      </p:pic>
      <p:sp>
        <p:nvSpPr>
          <p:cNvPr id="5" name="TextBox 4">
            <a:extLst>
              <a:ext uri="{FF2B5EF4-FFF2-40B4-BE49-F238E27FC236}">
                <a16:creationId xmlns:a16="http://schemas.microsoft.com/office/drawing/2014/main" id="{A763A977-5420-D6EF-1B12-EF2907744906}"/>
              </a:ext>
            </a:extLst>
          </p:cNvPr>
          <p:cNvSpPr txBox="1"/>
          <p:nvPr/>
        </p:nvSpPr>
        <p:spPr>
          <a:xfrm>
            <a:off x="457200" y="3708400"/>
            <a:ext cx="7969250" cy="1200329"/>
          </a:xfrm>
          <a:prstGeom prst="rect">
            <a:avLst/>
          </a:prstGeom>
          <a:noFill/>
        </p:spPr>
        <p:txBody>
          <a:bodyPr wrap="square" rtlCol="0">
            <a:spAutoFit/>
          </a:bodyPr>
          <a:lstStyle/>
          <a:p>
            <a:pPr marL="285750" marR="0" indent="-285750" algn="l">
              <a:buFont typeface="Arial" panose="020B0604020202020204" pitchFamily="34" charset="0"/>
              <a:buChar char="•"/>
            </a:pPr>
            <a:r>
              <a:rPr lang="en-US" sz="1800" b="0" i="0" u="none" strike="noStrike" baseline="0" dirty="0">
                <a:solidFill>
                  <a:srgbClr val="0054A9"/>
                </a:solidFill>
                <a:latin typeface="Franklin Gothic Book" panose="020B0503020102020204" pitchFamily="34" charset="0"/>
              </a:rPr>
              <a:t>Four-lane divided roadway with 12-foot-wide lanes and 10-foot-wide shoulders</a:t>
            </a:r>
          </a:p>
          <a:p>
            <a:pPr marL="285750" marR="0" indent="-285750" algn="l">
              <a:buFont typeface="Arial" panose="020B0604020202020204" pitchFamily="34" charset="0"/>
              <a:buChar char="•"/>
            </a:pPr>
            <a:r>
              <a:rPr lang="en-US" sz="1800" b="0" i="0" u="none" strike="noStrike" baseline="0" dirty="0">
                <a:solidFill>
                  <a:srgbClr val="0054A9"/>
                </a:solidFill>
                <a:latin typeface="Franklin Gothic Book" panose="020B0503020102020204" pitchFamily="34" charset="0"/>
              </a:rPr>
              <a:t>Non-continuous two-lane northbound and southbound frontage roads </a:t>
            </a:r>
          </a:p>
          <a:p>
            <a:pPr marL="285750" marR="0" indent="-285750" algn="l">
              <a:buFont typeface="Arial" panose="020B0604020202020204" pitchFamily="34" charset="0"/>
              <a:buChar char="•"/>
            </a:pPr>
            <a:r>
              <a:rPr lang="en-US" sz="1800" b="0" i="0" u="none" strike="noStrike" baseline="0" dirty="0">
                <a:solidFill>
                  <a:srgbClr val="0054A9"/>
                </a:solidFill>
                <a:latin typeface="Franklin Gothic Book" panose="020B0503020102020204" pitchFamily="34" charset="0"/>
              </a:rPr>
              <a:t>Access ramps to major interconnecting roadways/cross-streets</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7215845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BEFA1F-932D-E600-D9FC-88F8AD7746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6AE32B-D19C-EBD0-66E2-393002B5EA2C}"/>
              </a:ext>
            </a:extLst>
          </p:cNvPr>
          <p:cNvSpPr>
            <a:spLocks noGrp="1"/>
          </p:cNvSpPr>
          <p:nvPr>
            <p:ph type="title"/>
          </p:nvPr>
        </p:nvSpPr>
        <p:spPr>
          <a:xfrm>
            <a:off x="457200" y="886968"/>
            <a:ext cx="8229600" cy="294885"/>
          </a:xfrm>
        </p:spPr>
        <p:txBody>
          <a:bodyPr wrap="square" anchor="b">
            <a:normAutofit/>
          </a:bodyPr>
          <a:lstStyle/>
          <a:p>
            <a:pPr algn="ctr">
              <a:lnSpc>
                <a:spcPct val="90000"/>
              </a:lnSpc>
            </a:pPr>
            <a:r>
              <a:rPr lang="en-US" sz="2000" dirty="0"/>
              <a:t>Proposed US SH 36 Typical Section</a:t>
            </a:r>
          </a:p>
        </p:txBody>
      </p:sp>
      <p:sp>
        <p:nvSpPr>
          <p:cNvPr id="5" name="TextBox 4">
            <a:extLst>
              <a:ext uri="{FF2B5EF4-FFF2-40B4-BE49-F238E27FC236}">
                <a16:creationId xmlns:a16="http://schemas.microsoft.com/office/drawing/2014/main" id="{1266C567-2F6F-0C85-75BA-4ADCA5960339}"/>
              </a:ext>
            </a:extLst>
          </p:cNvPr>
          <p:cNvSpPr txBox="1"/>
          <p:nvPr/>
        </p:nvSpPr>
        <p:spPr>
          <a:xfrm>
            <a:off x="457200" y="3708400"/>
            <a:ext cx="7969250" cy="1200329"/>
          </a:xfrm>
          <a:prstGeom prst="rect">
            <a:avLst/>
          </a:prstGeom>
          <a:noFill/>
        </p:spPr>
        <p:txBody>
          <a:bodyPr wrap="square" rtlCol="0">
            <a:spAutoFit/>
          </a:bodyPr>
          <a:lstStyle/>
          <a:p>
            <a:pPr marL="285750" marR="0" indent="-285750" algn="l">
              <a:buFont typeface="Arial" panose="020B0604020202020204" pitchFamily="34" charset="0"/>
              <a:buChar char="•"/>
            </a:pPr>
            <a:r>
              <a:rPr lang="en-US" sz="1800" b="0" i="0" u="none" strike="noStrike" baseline="0" dirty="0">
                <a:solidFill>
                  <a:srgbClr val="0054A9"/>
                </a:solidFill>
                <a:latin typeface="Franklin Gothic Book" panose="020B0503020102020204" pitchFamily="34" charset="0"/>
              </a:rPr>
              <a:t>Four-lane divided roadway with 12-foot-wide lanes and 10-foot-wide shoulders</a:t>
            </a:r>
          </a:p>
          <a:p>
            <a:pPr marL="285750" marR="0" indent="-285750" algn="l">
              <a:buFont typeface="Arial" panose="020B0604020202020204" pitchFamily="34" charset="0"/>
              <a:buChar char="•"/>
            </a:pPr>
            <a:r>
              <a:rPr lang="en-US" sz="1800" b="0" i="0" u="none" strike="noStrike" baseline="0" dirty="0">
                <a:solidFill>
                  <a:srgbClr val="0054A9"/>
                </a:solidFill>
                <a:latin typeface="Franklin Gothic Book" panose="020B0503020102020204" pitchFamily="34" charset="0"/>
              </a:rPr>
              <a:t>Non-continuous two-lane northbound and southbound frontage roads </a:t>
            </a:r>
          </a:p>
          <a:p>
            <a:pPr marL="285750" marR="0" indent="-285750" algn="l">
              <a:buFont typeface="Arial" panose="020B0604020202020204" pitchFamily="34" charset="0"/>
              <a:buChar char="•"/>
            </a:pPr>
            <a:r>
              <a:rPr lang="en-US" sz="1800" b="0" i="0" u="none" strike="noStrike" baseline="0" dirty="0">
                <a:solidFill>
                  <a:srgbClr val="0054A9"/>
                </a:solidFill>
                <a:latin typeface="Franklin Gothic Book" panose="020B0503020102020204" pitchFamily="34" charset="0"/>
              </a:rPr>
              <a:t>Access ramps to major interconnecting roadways/cross-streets</a:t>
            </a:r>
          </a:p>
          <a:p>
            <a:pPr marL="285750" indent="-285750">
              <a:buFont typeface="Arial" panose="020B0604020202020204" pitchFamily="34" charset="0"/>
              <a:buChar char="•"/>
            </a:pPr>
            <a:endParaRPr lang="en-US" dirty="0"/>
          </a:p>
        </p:txBody>
      </p:sp>
      <p:pic>
        <p:nvPicPr>
          <p:cNvPr id="6" name="Picture 5" descr="Computer generated image of four-lane divided roadway with 12 foot lane dimensions and vehicles on the lanes. Also shows frontage roads with 10 foot lane dimensions and vehicles. ">
            <a:extLst>
              <a:ext uri="{FF2B5EF4-FFF2-40B4-BE49-F238E27FC236}">
                <a16:creationId xmlns:a16="http://schemas.microsoft.com/office/drawing/2014/main" id="{86D9A90D-5DC7-D299-18A3-B77559EFA6FC}"/>
              </a:ext>
            </a:extLst>
          </p:cNvPr>
          <p:cNvPicPr>
            <a:picLocks noChangeAspect="1"/>
          </p:cNvPicPr>
          <p:nvPr/>
        </p:nvPicPr>
        <p:blipFill>
          <a:blip r:embed="rId3"/>
          <a:stretch>
            <a:fillRect/>
          </a:stretch>
        </p:blipFill>
        <p:spPr>
          <a:xfrm>
            <a:off x="0" y="1555913"/>
            <a:ext cx="9144000" cy="2036437"/>
          </a:xfrm>
          <a:prstGeom prst="rect">
            <a:avLst/>
          </a:prstGeom>
        </p:spPr>
      </p:pic>
    </p:spTree>
    <p:extLst>
      <p:ext uri="{BB962C8B-B14F-4D97-AF65-F5344CB8AC3E}">
        <p14:creationId xmlns:p14="http://schemas.microsoft.com/office/powerpoint/2010/main" val="40322437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495BCC-427B-7570-1267-CE4E5CB5CD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20BB4B-7DC4-73C9-AC50-D26A335636EA}"/>
              </a:ext>
            </a:extLst>
          </p:cNvPr>
          <p:cNvSpPr>
            <a:spLocks noGrp="1"/>
          </p:cNvSpPr>
          <p:nvPr>
            <p:ph type="title"/>
          </p:nvPr>
        </p:nvSpPr>
        <p:spPr>
          <a:xfrm>
            <a:off x="457200" y="886968"/>
            <a:ext cx="8229600" cy="294885"/>
          </a:xfrm>
        </p:spPr>
        <p:txBody>
          <a:bodyPr wrap="square" anchor="b">
            <a:normAutofit/>
          </a:bodyPr>
          <a:lstStyle/>
          <a:p>
            <a:pPr>
              <a:lnSpc>
                <a:spcPct val="90000"/>
              </a:lnSpc>
            </a:pPr>
            <a:r>
              <a:rPr lang="en-US" sz="2000" dirty="0"/>
              <a:t>Project Overview: Schematic – US 281/SH 36 at FM 3302  </a:t>
            </a:r>
          </a:p>
        </p:txBody>
      </p:sp>
      <p:pic>
        <p:nvPicPr>
          <p:cNvPr id="4" name="Picture 3" descr="Snippet from schematic of interchange at US 281, SH 36 and FM 3302 (south interchange with loop ramp and truck parking).">
            <a:extLst>
              <a:ext uri="{FF2B5EF4-FFF2-40B4-BE49-F238E27FC236}">
                <a16:creationId xmlns:a16="http://schemas.microsoft.com/office/drawing/2014/main" id="{518F0FD5-8EC7-2873-1465-D80AF018AC6F}"/>
              </a:ext>
            </a:extLst>
          </p:cNvPr>
          <p:cNvPicPr>
            <a:picLocks noChangeAspect="1"/>
          </p:cNvPicPr>
          <p:nvPr/>
        </p:nvPicPr>
        <p:blipFill>
          <a:blip r:embed="rId3"/>
          <a:stretch>
            <a:fillRect/>
          </a:stretch>
        </p:blipFill>
        <p:spPr>
          <a:xfrm>
            <a:off x="1381327" y="1181853"/>
            <a:ext cx="6067865" cy="3966410"/>
          </a:xfrm>
          <a:prstGeom prst="rect">
            <a:avLst/>
          </a:prstGeom>
        </p:spPr>
      </p:pic>
    </p:spTree>
    <p:extLst>
      <p:ext uri="{BB962C8B-B14F-4D97-AF65-F5344CB8AC3E}">
        <p14:creationId xmlns:p14="http://schemas.microsoft.com/office/powerpoint/2010/main" val="241063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B65814-426C-D470-DE9C-1D49136BFA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A490AA-3FA2-FA40-E973-90484FCED1C4}"/>
              </a:ext>
            </a:extLst>
          </p:cNvPr>
          <p:cNvSpPr>
            <a:spLocks noGrp="1"/>
          </p:cNvSpPr>
          <p:nvPr>
            <p:ph type="title"/>
          </p:nvPr>
        </p:nvSpPr>
        <p:spPr>
          <a:xfrm>
            <a:off x="457200" y="886968"/>
            <a:ext cx="8229600" cy="294885"/>
          </a:xfrm>
        </p:spPr>
        <p:txBody>
          <a:bodyPr wrap="square" anchor="b">
            <a:normAutofit fontScale="90000"/>
          </a:bodyPr>
          <a:lstStyle/>
          <a:p>
            <a:pPr>
              <a:lnSpc>
                <a:spcPct val="90000"/>
              </a:lnSpc>
            </a:pPr>
            <a:r>
              <a:rPr lang="en-US" sz="2000" dirty="0"/>
              <a:t>Project Overview: Schematic – US 281 at SH 36 (Northwest)  </a:t>
            </a:r>
          </a:p>
        </p:txBody>
      </p:sp>
      <p:pic>
        <p:nvPicPr>
          <p:cNvPr id="5" name="Picture 4" descr="Snippet of schematic showing Northside interchange of US 281 at SH 36.">
            <a:extLst>
              <a:ext uri="{FF2B5EF4-FFF2-40B4-BE49-F238E27FC236}">
                <a16:creationId xmlns:a16="http://schemas.microsoft.com/office/drawing/2014/main" id="{00B09C96-C5C2-2A46-1DC7-4D16BE1EC5DC}"/>
              </a:ext>
            </a:extLst>
          </p:cNvPr>
          <p:cNvPicPr>
            <a:picLocks noChangeAspect="1"/>
          </p:cNvPicPr>
          <p:nvPr/>
        </p:nvPicPr>
        <p:blipFill>
          <a:blip r:embed="rId3"/>
          <a:stretch>
            <a:fillRect/>
          </a:stretch>
        </p:blipFill>
        <p:spPr>
          <a:xfrm>
            <a:off x="457200" y="1280299"/>
            <a:ext cx="7897327" cy="3677163"/>
          </a:xfrm>
          <a:prstGeom prst="rect">
            <a:avLst/>
          </a:prstGeom>
        </p:spPr>
      </p:pic>
    </p:spTree>
    <p:extLst>
      <p:ext uri="{BB962C8B-B14F-4D97-AF65-F5344CB8AC3E}">
        <p14:creationId xmlns:p14="http://schemas.microsoft.com/office/powerpoint/2010/main" val="27550245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0EB6C-6D8F-A9B7-A294-17362D6AB77E}"/>
              </a:ext>
            </a:extLst>
          </p:cNvPr>
          <p:cNvSpPr>
            <a:spLocks noGrp="1"/>
          </p:cNvSpPr>
          <p:nvPr>
            <p:ph type="title"/>
          </p:nvPr>
        </p:nvSpPr>
        <p:spPr/>
        <p:txBody>
          <a:bodyPr>
            <a:noAutofit/>
          </a:bodyPr>
          <a:lstStyle/>
          <a:p>
            <a:r>
              <a:rPr lang="en-US" dirty="0"/>
              <a:t>US 281 Hamilton Truck/Relief Route Project</a:t>
            </a:r>
          </a:p>
        </p:txBody>
      </p:sp>
      <p:sp>
        <p:nvSpPr>
          <p:cNvPr id="6" name="TextBox 5">
            <a:extLst>
              <a:ext uri="{FF2B5EF4-FFF2-40B4-BE49-F238E27FC236}">
                <a16:creationId xmlns:a16="http://schemas.microsoft.com/office/drawing/2014/main" id="{2883DF77-C388-5312-90C2-9F8D32BF5540}"/>
              </a:ext>
            </a:extLst>
          </p:cNvPr>
          <p:cNvSpPr txBox="1"/>
          <p:nvPr/>
        </p:nvSpPr>
        <p:spPr>
          <a:xfrm>
            <a:off x="457200" y="1356401"/>
            <a:ext cx="4963988" cy="2862322"/>
          </a:xfrm>
          <a:prstGeom prst="rect">
            <a:avLst/>
          </a:prstGeom>
          <a:noFill/>
        </p:spPr>
        <p:txBody>
          <a:bodyPr wrap="none" rtlCol="0">
            <a:spAutoFit/>
          </a:bodyPr>
          <a:lstStyle/>
          <a:p>
            <a:r>
              <a:rPr lang="en-US" dirty="0"/>
              <a:t>Check out the Project website for</a:t>
            </a:r>
          </a:p>
          <a:p>
            <a:r>
              <a:rPr lang="en-US" dirty="0"/>
              <a:t>more information.</a:t>
            </a:r>
          </a:p>
          <a:p>
            <a:endParaRPr lang="en-US" dirty="0"/>
          </a:p>
          <a:p>
            <a:r>
              <a:rPr lang="en-US" dirty="0"/>
              <a:t>Project Website: </a:t>
            </a:r>
            <a:r>
              <a:rPr lang="en-US" dirty="0">
                <a:hlinkClick r:id="rId2"/>
              </a:rPr>
              <a:t>www.txdot.gov</a:t>
            </a:r>
            <a:endParaRPr lang="en-US" dirty="0"/>
          </a:p>
          <a:p>
            <a:r>
              <a:rPr lang="en-US" dirty="0"/>
              <a:t>Search Keywords</a:t>
            </a:r>
          </a:p>
          <a:p>
            <a:r>
              <a:rPr lang="en-US" dirty="0"/>
              <a:t>“US 281 Hamilton”</a:t>
            </a:r>
          </a:p>
          <a:p>
            <a:endParaRPr lang="en-US" dirty="0"/>
          </a:p>
          <a:p>
            <a:r>
              <a:rPr lang="en-US" dirty="0"/>
              <a:t>Refer to Public Meeting held on</a:t>
            </a:r>
          </a:p>
          <a:p>
            <a:r>
              <a:rPr lang="en-US" dirty="0"/>
              <a:t>February 12, 2026, for latest information</a:t>
            </a:r>
          </a:p>
          <a:p>
            <a:r>
              <a:rPr lang="en-US" dirty="0"/>
              <a:t>and schematic rolls.</a:t>
            </a:r>
          </a:p>
        </p:txBody>
      </p:sp>
      <p:pic>
        <p:nvPicPr>
          <p:cNvPr id="5" name="Content Placeholder 4" descr="A map of City of Hamilton showing Hamilton Truck Relief Route with control section job number sections color coded.">
            <a:extLst>
              <a:ext uri="{FF2B5EF4-FFF2-40B4-BE49-F238E27FC236}">
                <a16:creationId xmlns:a16="http://schemas.microsoft.com/office/drawing/2014/main" id="{99157165-DC2B-A0D0-0D55-4803ED58A144}"/>
              </a:ext>
            </a:extLst>
          </p:cNvPr>
          <p:cNvPicPr>
            <a:picLocks noGrp="1" noChangeAspect="1"/>
          </p:cNvPicPr>
          <p:nvPr>
            <p:ph idx="1"/>
          </p:nvPr>
        </p:nvPicPr>
        <p:blipFill>
          <a:blip r:embed="rId3"/>
          <a:stretch>
            <a:fillRect/>
          </a:stretch>
        </p:blipFill>
        <p:spPr>
          <a:xfrm>
            <a:off x="5428915" y="1378592"/>
            <a:ext cx="2592585" cy="3190875"/>
          </a:xfrm>
        </p:spPr>
      </p:pic>
    </p:spTree>
    <p:extLst>
      <p:ext uri="{BB962C8B-B14F-4D97-AF65-F5344CB8AC3E}">
        <p14:creationId xmlns:p14="http://schemas.microsoft.com/office/powerpoint/2010/main" val="32752083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0EB6C-6D8F-A9B7-A294-17362D6AB77E}"/>
              </a:ext>
            </a:extLst>
          </p:cNvPr>
          <p:cNvSpPr>
            <a:spLocks noGrp="1"/>
          </p:cNvSpPr>
          <p:nvPr>
            <p:ph type="title"/>
          </p:nvPr>
        </p:nvSpPr>
        <p:spPr/>
        <p:txBody>
          <a:bodyPr>
            <a:noAutofit/>
          </a:bodyPr>
          <a:lstStyle/>
          <a:p>
            <a:r>
              <a:rPr lang="en-US" dirty="0"/>
              <a:t>Procurement Timeline (Tentative*)</a:t>
            </a:r>
          </a:p>
        </p:txBody>
      </p:sp>
      <p:sp>
        <p:nvSpPr>
          <p:cNvPr id="4" name="Content Placeholder 2">
            <a:extLst>
              <a:ext uri="{FF2B5EF4-FFF2-40B4-BE49-F238E27FC236}">
                <a16:creationId xmlns:a16="http://schemas.microsoft.com/office/drawing/2014/main" id="{756710D8-741F-7C0E-93E3-B8F9176B469F}"/>
              </a:ext>
            </a:extLst>
          </p:cNvPr>
          <p:cNvSpPr txBox="1">
            <a:spLocks/>
          </p:cNvSpPr>
          <p:nvPr/>
        </p:nvSpPr>
        <p:spPr>
          <a:xfrm>
            <a:off x="457205" y="3828935"/>
            <a:ext cx="8229595" cy="310133"/>
          </a:xfrm>
          <a:prstGeom prst="rect">
            <a:avLst/>
          </a:prstGeom>
        </p:spPr>
        <p:txBody>
          <a:bodyPr vert="horz" lIns="0" tIns="0" rIns="0" bIns="0" rtlCol="0" anchor="b" anchorCtr="0">
            <a:noAutofit/>
          </a:bodyPr>
          <a:lstStyle>
            <a:lvl1pPr marL="228600" indent="-228600" algn="l" defTabSz="685800" rtl="0" eaLnBrk="1" latinLnBrk="0" hangingPunct="1">
              <a:lnSpc>
                <a:spcPct val="150000"/>
              </a:lnSpc>
              <a:spcBef>
                <a:spcPts val="0"/>
              </a:spcBef>
              <a:spcAft>
                <a:spcPts val="1000"/>
              </a:spcAft>
              <a:buClr>
                <a:schemeClr val="accent1"/>
              </a:buClr>
              <a:buSzPct val="120000"/>
              <a:buFont typeface="Arial" panose="020B0604020202020204" pitchFamily="34" charset="0"/>
              <a:buChar char="•"/>
              <a:defRPr sz="1600" kern="1200">
                <a:solidFill>
                  <a:schemeClr val="tx1"/>
                </a:solidFill>
                <a:latin typeface="+mn-lt"/>
                <a:ea typeface="+mn-ea"/>
                <a:cs typeface="+mn-cs"/>
              </a:defRPr>
            </a:lvl1pPr>
            <a:lvl2pPr marL="512064" indent="-228600" algn="l" defTabSz="685800" rtl="0" eaLnBrk="1" latinLnBrk="0" hangingPunct="1">
              <a:lnSpc>
                <a:spcPct val="150000"/>
              </a:lnSpc>
              <a:spcBef>
                <a:spcPts val="0"/>
              </a:spcBef>
              <a:spcAft>
                <a:spcPts val="1000"/>
              </a:spcAft>
              <a:buClr>
                <a:schemeClr val="accent1"/>
              </a:buClr>
              <a:buFont typeface="Verdana" panose="020B0604030504040204" pitchFamily="34" charset="0"/>
              <a:buChar char="-"/>
              <a:defRPr sz="1600" kern="1200">
                <a:solidFill>
                  <a:schemeClr val="tx1"/>
                </a:solidFill>
                <a:latin typeface="+mn-lt"/>
                <a:ea typeface="+mn-ea"/>
                <a:cs typeface="+mn-cs"/>
              </a:defRPr>
            </a:lvl2pPr>
            <a:lvl3pPr marL="857250" indent="-228600" algn="l" defTabSz="685800" rtl="0" eaLnBrk="1" latinLnBrk="0" hangingPunct="1">
              <a:lnSpc>
                <a:spcPct val="150000"/>
              </a:lnSpc>
              <a:spcBef>
                <a:spcPts val="0"/>
              </a:spcBef>
              <a:spcAft>
                <a:spcPts val="1000"/>
              </a:spcAft>
              <a:buClr>
                <a:schemeClr val="accent1"/>
              </a:buClr>
              <a:buFont typeface="Wingdings" panose="05000000000000000000" pitchFamily="2" charset="2"/>
              <a:buChar char="§"/>
              <a:defRPr sz="1600" kern="1200">
                <a:solidFill>
                  <a:schemeClr val="tx1"/>
                </a:solidFill>
                <a:latin typeface="+mn-lt"/>
                <a:ea typeface="+mn-ea"/>
                <a:cs typeface="+mn-cs"/>
              </a:defRPr>
            </a:lvl3pPr>
            <a:lvl4pPr marL="1200150" indent="-228600" algn="l" defTabSz="685800" rtl="0" eaLnBrk="1" latinLnBrk="0" hangingPunct="1">
              <a:lnSpc>
                <a:spcPct val="150000"/>
              </a:lnSpc>
              <a:spcBef>
                <a:spcPts val="0"/>
              </a:spcBef>
              <a:spcAft>
                <a:spcPts val="1000"/>
              </a:spcAft>
              <a:buClr>
                <a:schemeClr val="accent1"/>
              </a:buClr>
              <a:buFont typeface="Verdana" panose="020B0604030504040204" pitchFamily="34" charset="0"/>
              <a:buChar char="-"/>
              <a:defRPr sz="1600" kern="1200">
                <a:solidFill>
                  <a:schemeClr val="tx1"/>
                </a:solidFill>
                <a:latin typeface="+mn-lt"/>
                <a:ea typeface="+mn-ea"/>
                <a:cs typeface="+mn-cs"/>
              </a:defRPr>
            </a:lvl4pPr>
            <a:lvl5pPr marL="1543050" indent="-228600" algn="l" defTabSz="685800" rtl="0" eaLnBrk="1" latinLnBrk="0" hangingPunct="1">
              <a:lnSpc>
                <a:spcPct val="150000"/>
              </a:lnSpc>
              <a:spcBef>
                <a:spcPts val="0"/>
              </a:spcBef>
              <a:spcAft>
                <a:spcPts val="1000"/>
              </a:spcAft>
              <a:buClr>
                <a:schemeClr val="accent1"/>
              </a:buClr>
              <a:buSzPct val="80000"/>
              <a:buFont typeface="Verdana" panose="020B060403050404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50000"/>
              </a:lnSpc>
              <a:spcBef>
                <a:spcPts val="0"/>
              </a:spcBef>
              <a:spcAft>
                <a:spcPts val="1000"/>
              </a:spcAft>
              <a:buClr>
                <a:srgbClr val="0056A9"/>
              </a:buClr>
              <a:buSzPct val="120000"/>
              <a:buFont typeface="Arial" panose="020B0604020202020204" pitchFamily="34" charset="0"/>
              <a:buNone/>
              <a:tabLst/>
              <a:defRPr/>
            </a:pPr>
            <a:r>
              <a:rPr lang="en-US" sz="1400" dirty="0">
                <a:solidFill>
                  <a:srgbClr val="000000"/>
                </a:solidFill>
                <a:latin typeface="Verdana"/>
              </a:rPr>
              <a:t>* All dates are subject to change.</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graphicFrame>
        <p:nvGraphicFramePr>
          <p:cNvPr id="6" name="Table 6">
            <a:extLst>
              <a:ext uri="{FF2B5EF4-FFF2-40B4-BE49-F238E27FC236}">
                <a16:creationId xmlns:a16="http://schemas.microsoft.com/office/drawing/2014/main" id="{5F50B466-F2F7-C5A7-2F44-F79028EEC6AC}"/>
              </a:ext>
            </a:extLst>
          </p:cNvPr>
          <p:cNvGraphicFramePr>
            <a:graphicFrameLocks noGrp="1"/>
          </p:cNvGraphicFramePr>
          <p:nvPr>
            <p:extLst>
              <p:ext uri="{D42A27DB-BD31-4B8C-83A1-F6EECF244321}">
                <p14:modId xmlns:p14="http://schemas.microsoft.com/office/powerpoint/2010/main" val="4142164708"/>
              </p:ext>
            </p:extLst>
          </p:nvPr>
        </p:nvGraphicFramePr>
        <p:xfrm>
          <a:off x="457200" y="1461611"/>
          <a:ext cx="6367547" cy="2242633"/>
        </p:xfrm>
        <a:graphic>
          <a:graphicData uri="http://schemas.openxmlformats.org/drawingml/2006/table">
            <a:tbl>
              <a:tblPr firstRow="1" bandRow="1">
                <a:tableStyleId>{5C22544A-7EE6-4342-B048-85BDC9FD1C3A}</a:tableStyleId>
              </a:tblPr>
              <a:tblGrid>
                <a:gridCol w="3034144">
                  <a:extLst>
                    <a:ext uri="{9D8B030D-6E8A-4147-A177-3AD203B41FA5}">
                      <a16:colId xmlns:a16="http://schemas.microsoft.com/office/drawing/2014/main" val="727883303"/>
                    </a:ext>
                  </a:extLst>
                </a:gridCol>
                <a:gridCol w="3333403">
                  <a:extLst>
                    <a:ext uri="{9D8B030D-6E8A-4147-A177-3AD203B41FA5}">
                      <a16:colId xmlns:a16="http://schemas.microsoft.com/office/drawing/2014/main" val="4104630111"/>
                    </a:ext>
                  </a:extLst>
                </a:gridCol>
              </a:tblGrid>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Pre-RFP Meeting</a:t>
                      </a:r>
                    </a:p>
                  </a:txBody>
                  <a:tcPr anchor="ctr">
                    <a:lnL w="12700" cap="flat" cmpd="sng" algn="ctr">
                      <a:noFill/>
                      <a:prstDash val="solid"/>
                      <a:round/>
                      <a:headEnd type="none" w="med" len="med"/>
                      <a:tailEnd type="none" w="med" len="med"/>
                    </a:lnL>
                    <a:solidFill>
                      <a:schemeClr val="accent6">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Wednesday, May 13, 2026</a:t>
                      </a:r>
                    </a:p>
                  </a:txBody>
                  <a:tcPr anchor="ctr">
                    <a:solidFill>
                      <a:schemeClr val="accent6">
                        <a:lumMod val="20000"/>
                        <a:lumOff val="80000"/>
                      </a:schemeClr>
                    </a:solidFill>
                  </a:tcPr>
                </a:tc>
                <a:extLst>
                  <a:ext uri="{0D108BD9-81ED-4DB2-BD59-A6C34878D82A}">
                    <a16:rowId xmlns:a16="http://schemas.microsoft.com/office/drawing/2014/main" val="3609270477"/>
                  </a:ext>
                </a:extLst>
              </a:tr>
              <a:tr h="370840">
                <a:tc>
                  <a:txBody>
                    <a:bodyPr/>
                    <a:lstStyle/>
                    <a:p>
                      <a:r>
                        <a:rPr lang="en-US" sz="1400" dirty="0"/>
                        <a:t>RFP Posted in Euna</a:t>
                      </a:r>
                    </a:p>
                  </a:txBody>
                  <a:tcPr anchor="ctr">
                    <a:lnL w="12700" cap="flat" cmpd="sng" algn="ctr">
                      <a:noFill/>
                      <a:prstDash val="solid"/>
                      <a:round/>
                      <a:headEnd type="none" w="med" len="med"/>
                      <a:tailEnd type="none" w="med" len="med"/>
                    </a:lnL>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June 4, 2026</a:t>
                      </a:r>
                    </a:p>
                  </a:txBody>
                  <a:tcPr anchor="ctr">
                    <a:solidFill>
                      <a:schemeClr val="bg1"/>
                    </a:solidFill>
                  </a:tcPr>
                </a:tc>
                <a:extLst>
                  <a:ext uri="{0D108BD9-81ED-4DB2-BD59-A6C34878D82A}">
                    <a16:rowId xmlns:a16="http://schemas.microsoft.com/office/drawing/2014/main" val="349616841"/>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RFP Closing Date</a:t>
                      </a:r>
                    </a:p>
                  </a:txBody>
                  <a:tcPr anchor="ctr">
                    <a:lnL w="12700" cap="flat" cmpd="sng" algn="ctr">
                      <a:noFill/>
                      <a:prstDash val="solid"/>
                      <a:round/>
                      <a:headEnd type="none" w="med" len="med"/>
                      <a:tailEnd type="none" w="med" len="med"/>
                    </a:lnL>
                    <a:solidFill>
                      <a:srgbClr val="DADEE5"/>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June 25, 2026</a:t>
                      </a:r>
                    </a:p>
                  </a:txBody>
                  <a:tcPr anchor="ctr">
                    <a:solidFill>
                      <a:srgbClr val="DADEE5"/>
                    </a:solidFill>
                  </a:tcPr>
                </a:tc>
                <a:extLst>
                  <a:ext uri="{0D108BD9-81ED-4DB2-BD59-A6C34878D82A}">
                    <a16:rowId xmlns:a16="http://schemas.microsoft.com/office/drawing/2014/main" val="3389089443"/>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Proposal Evaluation Complete</a:t>
                      </a:r>
                    </a:p>
                  </a:txBody>
                  <a:tcPr anchor="ctr">
                    <a:lnL w="12700" cap="flat" cmpd="sng" algn="ctr">
                      <a:noFill/>
                      <a:prstDash val="solid"/>
                      <a:round/>
                      <a:headEnd type="none" w="med" len="med"/>
                      <a:tailEnd type="none" w="med" len="med"/>
                    </a:lnL>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Mid to Late July 2026</a:t>
                      </a:r>
                    </a:p>
                  </a:txBody>
                  <a:tcPr anchor="ctr">
                    <a:solidFill>
                      <a:schemeClr val="bg1"/>
                    </a:solidFill>
                  </a:tcPr>
                </a:tc>
                <a:extLst>
                  <a:ext uri="{0D108BD9-81ED-4DB2-BD59-A6C34878D82A}">
                    <a16:rowId xmlns:a16="http://schemas.microsoft.com/office/drawing/2014/main" val="4168747664"/>
                  </a:ext>
                </a:extLst>
              </a:tr>
              <a:tr h="38843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Provider Selection</a:t>
                      </a:r>
                    </a:p>
                  </a:txBody>
                  <a:tcPr anchor="ctr">
                    <a:lnL w="12700" cap="flat" cmpd="sng" algn="ctr">
                      <a:noFill/>
                      <a:prstDash val="solid"/>
                      <a:round/>
                      <a:headEnd type="none" w="med" len="med"/>
                      <a:tailEnd type="none" w="med" len="med"/>
                    </a:lnL>
                    <a:solidFill>
                      <a:srgbClr val="DADEE5"/>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Mid to Late August 2026</a:t>
                      </a:r>
                    </a:p>
                  </a:txBody>
                  <a:tcPr anchor="ctr">
                    <a:solidFill>
                      <a:srgbClr val="DADEE5"/>
                    </a:solidFill>
                  </a:tcPr>
                </a:tc>
                <a:extLst>
                  <a:ext uri="{0D108BD9-81ED-4DB2-BD59-A6C34878D82A}">
                    <a16:rowId xmlns:a16="http://schemas.microsoft.com/office/drawing/2014/main" val="1251197006"/>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Finalize &amp; Execute Contract</a:t>
                      </a:r>
                    </a:p>
                  </a:txBody>
                  <a:tcPr anchor="ctr">
                    <a:lnL w="12700" cap="flat" cmpd="sng" algn="ctr">
                      <a:noFill/>
                      <a:prstDash val="solid"/>
                      <a:round/>
                      <a:headEnd type="none" w="med" len="med"/>
                      <a:tailEnd type="none" w="med" len="med"/>
                    </a:lnL>
                    <a:lnB w="12700" cap="flat" cmpd="sng" algn="ctr">
                      <a:no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December 2026</a:t>
                      </a:r>
                    </a:p>
                  </a:txBody>
                  <a:tcPr anchor="ctr">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3242628371"/>
                  </a:ext>
                </a:extLst>
              </a:tr>
            </a:tbl>
          </a:graphicData>
        </a:graphic>
      </p:graphicFrame>
    </p:spTree>
    <p:extLst>
      <p:ext uri="{BB962C8B-B14F-4D97-AF65-F5344CB8AC3E}">
        <p14:creationId xmlns:p14="http://schemas.microsoft.com/office/powerpoint/2010/main" val="13656577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32152-33B6-2F7F-C6E8-55FD211007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ED84FE-FBF8-735C-BE73-97075F9F17D1}"/>
              </a:ext>
            </a:extLst>
          </p:cNvPr>
          <p:cNvSpPr>
            <a:spLocks noGrp="1"/>
          </p:cNvSpPr>
          <p:nvPr>
            <p:ph type="title"/>
          </p:nvPr>
        </p:nvSpPr>
        <p:spPr>
          <a:xfrm>
            <a:off x="457200" y="886969"/>
            <a:ext cx="8229600" cy="294885"/>
          </a:xfrm>
        </p:spPr>
        <p:txBody>
          <a:bodyPr>
            <a:noAutofit/>
          </a:bodyPr>
          <a:lstStyle/>
          <a:p>
            <a:r>
              <a:rPr lang="en-US" dirty="0"/>
              <a:t>Wrap Up and Next Steps</a:t>
            </a:r>
          </a:p>
        </p:txBody>
      </p:sp>
      <p:sp>
        <p:nvSpPr>
          <p:cNvPr id="3" name="Content Placeholder 2">
            <a:extLst>
              <a:ext uri="{FF2B5EF4-FFF2-40B4-BE49-F238E27FC236}">
                <a16:creationId xmlns:a16="http://schemas.microsoft.com/office/drawing/2014/main" id="{395FB67A-A5AB-4D9D-945D-9F503273F43B}"/>
              </a:ext>
            </a:extLst>
          </p:cNvPr>
          <p:cNvSpPr>
            <a:spLocks noGrp="1"/>
          </p:cNvSpPr>
          <p:nvPr>
            <p:ph idx="1"/>
          </p:nvPr>
        </p:nvSpPr>
        <p:spPr>
          <a:xfrm>
            <a:off x="457199" y="1272208"/>
            <a:ext cx="5038930" cy="3309519"/>
          </a:xfrm>
        </p:spPr>
        <p:txBody>
          <a:bodyPr>
            <a:noAutofit/>
          </a:bodyPr>
          <a:lstStyle/>
          <a:p>
            <a:pPr marL="0" marR="0" lvl="0" indent="0" algn="l" defTabSz="685800" rtl="0" eaLnBrk="1" fontAlgn="auto" latinLnBrk="0" hangingPunct="1">
              <a:lnSpc>
                <a:spcPct val="150000"/>
              </a:lnSpc>
              <a:spcBef>
                <a:spcPts val="0"/>
              </a:spcBef>
              <a:spcAft>
                <a:spcPts val="1000"/>
              </a:spcAft>
              <a:buClr>
                <a:srgbClr val="0056A9"/>
              </a:buClr>
              <a:buSzPct val="120000"/>
              <a:buFont typeface="Arial" panose="020B0604020202020204" pitchFamily="34" charset="0"/>
              <a:buNone/>
              <a:tabLst/>
              <a:defRPr/>
            </a:pPr>
            <a:r>
              <a:rPr kumimoji="0" lang="en-US" sz="1600" b="1" i="0" u="none" strike="noStrike" kern="1200" cap="none" spc="0" normalizeH="0" baseline="0" noProof="0" dirty="0">
                <a:ln>
                  <a:noFill/>
                </a:ln>
                <a:solidFill>
                  <a:srgbClr val="000000"/>
                </a:solidFill>
                <a:effectLst/>
                <a:uLnTx/>
                <a:uFillTx/>
                <a:latin typeface="Franklin Gothic Book"/>
                <a:ea typeface="+mn-ea"/>
                <a:cs typeface="+mn-cs"/>
              </a:rPr>
              <a:t>Thank you all for joining the Pre-RFP meeting!</a:t>
            </a:r>
          </a:p>
          <a:p>
            <a:pPr marL="228600" marR="0" lvl="0" indent="-228600" algn="l" defTabSz="685800" rtl="0" eaLnBrk="1" fontAlgn="auto" latinLnBrk="0" hangingPunct="1">
              <a:lnSpc>
                <a:spcPct val="100000"/>
              </a:lnSpc>
              <a:spcBef>
                <a:spcPts val="0"/>
              </a:spcBef>
              <a:spcAft>
                <a:spcPts val="1000"/>
              </a:spcAft>
              <a:buClr>
                <a:srgbClr val="0056A9"/>
              </a:buClr>
              <a:buSzPct val="120000"/>
              <a:buFont typeface="Wingdings" panose="05000000000000000000" pitchFamily="2" charset="2"/>
              <a:buChar char="§"/>
              <a:tabLst/>
              <a:defRPr/>
            </a:pPr>
            <a:r>
              <a:rPr kumimoji="0" lang="en-US" sz="1500" b="0" i="0" u="none" strike="noStrike" kern="1200" cap="none" spc="0" normalizeH="0" baseline="0" noProof="0" dirty="0">
                <a:ln>
                  <a:noFill/>
                </a:ln>
                <a:solidFill>
                  <a:srgbClr val="000000"/>
                </a:solidFill>
                <a:effectLst/>
                <a:uLnTx/>
                <a:uFillTx/>
                <a:latin typeface="Verdana"/>
                <a:ea typeface="+mn-ea"/>
                <a:cs typeface="+mn-cs"/>
              </a:rPr>
              <a:t>Email all questions from the Pre-RFP meeting to </a:t>
            </a:r>
            <a:r>
              <a:rPr kumimoji="0" lang="en-US" sz="1500" b="0" i="0" u="none" strike="noStrike" kern="1200" cap="none" spc="0" normalizeH="0" baseline="0" noProof="0" dirty="0">
                <a:ln>
                  <a:noFill/>
                </a:ln>
                <a:solidFill>
                  <a:srgbClr val="000000"/>
                </a:solidFill>
                <a:effectLst/>
                <a:uLnTx/>
                <a:uFillTx/>
                <a:latin typeface="Verdana"/>
                <a:ea typeface="+mn-ea"/>
                <a:cs typeface="+mn-cs"/>
                <a:hlinkClick r:id="rId3"/>
              </a:rPr>
              <a:t>Allison.Kurwitz@txdot.gov</a:t>
            </a:r>
            <a:r>
              <a:rPr kumimoji="0" lang="en-US" sz="1500" b="0" i="0" u="none" strike="noStrike" kern="1200" cap="none" spc="0" normalizeH="0" baseline="0" noProof="0" dirty="0">
                <a:ln>
                  <a:noFill/>
                </a:ln>
                <a:solidFill>
                  <a:srgbClr val="000000"/>
                </a:solidFill>
                <a:effectLst/>
                <a:uLnTx/>
                <a:uFillTx/>
                <a:latin typeface="Verdana"/>
                <a:ea typeface="+mn-ea"/>
                <a:cs typeface="+mn-cs"/>
              </a:rPr>
              <a:t> by 5:00 p.m. CST, on May 21, 2026.</a:t>
            </a:r>
          </a:p>
          <a:p>
            <a:pPr marL="0" marR="0" lvl="0" indent="0" algn="l" defTabSz="685800" rtl="0" eaLnBrk="1" fontAlgn="auto" latinLnBrk="0" hangingPunct="1">
              <a:lnSpc>
                <a:spcPct val="100000"/>
              </a:lnSpc>
              <a:spcBef>
                <a:spcPts val="0"/>
              </a:spcBef>
              <a:spcAft>
                <a:spcPts val="1000"/>
              </a:spcAft>
              <a:buClr>
                <a:srgbClr val="0056A9"/>
              </a:buClr>
              <a:buSzPct val="120000"/>
              <a:buFont typeface="Arial" panose="020B0604020202020204" pitchFamily="34" charset="0"/>
              <a:buNone/>
              <a:tabLst/>
              <a:defRPr/>
            </a:pPr>
            <a:r>
              <a:rPr kumimoji="0" lang="en-US" sz="1500" b="0" i="0" u="none" strike="noStrike" kern="1200" cap="none" spc="0" normalizeH="0" baseline="0" noProof="0" dirty="0">
                <a:ln>
                  <a:noFill/>
                </a:ln>
                <a:solidFill>
                  <a:srgbClr val="000000"/>
                </a:solidFill>
                <a:effectLst/>
                <a:uLnTx/>
                <a:uFillTx/>
                <a:latin typeface="Verdana"/>
                <a:ea typeface="+mn-ea"/>
                <a:cs typeface="+mn-cs"/>
              </a:rPr>
              <a:t>   Subject line: </a:t>
            </a:r>
            <a:r>
              <a:rPr kumimoji="0" lang="en-US" sz="1500" b="1" i="0" u="none" strike="noStrike" kern="1200" cap="none" spc="0" normalizeH="0" baseline="0" noProof="0" dirty="0">
                <a:ln>
                  <a:noFill/>
                </a:ln>
                <a:solidFill>
                  <a:srgbClr val="000000"/>
                </a:solidFill>
                <a:effectLst/>
                <a:uLnTx/>
                <a:uFillTx/>
                <a:latin typeface="Verdana"/>
                <a:ea typeface="+mn-ea"/>
                <a:cs typeface="+mn-cs"/>
              </a:rPr>
              <a:t>6465 Pre-RFP Meeting Question</a:t>
            </a:r>
          </a:p>
          <a:p>
            <a:pPr marL="228600" marR="0" lvl="0" indent="-228600" algn="l" defTabSz="685800" rtl="0" eaLnBrk="1" fontAlgn="auto" latinLnBrk="0" hangingPunct="1">
              <a:lnSpc>
                <a:spcPct val="100000"/>
              </a:lnSpc>
              <a:spcBef>
                <a:spcPts val="0"/>
              </a:spcBef>
              <a:spcAft>
                <a:spcPts val="1000"/>
              </a:spcAft>
              <a:buClr>
                <a:srgbClr val="0056A9"/>
              </a:buClr>
              <a:buSzPct val="120000"/>
              <a:buFont typeface="Wingdings" panose="05000000000000000000" pitchFamily="2" charset="2"/>
              <a:buChar char="§"/>
              <a:tabLst/>
              <a:defRPr/>
            </a:pPr>
            <a:r>
              <a:rPr kumimoji="0" lang="en-US" sz="1500" b="0" i="0" u="none" strike="noStrike" kern="1200" cap="none" spc="0" normalizeH="0" baseline="0" noProof="0" dirty="0">
                <a:ln>
                  <a:noFill/>
                </a:ln>
                <a:solidFill>
                  <a:srgbClr val="000000"/>
                </a:solidFill>
                <a:effectLst/>
                <a:uLnTx/>
                <a:uFillTx/>
                <a:latin typeface="Verdana"/>
                <a:ea typeface="+mn-ea"/>
                <a:cs typeface="+mn-cs"/>
              </a:rPr>
              <a:t>Presentation, attendee list, relevant questions/answers, and draft preclusion document will be posted to TxDOT website under “Consultant Information Meetings”:</a:t>
            </a:r>
          </a:p>
          <a:p>
            <a:pPr marL="0" marR="0" lvl="0" indent="0" algn="l" defTabSz="685800" rtl="0" eaLnBrk="1" fontAlgn="auto" latinLnBrk="0" hangingPunct="1">
              <a:lnSpc>
                <a:spcPct val="100000"/>
              </a:lnSpc>
              <a:spcBef>
                <a:spcPts val="0"/>
              </a:spcBef>
              <a:spcAft>
                <a:spcPts val="1000"/>
              </a:spcAft>
              <a:buClr>
                <a:srgbClr val="0056A9"/>
              </a:buClr>
              <a:buSzPct val="120000"/>
              <a:buFont typeface="Arial" panose="020B0604020202020204" pitchFamily="34" charset="0"/>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hlinkClick r:id="rId4"/>
              </a:rPr>
              <a:t>Pre-RFP Meeting – Hamilton Relief Route – US 281/SH 36 PS&amp;E – Waco District </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a:p>
            <a:pPr marL="0" indent="0">
              <a:lnSpc>
                <a:spcPct val="150000"/>
              </a:lnSpc>
              <a:spcBef>
                <a:spcPts val="0"/>
              </a:spcBef>
              <a:spcAft>
                <a:spcPts val="1000"/>
              </a:spcAft>
              <a:buNone/>
            </a:pPr>
            <a:endParaRPr lang="en-US" dirty="0"/>
          </a:p>
        </p:txBody>
      </p:sp>
      <p:pic>
        <p:nvPicPr>
          <p:cNvPr id="4" name="Picture 3" descr="Street-level view of car wheels">
            <a:extLst>
              <a:ext uri="{FF2B5EF4-FFF2-40B4-BE49-F238E27FC236}">
                <a16:creationId xmlns:a16="http://schemas.microsoft.com/office/drawing/2014/main" id="{41379598-A1DA-492A-8B15-E52666E07B4D}"/>
              </a:ext>
            </a:extLst>
          </p:cNvPr>
          <p:cNvPicPr>
            <a:picLocks noChangeAspect="1"/>
          </p:cNvPicPr>
          <p:nvPr/>
        </p:nvPicPr>
        <p:blipFill>
          <a:blip r:embed="rId5"/>
          <a:srcRect l="36399" r="36399"/>
          <a:stretch/>
        </p:blipFill>
        <p:spPr>
          <a:xfrm>
            <a:off x="5832143" y="886969"/>
            <a:ext cx="2850690" cy="3575304"/>
          </a:xfrm>
          <a:prstGeom prst="rect">
            <a:avLst/>
          </a:prstGeom>
        </p:spPr>
      </p:pic>
    </p:spTree>
    <p:extLst>
      <p:ext uri="{BB962C8B-B14F-4D97-AF65-F5344CB8AC3E}">
        <p14:creationId xmlns:p14="http://schemas.microsoft.com/office/powerpoint/2010/main" val="11062509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7FAD5AC-084D-A5BC-AD45-B5722456E95A}"/>
              </a:ext>
            </a:extLst>
          </p:cNvPr>
          <p:cNvSpPr>
            <a:spLocks noGrp="1"/>
          </p:cNvSpPr>
          <p:nvPr>
            <p:ph type="title"/>
          </p:nvPr>
        </p:nvSpPr>
        <p:spPr/>
        <p:txBody>
          <a:bodyPr>
            <a:normAutofit fontScale="90000"/>
          </a:bodyPr>
          <a:lstStyle/>
          <a:p>
            <a:r>
              <a:rPr lang="en-US" dirty="0"/>
              <a:t>Drive like a Texan English</a:t>
            </a:r>
          </a:p>
        </p:txBody>
      </p:sp>
      <p:pic>
        <p:nvPicPr>
          <p:cNvPr id="2" name="Picture 1" descr="Help make Texas safer for everyone&#10;Drive like a Texan&#10;Kind. Courteous. Safe.&#10;DriveLikeATexan.com&#10; QR Code - https://www.txdot.gov/drivelikeatexan?cid=qr-txdot-ppt-template:direct:AW:dlat">
            <a:extLst>
              <a:ext uri="{FF2B5EF4-FFF2-40B4-BE49-F238E27FC236}">
                <a16:creationId xmlns:a16="http://schemas.microsoft.com/office/drawing/2014/main" id="{890F2833-F27D-9D26-00B3-C61477A572F3}"/>
              </a:ext>
            </a:extLst>
          </p:cNvPr>
          <p:cNvPicPr>
            <a:picLocks noChangeAspect="1"/>
          </p:cNvPicPr>
          <p:nvPr/>
        </p:nvPicPr>
        <p:blipFill>
          <a:blip r:embed="rId3"/>
          <a:srcRect/>
          <a:stretch/>
        </p:blipFill>
        <p:spPr>
          <a:xfrm>
            <a:off x="-6655" y="554608"/>
            <a:ext cx="9157310" cy="4599429"/>
          </a:xfrm>
          <a:prstGeom prst="rect">
            <a:avLst/>
          </a:prstGeom>
        </p:spPr>
      </p:pic>
    </p:spTree>
    <p:extLst>
      <p:ext uri="{BB962C8B-B14F-4D97-AF65-F5344CB8AC3E}">
        <p14:creationId xmlns:p14="http://schemas.microsoft.com/office/powerpoint/2010/main" val="22724885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0EB6C-6D8F-A9B7-A294-17362D6AB77E}"/>
              </a:ext>
            </a:extLst>
          </p:cNvPr>
          <p:cNvSpPr>
            <a:spLocks noGrp="1"/>
          </p:cNvSpPr>
          <p:nvPr>
            <p:ph type="title"/>
          </p:nvPr>
        </p:nvSpPr>
        <p:spPr>
          <a:xfrm>
            <a:off x="457200" y="695775"/>
            <a:ext cx="8229600" cy="294885"/>
          </a:xfrm>
        </p:spPr>
        <p:txBody>
          <a:bodyPr>
            <a:normAutofit fontScale="90000"/>
          </a:bodyPr>
          <a:lstStyle/>
          <a:p>
            <a:r>
              <a:rPr lang="en-US" dirty="0"/>
              <a:t>Introductions</a:t>
            </a:r>
          </a:p>
        </p:txBody>
      </p:sp>
      <p:sp>
        <p:nvSpPr>
          <p:cNvPr id="3" name="Content Placeholder 2">
            <a:extLst>
              <a:ext uri="{FF2B5EF4-FFF2-40B4-BE49-F238E27FC236}">
                <a16:creationId xmlns:a16="http://schemas.microsoft.com/office/drawing/2014/main" id="{C00CC329-869A-654B-4190-269BE320A582}"/>
              </a:ext>
            </a:extLst>
          </p:cNvPr>
          <p:cNvSpPr>
            <a:spLocks noGrp="1"/>
          </p:cNvSpPr>
          <p:nvPr>
            <p:ph idx="1"/>
          </p:nvPr>
        </p:nvSpPr>
        <p:spPr>
          <a:xfrm>
            <a:off x="457200" y="1072184"/>
            <a:ext cx="8229600" cy="3515922"/>
          </a:xfrm>
        </p:spPr>
        <p:txBody>
          <a:bodyPr>
            <a:normAutofit/>
          </a:bodyPr>
          <a:lstStyle/>
          <a:p>
            <a:pPr marL="229870" marR="0" lvl="0" indent="-229870" algn="l" defTabSz="914400" rtl="0" eaLnBrk="1" fontAlgn="auto" latinLnBrk="0" hangingPunct="1">
              <a:lnSpc>
                <a:spcPct val="100000"/>
              </a:lnSpc>
              <a:spcBef>
                <a:spcPts val="0"/>
              </a:spcBef>
              <a:spcAft>
                <a:spcPts val="600"/>
              </a:spcAft>
              <a:buClr>
                <a:srgbClr val="205588"/>
              </a:buClr>
              <a:buSzTx/>
              <a:buFont typeface="Wingdings" panose="05000000000000000000" pitchFamily="2" charset="2"/>
              <a:buChar char="Ø"/>
              <a:tabLst/>
              <a:defRPr/>
            </a:pPr>
            <a:r>
              <a:rPr kumimoji="0" lang="en-US" sz="1400" b="0" i="0" u="none" strike="noStrike" kern="1200" cap="none" spc="0" normalizeH="0" baseline="0" noProof="0" dirty="0">
                <a:ln>
                  <a:noFill/>
                </a:ln>
                <a:solidFill>
                  <a:srgbClr val="000000"/>
                </a:solidFill>
                <a:effectLst/>
                <a:uLnTx/>
                <a:uFillTx/>
                <a:ea typeface="+mn-ea"/>
                <a:cs typeface="Arial" panose="020B0604020202020204" pitchFamily="34" charset="0"/>
              </a:rPr>
              <a:t>PEPS Central Service Center Manager (PEPS-LRD)</a:t>
            </a:r>
          </a:p>
          <a:p>
            <a:pPr marL="514350" marR="0" lvl="1" indent="-229870" algn="l" defTabSz="914400" rtl="0" eaLnBrk="1" fontAlgn="auto" latinLnBrk="0" hangingPunct="1">
              <a:lnSpc>
                <a:spcPct val="100000"/>
              </a:lnSpc>
              <a:spcBef>
                <a:spcPts val="0"/>
              </a:spcBef>
              <a:spcAft>
                <a:spcPts val="600"/>
              </a:spcAft>
              <a:buClr>
                <a:srgbClr val="205588"/>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ea typeface="+mn-ea"/>
                <a:cs typeface="Arial" panose="020B0604020202020204" pitchFamily="34" charset="0"/>
              </a:rPr>
              <a:t>Jaime A. Vela, Jr., P.E.</a:t>
            </a:r>
          </a:p>
          <a:p>
            <a:pPr marL="229870" marR="0" lvl="0" indent="-229870" algn="l" defTabSz="914400" rtl="0" eaLnBrk="1" fontAlgn="auto" latinLnBrk="0" hangingPunct="1">
              <a:spcBef>
                <a:spcPts val="0"/>
              </a:spcBef>
              <a:spcAft>
                <a:spcPts val="600"/>
              </a:spcAft>
              <a:buClr>
                <a:srgbClr val="205588"/>
              </a:buClr>
              <a:buSzTx/>
              <a:buFont typeface="Wingdings" panose="05000000000000000000" pitchFamily="2" charset="2"/>
              <a:buChar char="Ø"/>
              <a:tabLst/>
              <a:defRPr/>
            </a:pPr>
            <a:r>
              <a:rPr kumimoji="0" lang="en-US" sz="1400" b="0" i="0" u="none" strike="noStrike" kern="1200" cap="none" spc="0" normalizeH="0" baseline="0" noProof="0" dirty="0">
                <a:ln>
                  <a:noFill/>
                </a:ln>
                <a:solidFill>
                  <a:srgbClr val="000000"/>
                </a:solidFill>
                <a:effectLst/>
                <a:uLnTx/>
                <a:uFillTx/>
                <a:ea typeface="+mn-ea"/>
                <a:cs typeface="Arial" panose="020B0604020202020204" pitchFamily="34" charset="0"/>
              </a:rPr>
              <a:t>PEPS Central Procurement Engineer (PEPS-BRY)</a:t>
            </a:r>
          </a:p>
          <a:p>
            <a:pPr marL="514350" marR="0" lvl="1" indent="-229870" algn="l" defTabSz="914400" rtl="0" eaLnBrk="1" fontAlgn="auto" latinLnBrk="0" hangingPunct="1">
              <a:lnSpc>
                <a:spcPct val="100000"/>
              </a:lnSpc>
              <a:spcBef>
                <a:spcPts val="0"/>
              </a:spcBef>
              <a:spcAft>
                <a:spcPts val="600"/>
              </a:spcAft>
              <a:buClr>
                <a:srgbClr val="205588"/>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ea typeface="+mn-ea"/>
                <a:cs typeface="Arial" panose="020B0604020202020204" pitchFamily="34" charset="0"/>
              </a:rPr>
              <a:t>Allison Kurwitz, P.E.</a:t>
            </a:r>
            <a:endParaRPr kumimoji="0" lang="en-US" sz="1400" b="0" i="0" u="none" strike="sngStrike" kern="1200" cap="none" spc="0" normalizeH="0" baseline="0" noProof="0" dirty="0">
              <a:ln>
                <a:noFill/>
              </a:ln>
              <a:solidFill>
                <a:srgbClr val="000000"/>
              </a:solidFill>
              <a:effectLst/>
              <a:uLnTx/>
              <a:uFillTx/>
              <a:ea typeface="+mn-ea"/>
              <a:cs typeface="Arial" panose="020B0604020202020204" pitchFamily="34" charset="0"/>
            </a:endParaRPr>
          </a:p>
          <a:p>
            <a:pPr marL="229870" marR="0" lvl="0" indent="-229870" algn="l" defTabSz="914400" rtl="0" eaLnBrk="1" fontAlgn="auto" latinLnBrk="0" hangingPunct="1">
              <a:spcBef>
                <a:spcPts val="0"/>
              </a:spcBef>
              <a:spcAft>
                <a:spcPts val="600"/>
              </a:spcAft>
              <a:buClr>
                <a:srgbClr val="205588"/>
              </a:buClr>
              <a:buSzTx/>
              <a:buFont typeface="Wingdings" panose="05000000000000000000" pitchFamily="2" charset="2"/>
              <a:buChar char="Ø"/>
              <a:tabLst/>
              <a:defRPr/>
            </a:pPr>
            <a:r>
              <a:rPr kumimoji="0" lang="en-US" sz="1400" b="0" i="0" u="none" strike="noStrike" kern="1200" cap="none" spc="0" normalizeH="0" baseline="0" noProof="0" dirty="0">
                <a:ln>
                  <a:noFill/>
                </a:ln>
                <a:solidFill>
                  <a:srgbClr val="000000"/>
                </a:solidFill>
                <a:effectLst/>
                <a:uLnTx/>
                <a:uFillTx/>
                <a:ea typeface="+mn-ea"/>
                <a:cs typeface="Arial" panose="020B0604020202020204" pitchFamily="34" charset="0"/>
              </a:rPr>
              <a:t>PEPS Central Contract </a:t>
            </a:r>
            <a:r>
              <a:rPr lang="en-US" sz="1400" dirty="0">
                <a:solidFill>
                  <a:srgbClr val="000000"/>
                </a:solidFill>
                <a:cs typeface="Arial" panose="020B0604020202020204" pitchFamily="34" charset="0"/>
              </a:rPr>
              <a:t>Administrator</a:t>
            </a:r>
            <a:r>
              <a:rPr kumimoji="0" lang="en-US" sz="1400" b="0" i="0" u="none" strike="noStrike" kern="1200" cap="none" spc="0" normalizeH="0" baseline="0" noProof="0" dirty="0">
                <a:ln>
                  <a:noFill/>
                </a:ln>
                <a:solidFill>
                  <a:srgbClr val="000000"/>
                </a:solidFill>
                <a:effectLst/>
                <a:uLnTx/>
                <a:uFillTx/>
                <a:ea typeface="+mn-ea"/>
                <a:cs typeface="Arial" panose="020B0604020202020204" pitchFamily="34" charset="0"/>
              </a:rPr>
              <a:t> (PEPS)</a:t>
            </a:r>
          </a:p>
          <a:p>
            <a:pPr marL="455930" lvl="1" indent="-171450" defTabSz="914400">
              <a:lnSpc>
                <a:spcPct val="100000"/>
              </a:lnSpc>
              <a:spcAft>
                <a:spcPts val="600"/>
              </a:spcAft>
              <a:buClr>
                <a:srgbClr val="205588"/>
              </a:buClr>
              <a:buFont typeface="Wingdings" panose="05000000000000000000" pitchFamily="2" charset="2"/>
              <a:buChar char="§"/>
              <a:defRPr/>
            </a:pPr>
            <a:r>
              <a:rPr lang="en-US" sz="1400" dirty="0">
                <a:solidFill>
                  <a:srgbClr val="000000"/>
                </a:solidFill>
                <a:cs typeface="Arial" panose="020B0604020202020204" pitchFamily="34" charset="0"/>
              </a:rPr>
              <a:t>Cindy Barajas </a:t>
            </a:r>
            <a:endParaRPr kumimoji="0" lang="en-US" sz="1400" b="0" i="0" u="none" strike="noStrike" kern="1200" cap="none" spc="0" normalizeH="0" baseline="0" noProof="0" dirty="0">
              <a:ln>
                <a:noFill/>
              </a:ln>
              <a:solidFill>
                <a:srgbClr val="000000"/>
              </a:solidFill>
              <a:effectLst/>
              <a:uLnTx/>
              <a:uFillTx/>
              <a:ea typeface="+mn-ea"/>
              <a:cs typeface="Arial" panose="020B0604020202020204" pitchFamily="34" charset="0"/>
            </a:endParaRPr>
          </a:p>
          <a:p>
            <a:pPr marL="229870" marR="0" lvl="0" indent="-229870" algn="l" defTabSz="914400" rtl="0" eaLnBrk="1" fontAlgn="auto" latinLnBrk="0" hangingPunct="1">
              <a:spcBef>
                <a:spcPts val="0"/>
              </a:spcBef>
              <a:spcAft>
                <a:spcPts val="600"/>
              </a:spcAft>
              <a:buClr>
                <a:srgbClr val="205588"/>
              </a:buClr>
              <a:buSzTx/>
              <a:buFont typeface="Wingdings" panose="05000000000000000000" pitchFamily="2" charset="2"/>
              <a:buChar char="Ø"/>
              <a:tabLst/>
              <a:defRPr/>
            </a:pPr>
            <a:r>
              <a:rPr kumimoji="0" lang="en-US" sz="1400" b="0" i="0" u="none" strike="noStrike" kern="1200" cap="none" spc="0" normalizeH="0" baseline="0" noProof="0" dirty="0">
                <a:ln>
                  <a:noFill/>
                </a:ln>
                <a:solidFill>
                  <a:srgbClr val="000000"/>
                </a:solidFill>
                <a:effectLst/>
                <a:uLnTx/>
                <a:uFillTx/>
                <a:ea typeface="+mn-ea"/>
                <a:cs typeface="Arial" panose="020B0604020202020204" pitchFamily="34" charset="0"/>
              </a:rPr>
              <a:t>Consultant Selection Team (CST) Members: </a:t>
            </a:r>
            <a:r>
              <a:rPr lang="en-US" sz="1400" dirty="0">
                <a:solidFill>
                  <a:srgbClr val="000000"/>
                </a:solidFill>
                <a:cs typeface="Arial" panose="020B0604020202020204" pitchFamily="34" charset="0"/>
              </a:rPr>
              <a:t>Waco</a:t>
            </a:r>
            <a:r>
              <a:rPr kumimoji="0" lang="en-US" sz="1400" b="0" i="0" u="none" strike="noStrike" kern="1200" cap="none" spc="0" normalizeH="0" baseline="0" noProof="0" dirty="0">
                <a:ln>
                  <a:noFill/>
                </a:ln>
                <a:solidFill>
                  <a:srgbClr val="000000"/>
                </a:solidFill>
                <a:effectLst/>
                <a:uLnTx/>
                <a:uFillTx/>
                <a:ea typeface="+mn-ea"/>
                <a:cs typeface="Arial" panose="020B0604020202020204" pitchFamily="34" charset="0"/>
              </a:rPr>
              <a:t> District Employees</a:t>
            </a:r>
          </a:p>
          <a:p>
            <a:pPr marL="229870" marR="0" lvl="0" indent="-229870" algn="l" defTabSz="914400" rtl="0" eaLnBrk="1" fontAlgn="auto" latinLnBrk="0" hangingPunct="1">
              <a:spcBef>
                <a:spcPts val="0"/>
              </a:spcBef>
              <a:spcAft>
                <a:spcPts val="600"/>
              </a:spcAft>
              <a:buClr>
                <a:srgbClr val="205588"/>
              </a:buClr>
              <a:buSzTx/>
              <a:buFont typeface="Wingdings" panose="05000000000000000000" pitchFamily="2" charset="2"/>
              <a:buChar char="Ø"/>
              <a:tabLst/>
              <a:defRPr/>
            </a:pPr>
            <a:r>
              <a:rPr lang="en-US" sz="1400" dirty="0">
                <a:solidFill>
                  <a:srgbClr val="000000"/>
                </a:solidFill>
                <a:cs typeface="Arial" panose="020B0604020202020204" pitchFamily="34" charset="0"/>
              </a:rPr>
              <a:t>Project Overview Presenter</a:t>
            </a:r>
          </a:p>
          <a:p>
            <a:pPr lvl="1" defTabSz="914400">
              <a:lnSpc>
                <a:spcPct val="100000"/>
              </a:lnSpc>
              <a:spcAft>
                <a:spcPts val="600"/>
              </a:spcAft>
              <a:buClr>
                <a:srgbClr val="205588"/>
              </a:buClr>
              <a:buFont typeface="Wingdings" panose="05000000000000000000" pitchFamily="2" charset="2"/>
              <a:buChar char="§"/>
              <a:defRPr/>
            </a:pPr>
            <a:r>
              <a:rPr lang="en-US" sz="1400" dirty="0">
                <a:solidFill>
                  <a:srgbClr val="000000"/>
                </a:solidFill>
                <a:cs typeface="Arial" panose="020B0604020202020204" pitchFamily="34" charset="0"/>
              </a:rPr>
              <a:t>Abram VanElswyk</a:t>
            </a:r>
            <a:r>
              <a:rPr kumimoji="0" lang="en-US" sz="1400" b="0" i="0" u="none" strike="noStrike" kern="1200" cap="none" spc="0" normalizeH="0" baseline="0" noProof="0" dirty="0">
                <a:ln>
                  <a:noFill/>
                </a:ln>
                <a:solidFill>
                  <a:srgbClr val="000000"/>
                </a:solidFill>
                <a:effectLst/>
                <a:uLnTx/>
                <a:uFillTx/>
                <a:ea typeface="+mn-ea"/>
                <a:cs typeface="Arial" panose="020B0604020202020204" pitchFamily="34" charset="0"/>
              </a:rPr>
              <a:t>, P.E. – Structures and Project Delivery Engineer (</a:t>
            </a:r>
            <a:r>
              <a:rPr lang="en-US" sz="1400" dirty="0">
                <a:solidFill>
                  <a:srgbClr val="000000"/>
                </a:solidFill>
                <a:cs typeface="Arial" panose="020B0604020202020204" pitchFamily="34" charset="0"/>
              </a:rPr>
              <a:t>WAC)</a:t>
            </a:r>
            <a:r>
              <a:rPr kumimoji="0" lang="en-US" sz="1400" b="0" i="0" u="none" strike="noStrike" kern="1200" cap="none" spc="0" normalizeH="0" baseline="0" noProof="0" dirty="0">
                <a:ln>
                  <a:noFill/>
                </a:ln>
                <a:solidFill>
                  <a:srgbClr val="000000"/>
                </a:solidFill>
                <a:effectLst/>
                <a:uLnTx/>
                <a:uFillTx/>
                <a:ea typeface="+mn-ea"/>
                <a:cs typeface="Arial" panose="020B0604020202020204" pitchFamily="34" charset="0"/>
              </a:rPr>
              <a:t>, </a:t>
            </a:r>
          </a:p>
          <a:p>
            <a:pPr marL="2743200" lvl="8" indent="0" defTabSz="914400">
              <a:lnSpc>
                <a:spcPct val="100000"/>
              </a:lnSpc>
              <a:spcAft>
                <a:spcPts val="600"/>
              </a:spcAft>
              <a:buClr>
                <a:srgbClr val="205588"/>
              </a:buClr>
              <a:buNone/>
              <a:defRPr/>
            </a:pPr>
            <a:r>
              <a:rPr lang="en-US" sz="1400" dirty="0">
                <a:solidFill>
                  <a:srgbClr val="000000"/>
                </a:solidFill>
                <a:cs typeface="Arial" panose="020B0604020202020204" pitchFamily="34" charset="0"/>
              </a:rPr>
              <a:t>US 281 </a:t>
            </a:r>
            <a:r>
              <a:rPr lang="en-US" sz="1400" dirty="0" err="1">
                <a:solidFill>
                  <a:srgbClr val="000000"/>
                </a:solidFill>
                <a:cs typeface="Arial" panose="020B0604020202020204" pitchFamily="34" charset="0"/>
              </a:rPr>
              <a:t>Schem</a:t>
            </a:r>
            <a:r>
              <a:rPr lang="en-US" sz="1400" dirty="0">
                <a:solidFill>
                  <a:srgbClr val="000000"/>
                </a:solidFill>
                <a:cs typeface="Arial" panose="020B0604020202020204" pitchFamily="34" charset="0"/>
              </a:rPr>
              <a:t>/Env</a:t>
            </a:r>
            <a:r>
              <a:rPr kumimoji="0" lang="en-US" sz="1400" b="0" i="0" u="none" strike="noStrike" kern="1200" cap="none" spc="0" normalizeH="0" baseline="0" noProof="0" dirty="0">
                <a:ln>
                  <a:noFill/>
                </a:ln>
                <a:solidFill>
                  <a:srgbClr val="000000"/>
                </a:solidFill>
                <a:effectLst/>
                <a:uLnTx/>
                <a:uFillTx/>
                <a:ea typeface="+mn-ea"/>
                <a:cs typeface="Arial" panose="020B0604020202020204" pitchFamily="34" charset="0"/>
              </a:rPr>
              <a:t> PM</a:t>
            </a:r>
          </a:p>
          <a:p>
            <a:pPr marL="0" indent="0">
              <a:lnSpc>
                <a:spcPct val="150000"/>
              </a:lnSpc>
              <a:spcBef>
                <a:spcPts val="0"/>
              </a:spcBef>
              <a:spcAft>
                <a:spcPts val="1000"/>
              </a:spcAft>
              <a:buNone/>
            </a:pPr>
            <a:endParaRPr lang="en-US" dirty="0"/>
          </a:p>
        </p:txBody>
      </p:sp>
      <p:sp>
        <p:nvSpPr>
          <p:cNvPr id="4" name="Rectangle 3">
            <a:extLst>
              <a:ext uri="{FF2B5EF4-FFF2-40B4-BE49-F238E27FC236}">
                <a16:creationId xmlns:a16="http://schemas.microsoft.com/office/drawing/2014/main" id="{5B187B82-5DA1-392A-46F5-9984096B9668}"/>
              </a:ext>
            </a:extLst>
          </p:cNvPr>
          <p:cNvSpPr/>
          <p:nvPr/>
        </p:nvSpPr>
        <p:spPr>
          <a:xfrm>
            <a:off x="457200" y="4452488"/>
            <a:ext cx="6672695" cy="400049"/>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68580" rIns="68580" bIns="68580" rtlCol="0" anchor="t"/>
          <a:lstStyle/>
          <a:p>
            <a:pPr>
              <a:spcBef>
                <a:spcPct val="20000"/>
              </a:spcBef>
              <a:buClr>
                <a:schemeClr val="bg1"/>
              </a:buClr>
            </a:pPr>
            <a:r>
              <a:rPr lang="en-US" b="1" dirty="0">
                <a:solidFill>
                  <a:schemeClr val="bg1"/>
                </a:solidFill>
                <a:latin typeface="Franklin Gothic Book"/>
                <a:cs typeface="Arial"/>
              </a:rPr>
              <a:t>PLEASE - Do NOT Contact the Waco District regarding this Contract.</a:t>
            </a:r>
          </a:p>
        </p:txBody>
      </p:sp>
    </p:spTree>
    <p:extLst>
      <p:ext uri="{BB962C8B-B14F-4D97-AF65-F5344CB8AC3E}">
        <p14:creationId xmlns:p14="http://schemas.microsoft.com/office/powerpoint/2010/main" val="2638822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2FDDCC-4E7D-FD86-5CB9-7909F944C6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8F27AC-D3C6-EAD5-FE55-85A9CC30347B}"/>
              </a:ext>
            </a:extLst>
          </p:cNvPr>
          <p:cNvSpPr>
            <a:spLocks noGrp="1"/>
          </p:cNvSpPr>
          <p:nvPr>
            <p:ph type="title"/>
          </p:nvPr>
        </p:nvSpPr>
        <p:spPr>
          <a:xfrm>
            <a:off x="457200" y="-294885"/>
            <a:ext cx="8229600" cy="294885"/>
          </a:xfrm>
        </p:spPr>
        <p:txBody>
          <a:bodyPr vert="horz" wrap="none" lIns="0" tIns="0" rIns="0" bIns="0" rtlCol="0" anchor="b" anchorCtr="0">
            <a:normAutofit fontScale="90000"/>
          </a:bodyPr>
          <a:lstStyle/>
          <a:p>
            <a:r>
              <a:rPr lang="en-US" dirty="0"/>
              <a:t>Professional Engineering Procurement Services Centers Map</a:t>
            </a:r>
          </a:p>
        </p:txBody>
      </p:sp>
      <p:pic>
        <p:nvPicPr>
          <p:cNvPr id="22" name="Picture 21" descr="A map of the state of texas with color coding to show county assignments to PEPS Service Centers.">
            <a:extLst>
              <a:ext uri="{FF2B5EF4-FFF2-40B4-BE49-F238E27FC236}">
                <a16:creationId xmlns:a16="http://schemas.microsoft.com/office/drawing/2014/main" id="{8A7E4315-C807-395D-6C72-481F11CB0DDF}"/>
              </a:ext>
            </a:extLst>
          </p:cNvPr>
          <p:cNvPicPr>
            <a:picLocks noChangeAspect="1"/>
          </p:cNvPicPr>
          <p:nvPr/>
        </p:nvPicPr>
        <p:blipFill>
          <a:blip r:embed="rId3"/>
          <a:stretch>
            <a:fillRect/>
          </a:stretch>
        </p:blipFill>
        <p:spPr>
          <a:xfrm>
            <a:off x="961521" y="561237"/>
            <a:ext cx="6441228" cy="4580240"/>
          </a:xfrm>
          <a:prstGeom prst="rect">
            <a:avLst/>
          </a:prstGeom>
        </p:spPr>
      </p:pic>
    </p:spTree>
    <p:extLst>
      <p:ext uri="{BB962C8B-B14F-4D97-AF65-F5344CB8AC3E}">
        <p14:creationId xmlns:p14="http://schemas.microsoft.com/office/powerpoint/2010/main" val="42665694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0EB6C-6D8F-A9B7-A294-17362D6AB77E}"/>
              </a:ext>
            </a:extLst>
          </p:cNvPr>
          <p:cNvSpPr>
            <a:spLocks noGrp="1"/>
          </p:cNvSpPr>
          <p:nvPr>
            <p:ph type="title"/>
          </p:nvPr>
        </p:nvSpPr>
        <p:spPr/>
        <p:txBody>
          <a:bodyPr>
            <a:normAutofit fontScale="90000"/>
          </a:bodyPr>
          <a:lstStyle/>
          <a:p>
            <a:r>
              <a:rPr lang="en-US" dirty="0"/>
              <a:t>Ground Rules</a:t>
            </a:r>
          </a:p>
        </p:txBody>
      </p:sp>
      <p:sp>
        <p:nvSpPr>
          <p:cNvPr id="3" name="Content Placeholder 2">
            <a:extLst>
              <a:ext uri="{FF2B5EF4-FFF2-40B4-BE49-F238E27FC236}">
                <a16:creationId xmlns:a16="http://schemas.microsoft.com/office/drawing/2014/main" id="{C00CC329-869A-654B-4190-269BE320A582}"/>
              </a:ext>
            </a:extLst>
          </p:cNvPr>
          <p:cNvSpPr>
            <a:spLocks noGrp="1"/>
          </p:cNvSpPr>
          <p:nvPr>
            <p:ph idx="1"/>
          </p:nvPr>
        </p:nvSpPr>
        <p:spPr>
          <a:xfrm>
            <a:off x="457199" y="1272209"/>
            <a:ext cx="7414954" cy="3190064"/>
          </a:xfrm>
        </p:spPr>
        <p:txBody>
          <a:bodyPr>
            <a:normAutofit/>
          </a:bodyPr>
          <a:lstStyle/>
          <a:p>
            <a:pPr marL="342900" indent="-342900">
              <a:lnSpc>
                <a:spcPct val="150000"/>
              </a:lnSpc>
              <a:spcBef>
                <a:spcPts val="0"/>
              </a:spcBef>
              <a:spcAft>
                <a:spcPts val="1000"/>
              </a:spcAft>
              <a:buFont typeface="+mj-lt"/>
              <a:buAutoNum type="arabicPeriod"/>
            </a:pPr>
            <a:r>
              <a:rPr lang="en-US" sz="1400" dirty="0"/>
              <a:t>Do not contact the Waco District during the procurement process.</a:t>
            </a:r>
          </a:p>
          <a:p>
            <a:pPr marL="342900" indent="-342900">
              <a:lnSpc>
                <a:spcPct val="150000"/>
              </a:lnSpc>
              <a:spcBef>
                <a:spcPts val="0"/>
              </a:spcBef>
              <a:spcAft>
                <a:spcPts val="1000"/>
              </a:spcAft>
              <a:buFont typeface="+mj-lt"/>
              <a:buAutoNum type="arabicPeriod"/>
            </a:pPr>
            <a:r>
              <a:rPr lang="en-US" sz="1400" dirty="0"/>
              <a:t>Communication is one-way during this presentation.</a:t>
            </a:r>
          </a:p>
          <a:p>
            <a:pPr marL="342900" indent="-342900">
              <a:lnSpc>
                <a:spcPct val="150000"/>
              </a:lnSpc>
              <a:spcBef>
                <a:spcPts val="0"/>
              </a:spcBef>
              <a:spcAft>
                <a:spcPts val="1000"/>
              </a:spcAft>
              <a:buFont typeface="+mj-lt"/>
              <a:buAutoNum type="arabicPeriod"/>
            </a:pPr>
            <a:r>
              <a:rPr lang="en-US" sz="1400" dirty="0"/>
              <a:t>Brief Presentation – Information Purposes Only</a:t>
            </a:r>
          </a:p>
          <a:p>
            <a:pPr marL="342900" indent="-342900">
              <a:lnSpc>
                <a:spcPct val="150000"/>
              </a:lnSpc>
              <a:spcBef>
                <a:spcPts val="0"/>
              </a:spcBef>
              <a:spcAft>
                <a:spcPts val="1000"/>
              </a:spcAft>
              <a:buFont typeface="+mj-lt"/>
              <a:buAutoNum type="arabicPeriod"/>
            </a:pPr>
            <a:r>
              <a:rPr lang="en-US" sz="1400" dirty="0"/>
              <a:t>All questions must be emailed to </a:t>
            </a:r>
            <a:r>
              <a:rPr lang="en-US" sz="1400" dirty="0">
                <a:hlinkClick r:id="rId3"/>
              </a:rPr>
              <a:t>Allison.Kurwitz@txdot.gov</a:t>
            </a:r>
            <a:r>
              <a:rPr lang="en-US" sz="1400" dirty="0"/>
              <a:t> by 5:00 p.m. on Thursday, May 21, 2026. </a:t>
            </a:r>
          </a:p>
          <a:p>
            <a:pPr marL="0" indent="0">
              <a:lnSpc>
                <a:spcPct val="150000"/>
              </a:lnSpc>
              <a:spcBef>
                <a:spcPts val="0"/>
              </a:spcBef>
              <a:spcAft>
                <a:spcPts val="1000"/>
              </a:spcAft>
              <a:buNone/>
            </a:pPr>
            <a:r>
              <a:rPr lang="en-US" sz="1400" dirty="0"/>
              <a:t>	Subject line: 6465 Pre-RFP Meeting Question</a:t>
            </a:r>
          </a:p>
        </p:txBody>
      </p:sp>
    </p:spTree>
    <p:extLst>
      <p:ext uri="{BB962C8B-B14F-4D97-AF65-F5344CB8AC3E}">
        <p14:creationId xmlns:p14="http://schemas.microsoft.com/office/powerpoint/2010/main" val="16152676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0EB6C-6D8F-A9B7-A294-17362D6AB77E}"/>
              </a:ext>
            </a:extLst>
          </p:cNvPr>
          <p:cNvSpPr>
            <a:spLocks noGrp="1"/>
          </p:cNvSpPr>
          <p:nvPr>
            <p:ph type="title"/>
          </p:nvPr>
        </p:nvSpPr>
        <p:spPr>
          <a:xfrm>
            <a:off x="457200" y="779391"/>
            <a:ext cx="8229600" cy="294885"/>
          </a:xfrm>
        </p:spPr>
        <p:txBody>
          <a:bodyPr>
            <a:normAutofit/>
          </a:bodyPr>
          <a:lstStyle/>
          <a:p>
            <a:r>
              <a:rPr lang="en-US" sz="1600" dirty="0"/>
              <a:t>Procurement Overview: Waco District US 281/SH 36 PSE</a:t>
            </a:r>
          </a:p>
        </p:txBody>
      </p:sp>
      <p:sp>
        <p:nvSpPr>
          <p:cNvPr id="3" name="Content Placeholder 2">
            <a:extLst>
              <a:ext uri="{FF2B5EF4-FFF2-40B4-BE49-F238E27FC236}">
                <a16:creationId xmlns:a16="http://schemas.microsoft.com/office/drawing/2014/main" id="{C00CC329-869A-654B-4190-269BE320A582}"/>
              </a:ext>
            </a:extLst>
          </p:cNvPr>
          <p:cNvSpPr>
            <a:spLocks noGrp="1"/>
          </p:cNvSpPr>
          <p:nvPr>
            <p:ph idx="1"/>
          </p:nvPr>
        </p:nvSpPr>
        <p:spPr/>
        <p:txBody>
          <a:bodyPr>
            <a:normAutofit/>
          </a:bodyPr>
          <a:lstStyle/>
          <a:p>
            <a:pPr>
              <a:lnSpc>
                <a:spcPct val="150000"/>
              </a:lnSpc>
              <a:spcBef>
                <a:spcPts val="0"/>
              </a:spcBef>
              <a:spcAft>
                <a:spcPts val="1000"/>
              </a:spcAft>
              <a:buFont typeface="Wingdings" panose="05000000000000000000" pitchFamily="2" charset="2"/>
              <a:buChar char="§"/>
            </a:pPr>
            <a:r>
              <a:rPr lang="en-US" sz="1400" dirty="0"/>
              <a:t>One procurement  - One Specific Deliverable Contract</a:t>
            </a:r>
          </a:p>
          <a:p>
            <a:pPr lvl="1">
              <a:buFont typeface="Wingdings" panose="05000000000000000000" pitchFamily="2" charset="2"/>
              <a:buChar char="§"/>
            </a:pPr>
            <a:r>
              <a:rPr lang="en-US" sz="1400" dirty="0"/>
              <a:t>Federal with Interviews, DBE</a:t>
            </a:r>
          </a:p>
          <a:p>
            <a:pPr lvl="1">
              <a:buFont typeface="Wingdings" panose="05000000000000000000" pitchFamily="2" charset="2"/>
              <a:buChar char="§"/>
            </a:pPr>
            <a:r>
              <a:rPr lang="en-US" sz="1400" dirty="0"/>
              <a:t>Plans, Specifications &amp; Estimates (PSE)</a:t>
            </a:r>
          </a:p>
          <a:p>
            <a:pPr lvl="1">
              <a:buFont typeface="Wingdings" panose="05000000000000000000" pitchFamily="2" charset="2"/>
              <a:buChar char="§"/>
            </a:pPr>
            <a:r>
              <a:rPr lang="en-US" sz="1400" dirty="0"/>
              <a:t>With Work Authorizations (WA)</a:t>
            </a:r>
          </a:p>
          <a:p>
            <a:r>
              <a:rPr lang="en-US" sz="1400" dirty="0"/>
              <a:t>Amount – To be determined through negotiations</a:t>
            </a:r>
          </a:p>
          <a:p>
            <a:r>
              <a:rPr lang="en-US" sz="1400" dirty="0"/>
              <a:t>Duration: Approx. 7 years</a:t>
            </a:r>
          </a:p>
        </p:txBody>
      </p:sp>
    </p:spTree>
    <p:extLst>
      <p:ext uri="{BB962C8B-B14F-4D97-AF65-F5344CB8AC3E}">
        <p14:creationId xmlns:p14="http://schemas.microsoft.com/office/powerpoint/2010/main" val="19363462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0EB6C-6D8F-A9B7-A294-17362D6AB77E}"/>
              </a:ext>
            </a:extLst>
          </p:cNvPr>
          <p:cNvSpPr>
            <a:spLocks noGrp="1"/>
          </p:cNvSpPr>
          <p:nvPr>
            <p:ph type="title"/>
          </p:nvPr>
        </p:nvSpPr>
        <p:spPr/>
        <p:txBody>
          <a:bodyPr>
            <a:normAutofit fontScale="90000"/>
          </a:bodyPr>
          <a:lstStyle/>
          <a:p>
            <a:r>
              <a:rPr lang="en-US" dirty="0"/>
              <a:t>Procurement Process</a:t>
            </a:r>
          </a:p>
        </p:txBody>
      </p:sp>
      <p:sp>
        <p:nvSpPr>
          <p:cNvPr id="3" name="Content Placeholder 2">
            <a:extLst>
              <a:ext uri="{FF2B5EF4-FFF2-40B4-BE49-F238E27FC236}">
                <a16:creationId xmlns:a16="http://schemas.microsoft.com/office/drawing/2014/main" id="{C00CC329-869A-654B-4190-269BE320A582}"/>
              </a:ext>
            </a:extLst>
          </p:cNvPr>
          <p:cNvSpPr>
            <a:spLocks noGrp="1"/>
          </p:cNvSpPr>
          <p:nvPr>
            <p:ph idx="1"/>
          </p:nvPr>
        </p:nvSpPr>
        <p:spPr>
          <a:xfrm>
            <a:off x="171767" y="1502067"/>
            <a:ext cx="8229597" cy="606344"/>
          </a:xfrm>
        </p:spPr>
        <p:txBody>
          <a:bodyP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Arial"/>
                <a:ea typeface="+mn-ea"/>
                <a:cs typeface="+mn-cs"/>
              </a:rPr>
              <a:t>One Specific Deliverable Contract with Work Authorizations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Arial"/>
                <a:ea typeface="+mn-ea"/>
                <a:cs typeface="+mn-cs"/>
              </a:rPr>
              <a:t>Contract Duration: Approx. 7 Years</a:t>
            </a:r>
            <a:endParaRPr kumimoji="0" lang="en-US" sz="1500" b="1" i="0" u="none" strike="noStrike" kern="1200" cap="none" spc="0" normalizeH="0" baseline="0" noProof="0" dirty="0">
              <a:ln>
                <a:noFill/>
              </a:ln>
              <a:solidFill>
                <a:srgbClr val="000000"/>
              </a:solidFill>
              <a:effectLst/>
              <a:uLnTx/>
              <a:uFillTx/>
              <a:latin typeface="Arial"/>
              <a:ea typeface="+mn-ea"/>
              <a:cs typeface="Arial"/>
            </a:endParaRPr>
          </a:p>
          <a:p>
            <a:pPr marL="0" indent="0">
              <a:lnSpc>
                <a:spcPct val="150000"/>
              </a:lnSpc>
              <a:spcBef>
                <a:spcPts val="0"/>
              </a:spcBef>
              <a:spcAft>
                <a:spcPts val="1000"/>
              </a:spcAft>
              <a:buNone/>
            </a:pPr>
            <a:endParaRPr lang="en-US" dirty="0"/>
          </a:p>
        </p:txBody>
      </p:sp>
      <p:grpSp>
        <p:nvGrpSpPr>
          <p:cNvPr id="6" name="Group 5">
            <a:extLst>
              <a:ext uri="{FF2B5EF4-FFF2-40B4-BE49-F238E27FC236}">
                <a16:creationId xmlns:a16="http://schemas.microsoft.com/office/drawing/2014/main" id="{0284002A-D818-F291-E42E-964129005258}"/>
              </a:ext>
              <a:ext uri="{C183D7F6-B498-43B3-948B-1728B52AA6E4}">
                <adec:decorative xmlns:adec="http://schemas.microsoft.com/office/drawing/2017/decorative" val="1"/>
              </a:ext>
            </a:extLst>
          </p:cNvPr>
          <p:cNvGrpSpPr/>
          <p:nvPr/>
        </p:nvGrpSpPr>
        <p:grpSpPr>
          <a:xfrm>
            <a:off x="532502" y="2488739"/>
            <a:ext cx="2275244" cy="368615"/>
            <a:chOff x="195266" y="862018"/>
            <a:chExt cx="2257425" cy="491487"/>
          </a:xfrm>
        </p:grpSpPr>
        <p:sp>
          <p:nvSpPr>
            <p:cNvPr id="7" name="Isosceles Triangle 6">
              <a:extLst>
                <a:ext uri="{FF2B5EF4-FFF2-40B4-BE49-F238E27FC236}">
                  <a16:creationId xmlns:a16="http://schemas.microsoft.com/office/drawing/2014/main" id="{F01FECA2-507B-3BE0-093F-D568FDFF131D}"/>
                </a:ext>
              </a:extLst>
            </p:cNvPr>
            <p:cNvSpPr/>
            <p:nvPr>
              <p:custDataLst>
                <p:tags r:id="rId5"/>
              </p:custDataLst>
            </p:nvPr>
          </p:nvSpPr>
          <p:spPr>
            <a:xfrm rot="10800000">
              <a:off x="195266" y="1262065"/>
              <a:ext cx="137160" cy="91440"/>
            </a:xfrm>
            <a:prstGeom prst="triangle">
              <a:avLst>
                <a:gd name="adj" fmla="val 0"/>
              </a:avLst>
            </a:prstGeom>
            <a:solidFill>
              <a:srgbClr val="79A03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Franklin Gothic Book" pitchFamily="34" charset="0"/>
                <a:ea typeface="+mn-ea"/>
                <a:cs typeface="Arial" pitchFamily="34" charset="0"/>
              </a:endParaRPr>
            </a:p>
          </p:txBody>
        </p:sp>
        <p:sp>
          <p:nvSpPr>
            <p:cNvPr id="8" name="Pentagon 34">
              <a:extLst>
                <a:ext uri="{FF2B5EF4-FFF2-40B4-BE49-F238E27FC236}">
                  <a16:creationId xmlns:a16="http://schemas.microsoft.com/office/drawing/2014/main" id="{7E63158E-D48A-4016-7BAE-12BE2C77D2B0}"/>
                </a:ext>
              </a:extLst>
            </p:cNvPr>
            <p:cNvSpPr/>
            <p:nvPr>
              <p:custDataLst>
                <p:tags r:id="rId6"/>
              </p:custDataLst>
            </p:nvPr>
          </p:nvSpPr>
          <p:spPr>
            <a:xfrm>
              <a:off x="195266" y="862018"/>
              <a:ext cx="2257425" cy="400050"/>
            </a:xfrm>
            <a:prstGeom prst="homePlate">
              <a:avLst>
                <a:gd name="adj" fmla="val 33333"/>
              </a:avLst>
            </a:prstGeom>
            <a:gradFill flip="none" rotWithShape="1">
              <a:gsLst>
                <a:gs pos="0">
                  <a:srgbClr val="3869A2">
                    <a:lumMod val="90000"/>
                    <a:lumOff val="10000"/>
                  </a:srgbClr>
                </a:gs>
                <a:gs pos="50000">
                  <a:srgbClr val="3869A2">
                    <a:lumMod val="75000"/>
                    <a:lumOff val="25000"/>
                  </a:srgbClr>
                </a:gs>
              </a:gsLst>
              <a:lin ang="5400000" scaled="1"/>
              <a:tileRect/>
            </a:gra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srgbClr val="FFFFFF"/>
                  </a:solidFill>
                  <a:effectLst/>
                  <a:uLnTx/>
                  <a:uFillTx/>
                  <a:latin typeface="Franklin Gothic Book" pitchFamily="34" charset="0"/>
                  <a:ea typeface="+mn-ea"/>
                  <a:cs typeface="Arial" pitchFamily="34" charset="0"/>
                </a:rPr>
                <a:t>FEDERAL FUNDS</a:t>
              </a:r>
            </a:p>
          </p:txBody>
        </p:sp>
      </p:grpSp>
      <p:grpSp>
        <p:nvGrpSpPr>
          <p:cNvPr id="9" name="Group 8">
            <a:extLst>
              <a:ext uri="{FF2B5EF4-FFF2-40B4-BE49-F238E27FC236}">
                <a16:creationId xmlns:a16="http://schemas.microsoft.com/office/drawing/2014/main" id="{B250F041-F849-24C7-E791-A42FB476FE0D}"/>
              </a:ext>
              <a:ext uri="{C183D7F6-B498-43B3-948B-1728B52AA6E4}">
                <adec:decorative xmlns:adec="http://schemas.microsoft.com/office/drawing/2017/decorative" val="1"/>
              </a:ext>
            </a:extLst>
          </p:cNvPr>
          <p:cNvGrpSpPr/>
          <p:nvPr/>
        </p:nvGrpSpPr>
        <p:grpSpPr>
          <a:xfrm>
            <a:off x="3543698" y="2488739"/>
            <a:ext cx="4036219" cy="368615"/>
            <a:chOff x="195266" y="862018"/>
            <a:chExt cx="5381625" cy="491487"/>
          </a:xfrm>
        </p:grpSpPr>
        <p:sp>
          <p:nvSpPr>
            <p:cNvPr id="10" name="Isosceles Triangle 9">
              <a:extLst>
                <a:ext uri="{FF2B5EF4-FFF2-40B4-BE49-F238E27FC236}">
                  <a16:creationId xmlns:a16="http://schemas.microsoft.com/office/drawing/2014/main" id="{3947FE8F-7FDF-7D99-4207-8DFA767CAA28}"/>
                </a:ext>
              </a:extLst>
            </p:cNvPr>
            <p:cNvSpPr/>
            <p:nvPr>
              <p:custDataLst>
                <p:tags r:id="rId3"/>
              </p:custDataLst>
            </p:nvPr>
          </p:nvSpPr>
          <p:spPr>
            <a:xfrm rot="10800000">
              <a:off x="195266" y="1262065"/>
              <a:ext cx="137160" cy="91440"/>
            </a:xfrm>
            <a:prstGeom prst="triangle">
              <a:avLst>
                <a:gd name="adj" fmla="val 0"/>
              </a:avLst>
            </a:prstGeom>
            <a:solidFill>
              <a:srgbClr val="79A03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Franklin Gothic Book" pitchFamily="34" charset="0"/>
                <a:ea typeface="+mn-ea"/>
                <a:cs typeface="Arial" pitchFamily="34" charset="0"/>
              </a:endParaRPr>
            </a:p>
          </p:txBody>
        </p:sp>
        <p:sp>
          <p:nvSpPr>
            <p:cNvPr id="11" name="Pentagon 37">
              <a:extLst>
                <a:ext uri="{FF2B5EF4-FFF2-40B4-BE49-F238E27FC236}">
                  <a16:creationId xmlns:a16="http://schemas.microsoft.com/office/drawing/2014/main" id="{67AF78E1-681D-0842-7A3D-BC50386A5D42}"/>
                </a:ext>
              </a:extLst>
            </p:cNvPr>
            <p:cNvSpPr/>
            <p:nvPr>
              <p:custDataLst>
                <p:tags r:id="rId4"/>
              </p:custDataLst>
            </p:nvPr>
          </p:nvSpPr>
          <p:spPr>
            <a:xfrm>
              <a:off x="195266" y="862018"/>
              <a:ext cx="5381625" cy="400050"/>
            </a:xfrm>
            <a:prstGeom prst="homePlate">
              <a:avLst>
                <a:gd name="adj" fmla="val 33333"/>
              </a:avLst>
            </a:prstGeom>
            <a:gradFill flip="none" rotWithShape="1">
              <a:gsLst>
                <a:gs pos="0">
                  <a:srgbClr val="3869A2">
                    <a:lumMod val="90000"/>
                    <a:lumOff val="10000"/>
                  </a:srgbClr>
                </a:gs>
                <a:gs pos="50000">
                  <a:srgbClr val="3869A2">
                    <a:lumMod val="75000"/>
                    <a:lumOff val="25000"/>
                  </a:srgbClr>
                </a:gs>
              </a:gsLst>
              <a:lin ang="5400000" scaled="1"/>
              <a:tileRect/>
            </a:gra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srgbClr val="FFFFFF"/>
                  </a:solidFill>
                  <a:effectLst/>
                  <a:uLnTx/>
                  <a:uFillTx/>
                  <a:latin typeface="Franklin Gothic Book" pitchFamily="34" charset="0"/>
                  <a:ea typeface="+mn-ea"/>
                  <a:cs typeface="Arial" pitchFamily="34" charset="0"/>
                </a:rPr>
                <a:t>FEDERAL PROCESS  WITH INTERVIEWS</a:t>
              </a:r>
            </a:p>
          </p:txBody>
        </p:sp>
      </p:grpSp>
      <p:sp>
        <p:nvSpPr>
          <p:cNvPr id="12" name="Rectangle 11">
            <a:extLst>
              <a:ext uri="{FF2B5EF4-FFF2-40B4-BE49-F238E27FC236}">
                <a16:creationId xmlns:a16="http://schemas.microsoft.com/office/drawing/2014/main" id="{AB6615AA-C584-B5A7-95F5-B0C13C38EFF7}"/>
              </a:ext>
            </a:extLst>
          </p:cNvPr>
          <p:cNvSpPr/>
          <p:nvPr>
            <p:custDataLst>
              <p:tags r:id="rId1"/>
            </p:custDataLst>
          </p:nvPr>
        </p:nvSpPr>
        <p:spPr bwMode="auto">
          <a:xfrm>
            <a:off x="670746" y="2788774"/>
            <a:ext cx="1085850" cy="1727808"/>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205740" rIns="68580" bIns="68580" rtlCol="0" anchor="t"/>
          <a:lstStyle/>
          <a:p>
            <a:pPr>
              <a:spcAft>
                <a:spcPts val="450"/>
              </a:spcAft>
            </a:pPr>
            <a:r>
              <a:rPr lang="en-US" sz="1500" b="1" dirty="0">
                <a:solidFill>
                  <a:schemeClr val="tx1"/>
                </a:solidFill>
                <a:latin typeface="Franklin Gothic Book" pitchFamily="34" charset="0"/>
                <a:cs typeface="Arial" pitchFamily="34" charset="0"/>
              </a:rPr>
              <a:t>DBE GOAL</a:t>
            </a:r>
          </a:p>
          <a:p>
            <a:pPr marL="172641" indent="-172641">
              <a:spcBef>
                <a:spcPts val="450"/>
              </a:spcBef>
              <a:buClr>
                <a:schemeClr val="accent1"/>
              </a:buClr>
              <a:buFont typeface="Wingdings" pitchFamily="2" charset="2"/>
              <a:buChar char="§"/>
            </a:pPr>
            <a:r>
              <a:rPr lang="en-US" sz="1500" dirty="0">
                <a:solidFill>
                  <a:schemeClr val="tx1"/>
                </a:solidFill>
                <a:latin typeface="Franklin Gothic Book" pitchFamily="34" charset="0"/>
                <a:cs typeface="Arial" pitchFamily="34" charset="0"/>
              </a:rPr>
              <a:t>0%</a:t>
            </a:r>
          </a:p>
          <a:p>
            <a:pPr marL="172641" indent="-172641">
              <a:spcBef>
                <a:spcPts val="450"/>
              </a:spcBef>
              <a:buClr>
                <a:schemeClr val="accent1"/>
              </a:buClr>
              <a:buFont typeface="Wingdings" pitchFamily="2" charset="2"/>
              <a:buChar char="§"/>
            </a:pPr>
            <a:r>
              <a:rPr lang="en-US" sz="1500" dirty="0">
                <a:solidFill>
                  <a:schemeClr val="tx1"/>
                </a:solidFill>
                <a:latin typeface="Franklin Gothic Book" pitchFamily="34" charset="0"/>
                <a:cs typeface="Arial" pitchFamily="34" charset="0"/>
              </a:rPr>
              <a:t>Refer to RFP for final %</a:t>
            </a:r>
          </a:p>
        </p:txBody>
      </p:sp>
      <p:sp>
        <p:nvSpPr>
          <p:cNvPr id="13" name="Rectangle 12">
            <a:extLst>
              <a:ext uri="{FF2B5EF4-FFF2-40B4-BE49-F238E27FC236}">
                <a16:creationId xmlns:a16="http://schemas.microsoft.com/office/drawing/2014/main" id="{216AD351-FC72-4E88-8118-D304BB7E88B3}"/>
              </a:ext>
            </a:extLst>
          </p:cNvPr>
          <p:cNvSpPr/>
          <p:nvPr>
            <p:custDataLst>
              <p:tags r:id="rId2"/>
            </p:custDataLst>
          </p:nvPr>
        </p:nvSpPr>
        <p:spPr bwMode="auto">
          <a:xfrm>
            <a:off x="3646568" y="2800540"/>
            <a:ext cx="4764881" cy="1808935"/>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205740" rIns="68580" bIns="68580" rtlCol="0" anchor="t"/>
          <a:lstStyle/>
          <a:p>
            <a:pPr marL="257175" indent="-257175">
              <a:spcAft>
                <a:spcPts val="450"/>
              </a:spcAft>
              <a:buFont typeface="Arial" panose="020B0604020202020204" pitchFamily="34" charset="0"/>
              <a:buChar char="•"/>
            </a:pPr>
            <a:r>
              <a:rPr lang="en-US" sz="1500" b="1" dirty="0">
                <a:solidFill>
                  <a:schemeClr val="tx1"/>
                </a:solidFill>
                <a:latin typeface="Franklin Gothic Book" pitchFamily="34" charset="0"/>
                <a:cs typeface="Arial" pitchFamily="34" charset="0"/>
              </a:rPr>
              <a:t>Solicitation – The Request for Proposal (RFP)</a:t>
            </a:r>
          </a:p>
          <a:p>
            <a:pPr marL="257175" indent="-257175">
              <a:spcAft>
                <a:spcPts val="450"/>
              </a:spcAft>
              <a:buFont typeface="Arial" panose="020B0604020202020204" pitchFamily="34" charset="0"/>
              <a:buChar char="•"/>
            </a:pPr>
            <a:r>
              <a:rPr lang="en-US" sz="1500" b="1" dirty="0">
                <a:solidFill>
                  <a:schemeClr val="tx1"/>
                </a:solidFill>
                <a:latin typeface="Franklin Gothic Book" pitchFamily="34" charset="0"/>
                <a:cs typeface="Arial" pitchFamily="34" charset="0"/>
              </a:rPr>
              <a:t>Response – Proposal submitted in Procurement Portal</a:t>
            </a:r>
          </a:p>
          <a:p>
            <a:pPr marL="257175" indent="-257175">
              <a:spcAft>
                <a:spcPts val="450"/>
              </a:spcAft>
              <a:buFont typeface="Arial" panose="020B0604020202020204" pitchFamily="34" charset="0"/>
              <a:buChar char="•"/>
            </a:pPr>
            <a:r>
              <a:rPr lang="en-US" sz="1500" b="1" dirty="0">
                <a:solidFill>
                  <a:schemeClr val="tx1"/>
                </a:solidFill>
                <a:latin typeface="Franklin Gothic Book" pitchFamily="34" charset="0"/>
                <a:cs typeface="Arial" pitchFamily="34" charset="0"/>
              </a:rPr>
              <a:t>Short List – Based on proposal scores</a:t>
            </a:r>
          </a:p>
          <a:p>
            <a:pPr marL="257175" indent="-257175">
              <a:spcAft>
                <a:spcPts val="450"/>
              </a:spcAft>
              <a:buFont typeface="Arial" panose="020B0604020202020204" pitchFamily="34" charset="0"/>
              <a:buChar char="•"/>
            </a:pPr>
            <a:r>
              <a:rPr lang="en-US" sz="1500" b="1" dirty="0">
                <a:solidFill>
                  <a:schemeClr val="tx1"/>
                </a:solidFill>
                <a:latin typeface="Franklin Gothic Book" pitchFamily="34" charset="0"/>
                <a:cs typeface="Arial" pitchFamily="34" charset="0"/>
              </a:rPr>
              <a:t>Interviews – Provider presentation </a:t>
            </a:r>
          </a:p>
          <a:p>
            <a:pPr marL="257175" indent="-257175">
              <a:spcAft>
                <a:spcPts val="450"/>
              </a:spcAft>
              <a:buFont typeface="Arial" panose="020B0604020202020204" pitchFamily="34" charset="0"/>
              <a:buChar char="•"/>
            </a:pPr>
            <a:r>
              <a:rPr lang="en-US" sz="1500" b="1" dirty="0">
                <a:solidFill>
                  <a:schemeClr val="tx1"/>
                </a:solidFill>
                <a:latin typeface="Franklin Gothic Book" pitchFamily="34" charset="0"/>
                <a:cs typeface="Arial" pitchFamily="34" charset="0"/>
              </a:rPr>
              <a:t>Selection – Based on the interview scores</a:t>
            </a:r>
          </a:p>
          <a:p>
            <a:pPr>
              <a:spcBef>
                <a:spcPts val="450"/>
              </a:spcBef>
              <a:buClr>
                <a:schemeClr val="accent1"/>
              </a:buClr>
            </a:pPr>
            <a:endParaRPr lang="en-US" dirty="0">
              <a:solidFill>
                <a:schemeClr val="tx1"/>
              </a:solidFill>
              <a:latin typeface="Franklin Gothic Book" pitchFamily="34" charset="0"/>
              <a:cs typeface="Arial" pitchFamily="34" charset="0"/>
            </a:endParaRPr>
          </a:p>
          <a:p>
            <a:pPr>
              <a:spcBef>
                <a:spcPts val="450"/>
              </a:spcBef>
              <a:buClr>
                <a:schemeClr val="accent1"/>
              </a:buClr>
            </a:pPr>
            <a:endParaRPr lang="en-US" dirty="0">
              <a:solidFill>
                <a:schemeClr val="tx1"/>
              </a:solidFill>
              <a:latin typeface="Franklin Gothic Book" pitchFamily="34" charset="0"/>
              <a:cs typeface="Arial" pitchFamily="34" charset="0"/>
            </a:endParaRPr>
          </a:p>
        </p:txBody>
      </p:sp>
      <p:sp>
        <p:nvSpPr>
          <p:cNvPr id="14" name="Rectangle 13">
            <a:extLst>
              <a:ext uri="{FF2B5EF4-FFF2-40B4-BE49-F238E27FC236}">
                <a16:creationId xmlns:a16="http://schemas.microsoft.com/office/drawing/2014/main" id="{192453FC-90D6-60E0-6F2A-22A6116AAA7A}"/>
              </a:ext>
              <a:ext uri="{C183D7F6-B498-43B3-948B-1728B52AA6E4}">
                <adec:decorative xmlns:adec="http://schemas.microsoft.com/office/drawing/2017/decorative" val="1"/>
              </a:ext>
            </a:extLst>
          </p:cNvPr>
          <p:cNvSpPr/>
          <p:nvPr/>
        </p:nvSpPr>
        <p:spPr>
          <a:xfrm>
            <a:off x="532503" y="2108411"/>
            <a:ext cx="7878946" cy="17073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312915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0_Z36C8h_k.Zoooy4Pdubw"/>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MMBywscIDECfrVTHi__.9A"/>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rFdfbCtTxUmzVpZmXc6IbA"/>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Re6HQ4oVoUGuA572t3p3H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6FTHcC2EXkq9yrcAel5.9w"/>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NRya.WU32Uy_TwnnnUTc.g"/>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SGkbyk98a0WRhSUEJMtoiQ"/>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SGkbyk98a0WRhSUEJMtoiQ"/>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2W4shhwcZkSwgFoS2uM5Iw"/>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2akc.DmNqE2lY1U0KeV1Dg"/>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2W4shhwcZkSwgFoS2uM5I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XGGOofTm2ESS58QdXFqoHQ"/>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2akc.DmNqE2lY1U0KeV1Dg"/>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9QpKotsuKEurY5nNIXejoA"/>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vt2w63l06Eu2.ehJHyBU8w"/>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zNwj6WN1dUC67ScKgZcQww"/>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fS.wXySAtE2h91BlG7IXvg"/>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zNwj6WN1dUC67ScKgZcQww"/>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zNwj6WN1dUC67ScKgZcQww"/>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zNwj6WN1dUC67ScKgZcQww"/>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zNwj6WN1dUC67ScKgZcQww"/>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4eB67UbA_kCLfD5mjrOyh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MHIdLxA910.3kdQEaWcjfw"/>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KIQg2VtjJkyjT4Hv7lcGPg"/>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KIQg2VtjJkyjT4Hv7lcGPg"/>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KIQg2VtjJkyjT4Hv7lcGPg"/>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NjGxFSfiZUGFKpCVDbl5rQ"/>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FNMLC_ZZREWq0sGBaYAX3g"/>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NjGxFSfiZUGFKpCVDbl5rQ"/>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bs7CT6NTAkaTTpMsPG6qUQ"/>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uxPeTZsdYki0OLgDwXZsIQ"/>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F1gkZQPO_UWmCEiY2Hz6Lw"/>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6Gr90_wU90CZ8lXs7J7Tv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cnl_ygQrAUK7P2REs6v9yg"/>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dI3Z76MPwEWAkEHHMnrDV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0pAcV1D_bEuSzbY.3osstQ"/>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0pAcV1D_bEuSzbY.3osst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0pAcV1D_bEuSzbY.3osstQ"/>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MMBywscIDECfrVTHi__.9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MMBywscIDECfrVTHi__.9A"/>
</p:tagLst>
</file>

<file path=ppt/theme/theme1.xml><?xml version="1.0" encoding="utf-8"?>
<a:theme xmlns:a="http://schemas.openxmlformats.org/drawingml/2006/main" name="Office Theme">
  <a:themeElements>
    <a:clrScheme name="TxDOT Template Color Scheme">
      <a:dk1>
        <a:srgbClr val="000000"/>
      </a:dk1>
      <a:lt1>
        <a:srgbClr val="FFFFFF"/>
      </a:lt1>
      <a:dk2>
        <a:srgbClr val="000000"/>
      </a:dk2>
      <a:lt2>
        <a:srgbClr val="EBEBEB"/>
      </a:lt2>
      <a:accent1>
        <a:srgbClr val="0056A9"/>
      </a:accent1>
      <a:accent2>
        <a:srgbClr val="D90D0D"/>
      </a:accent2>
      <a:accent3>
        <a:srgbClr val="196533"/>
      </a:accent3>
      <a:accent4>
        <a:srgbClr val="5F0F40"/>
      </a:accent4>
      <a:accent5>
        <a:srgbClr val="002E69"/>
      </a:accent5>
      <a:accent6>
        <a:srgbClr val="333F48"/>
      </a:accent6>
      <a:hlink>
        <a:srgbClr val="0056A9"/>
      </a:hlink>
      <a:folHlink>
        <a:srgbClr val="5F0F40"/>
      </a:folHlink>
    </a:clrScheme>
    <a:fontScheme name="TxDOT Template fonts">
      <a:majorFont>
        <a:latin typeface="Verdana Bold"/>
        <a:ea typeface=""/>
        <a:cs typeface=""/>
      </a:majorFont>
      <a:minorFont>
        <a:latin typeface="Verdan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emplate EDIT.pptx" id="{75FC1E3B-8713-410B-983F-390058963E94}" vid="{C3592BC3-9EE1-4FFC-B499-CE692854FEFF}"/>
    </a:ext>
  </a:extLst>
</a:theme>
</file>

<file path=ppt/theme/theme2.xml><?xml version="1.0" encoding="utf-8"?>
<a:theme xmlns:a="http://schemas.openxmlformats.org/drawingml/2006/main" name="2_Office Theme">
  <a:themeElements>
    <a:clrScheme name="TxDOT Template Color Scheme">
      <a:dk1>
        <a:srgbClr val="000000"/>
      </a:dk1>
      <a:lt1>
        <a:srgbClr val="FFFFFF"/>
      </a:lt1>
      <a:dk2>
        <a:srgbClr val="000000"/>
      </a:dk2>
      <a:lt2>
        <a:srgbClr val="EBEBEB"/>
      </a:lt2>
      <a:accent1>
        <a:srgbClr val="0056A9"/>
      </a:accent1>
      <a:accent2>
        <a:srgbClr val="D90D0D"/>
      </a:accent2>
      <a:accent3>
        <a:srgbClr val="196533"/>
      </a:accent3>
      <a:accent4>
        <a:srgbClr val="5F0F40"/>
      </a:accent4>
      <a:accent5>
        <a:srgbClr val="002E69"/>
      </a:accent5>
      <a:accent6>
        <a:srgbClr val="333F48"/>
      </a:accent6>
      <a:hlink>
        <a:srgbClr val="0056A9"/>
      </a:hlink>
      <a:folHlink>
        <a:srgbClr val="5F0F40"/>
      </a:folHlink>
    </a:clrScheme>
    <a:fontScheme name="TxDOT Template fonts">
      <a:majorFont>
        <a:latin typeface="Verdana Bold"/>
        <a:ea typeface=""/>
        <a:cs typeface=""/>
      </a:majorFont>
      <a:minorFont>
        <a:latin typeface="Verdan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D6A5EE22-6D52-45A0-8DF9-870822FD90ED}" vid="{DDD1A6F9-EBD1-4E6C-83F6-9504CAA05EDE}"/>
    </a:ext>
  </a:extLst>
</a:theme>
</file>

<file path=ppt/theme/theme3.xml><?xml version="1.0" encoding="utf-8"?>
<a:theme xmlns:a="http://schemas.openxmlformats.org/drawingml/2006/main" name="1_Office Theme">
  <a:themeElements>
    <a:clrScheme name="TxDOT Template Color Scheme">
      <a:dk1>
        <a:srgbClr val="000000"/>
      </a:dk1>
      <a:lt1>
        <a:srgbClr val="FFFFFF"/>
      </a:lt1>
      <a:dk2>
        <a:srgbClr val="000000"/>
      </a:dk2>
      <a:lt2>
        <a:srgbClr val="EBEBEB"/>
      </a:lt2>
      <a:accent1>
        <a:srgbClr val="0056A9"/>
      </a:accent1>
      <a:accent2>
        <a:srgbClr val="D90D0D"/>
      </a:accent2>
      <a:accent3>
        <a:srgbClr val="196533"/>
      </a:accent3>
      <a:accent4>
        <a:srgbClr val="5F0F40"/>
      </a:accent4>
      <a:accent5>
        <a:srgbClr val="002E69"/>
      </a:accent5>
      <a:accent6>
        <a:srgbClr val="333F48"/>
      </a:accent6>
      <a:hlink>
        <a:srgbClr val="0056A9"/>
      </a:hlink>
      <a:folHlink>
        <a:srgbClr val="5F0F40"/>
      </a:folHlink>
    </a:clrScheme>
    <a:fontScheme name="TxDOT Template fonts">
      <a:majorFont>
        <a:latin typeface="Verdana Bold"/>
        <a:ea typeface=""/>
        <a:cs typeface=""/>
      </a:majorFont>
      <a:minorFont>
        <a:latin typeface="Verdan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D6A5EE22-6D52-45A0-8DF9-870822FD90ED}" vid="{DDD1A6F9-EBD1-4E6C-83F6-9504CAA05ED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txdot-presentation-template</Template>
  <TotalTime>2872</TotalTime>
  <Words>3778</Words>
  <Application>Microsoft Office PowerPoint</Application>
  <PresentationFormat>Custom</PresentationFormat>
  <Paragraphs>484</Paragraphs>
  <Slides>38</Slides>
  <Notes>30</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38</vt:i4>
      </vt:variant>
    </vt:vector>
  </HeadingPairs>
  <TitlesOfParts>
    <vt:vector size="51" baseType="lpstr">
      <vt:lpstr>Verdana</vt:lpstr>
      <vt:lpstr>Aptos</vt:lpstr>
      <vt:lpstr>Wingdings</vt:lpstr>
      <vt:lpstr>Verdana Bold</vt:lpstr>
      <vt:lpstr>Franklin Gothic Book</vt:lpstr>
      <vt:lpstr>Calibri</vt:lpstr>
      <vt:lpstr>Arial</vt:lpstr>
      <vt:lpstr>Franklin Gothic Demi</vt:lpstr>
      <vt:lpstr>Times New Roman</vt:lpstr>
      <vt:lpstr>Barlow Condensed Medium</vt:lpstr>
      <vt:lpstr>Office Theme</vt:lpstr>
      <vt:lpstr>2_Office Theme</vt:lpstr>
      <vt:lpstr>1_Office Theme</vt:lpstr>
      <vt:lpstr>Pre-Request for Proposal (RFP) Meeting  PS&amp;E Services for US 281/SH 36 Hamilton Truck Relief Route  Waco District </vt:lpstr>
      <vt:lpstr>Housekeeping</vt:lpstr>
      <vt:lpstr>Meeting Agenda</vt:lpstr>
      <vt:lpstr>Drive like a Texan English</vt:lpstr>
      <vt:lpstr>Introductions</vt:lpstr>
      <vt:lpstr>Professional Engineering Procurement Services Centers Map</vt:lpstr>
      <vt:lpstr>Ground Rules</vt:lpstr>
      <vt:lpstr>Procurement Overview: Waco District US 281/SH 36 PSE</vt:lpstr>
      <vt:lpstr>Procurement Process</vt:lpstr>
      <vt:lpstr>Procurement Process - 2</vt:lpstr>
      <vt:lpstr>Procurement Process - 3</vt:lpstr>
      <vt:lpstr>Procurement Process - 4</vt:lpstr>
      <vt:lpstr>Procurement Process - 5</vt:lpstr>
      <vt:lpstr>Procurement Process – RFP Requirements</vt:lpstr>
      <vt:lpstr>RFP Work Categories (Tentative*)</vt:lpstr>
      <vt:lpstr>RFP Work Categories (Tentative*) - 2</vt:lpstr>
      <vt:lpstr>Proposal Evaluation Criteria</vt:lpstr>
      <vt:lpstr>Procurement Process: Proposal</vt:lpstr>
      <vt:lpstr>Procurement Process: Interview</vt:lpstr>
      <vt:lpstr>Preclusions &amp; Core Team Restrictions</vt:lpstr>
      <vt:lpstr>Preclusions &amp; Core Team Restrictions - 2</vt:lpstr>
      <vt:lpstr>Preclusion Appeals Process</vt:lpstr>
      <vt:lpstr> Project Overview Waco District – US 281/SH 36 Hamilton Truck Relief Route   Abram VanElswyk, P.E.    Structures and Project Delivery Engineer &amp; US 281 Schem/Env PM Waco District    </vt:lpstr>
      <vt:lpstr>Project Overview</vt:lpstr>
      <vt:lpstr>Project Overview - 2</vt:lpstr>
      <vt:lpstr>Project Overview: Waco District – US 281/SH 36</vt:lpstr>
      <vt:lpstr>Project Context – Future Proof Design</vt:lpstr>
      <vt:lpstr>Project Context – Active Ranching Operations</vt:lpstr>
      <vt:lpstr>Project Context – Economic Development</vt:lpstr>
      <vt:lpstr>Existing US 281 Typical Section</vt:lpstr>
      <vt:lpstr>Existing SH 36 Typical Section</vt:lpstr>
      <vt:lpstr>Proposed US 281 Typical Section</vt:lpstr>
      <vt:lpstr>Proposed US SH 36 Typical Section</vt:lpstr>
      <vt:lpstr>Project Overview: Schematic – US 281/SH 36 at FM 3302  </vt:lpstr>
      <vt:lpstr>Project Overview: Schematic – US 281 at SH 36 (Northwest)  </vt:lpstr>
      <vt:lpstr>US 281 Hamilton Truck/Relief Route Project</vt:lpstr>
      <vt:lpstr>Procurement Timeline (Tentative*)</vt:lpstr>
      <vt:lpstr>Wrap Up and Next Steps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Template Instructions and Guidelines</dc:title>
  <dc:creator>Allison Kurwitz</dc:creator>
  <cp:lastModifiedBy>Idelice Haack</cp:lastModifiedBy>
  <cp:revision>146</cp:revision>
  <dcterms:created xsi:type="dcterms:W3CDTF">2024-09-10T22:25:55Z</dcterms:created>
  <dcterms:modified xsi:type="dcterms:W3CDTF">2026-05-18T12:44:43Z</dcterms:modified>
</cp:coreProperties>
</file>