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4" r:id="rId4"/>
  </p:sldMasterIdLst>
  <p:notesMasterIdLst>
    <p:notesMasterId r:id="rId23"/>
  </p:notesMasterIdLst>
  <p:handoutMasterIdLst>
    <p:handoutMasterId r:id="rId24"/>
  </p:handoutMasterIdLst>
  <p:sldIdLst>
    <p:sldId id="269" r:id="rId5"/>
    <p:sldId id="287" r:id="rId6"/>
    <p:sldId id="266" r:id="rId7"/>
    <p:sldId id="282" r:id="rId8"/>
    <p:sldId id="288" r:id="rId9"/>
    <p:sldId id="273" r:id="rId10"/>
    <p:sldId id="290" r:id="rId11"/>
    <p:sldId id="293" r:id="rId12"/>
    <p:sldId id="294" r:id="rId13"/>
    <p:sldId id="295" r:id="rId14"/>
    <p:sldId id="478" r:id="rId15"/>
    <p:sldId id="470" r:id="rId16"/>
    <p:sldId id="471" r:id="rId17"/>
    <p:sldId id="472" r:id="rId18"/>
    <p:sldId id="477" r:id="rId19"/>
    <p:sldId id="473" r:id="rId20"/>
    <p:sldId id="474" r:id="rId21"/>
    <p:sldId id="475" r:id="rId22"/>
  </p:sldIdLst>
  <p:sldSz cx="9144000" cy="5148263"/>
  <p:notesSz cx="9144000" cy="6858000"/>
  <p:embeddedFontLst>
    <p:embeddedFont>
      <p:font typeface="Franklin Gothic Book" panose="020B0503020102020204" pitchFamily="34" charset="0"/>
      <p:regular r:id="rId25"/>
      <p:italic r:id="rId26"/>
    </p:embeddedFont>
    <p:embeddedFont>
      <p:font typeface="Verdana" panose="020B0604030504040204" pitchFamily="34" charset="0"/>
      <p:regular r:id="rId27"/>
      <p:bold r:id="rId28"/>
      <p:italic r:id="rId29"/>
      <p:boldItalic r:id="rId30"/>
    </p:embeddedFont>
    <p:embeddedFont>
      <p:font typeface="Verdana Bold" panose="020B0804030504040204" pitchFamily="34" charset="0"/>
      <p:bold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4B96"/>
    <a:srgbClr val="003882"/>
    <a:srgbClr val="00264C"/>
    <a:srgbClr val="001732"/>
    <a:srgbClr val="000F22"/>
    <a:srgbClr val="0058B0"/>
    <a:srgbClr val="002E69"/>
    <a:srgbClr val="0056A9"/>
    <a:srgbClr val="D9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126" y="60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8D2E2E-8E8B-4A38-89E7-CEA71EE8E91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6D3189F-2611-4521-8403-33FB171519A8}">
      <dgm:prSet phldrT="[Text]" custT="1"/>
      <dgm:spPr/>
      <dgm:t>
        <a:bodyPr/>
        <a:lstStyle/>
        <a:p>
          <a:r>
            <a:rPr lang="en-US" sz="2000" b="1" dirty="0"/>
            <a:t>Project Manager (PM) Requirements:</a:t>
          </a:r>
          <a:endParaRPr lang="en-US" sz="2000" dirty="0"/>
        </a:p>
      </dgm:t>
    </dgm:pt>
    <dgm:pt modelId="{0AA0D337-9A90-4616-B1B4-FD1E5D58FC5B}" type="parTrans" cxnId="{4BF3D531-A38F-43C9-B4B0-4FBE2762BC3E}">
      <dgm:prSet/>
      <dgm:spPr/>
      <dgm:t>
        <a:bodyPr/>
        <a:lstStyle/>
        <a:p>
          <a:endParaRPr lang="en-US" sz="2800"/>
        </a:p>
      </dgm:t>
    </dgm:pt>
    <dgm:pt modelId="{80B48604-FCBA-48A8-B1B7-EC1E4F557953}" type="sibTrans" cxnId="{4BF3D531-A38F-43C9-B4B0-4FBE2762BC3E}">
      <dgm:prSet/>
      <dgm:spPr/>
      <dgm:t>
        <a:bodyPr/>
        <a:lstStyle/>
        <a:p>
          <a:endParaRPr lang="en-US" sz="2800"/>
        </a:p>
      </dgm:t>
    </dgm:pt>
    <dgm:pt modelId="{8CD7C56E-20CF-4AD2-B564-EE7B44DFE3A5}">
      <dgm:prSet phldrT="[Text]" custT="1"/>
      <dgm:spPr/>
      <dgm:t>
        <a:bodyPr/>
        <a:lstStyle/>
        <a:p>
          <a:pPr marL="0" indent="0">
            <a:buNone/>
          </a:pPr>
          <a:r>
            <a:rPr lang="en-US" sz="1800" dirty="0"/>
            <a:t>The prime provider’s PM </a:t>
          </a:r>
          <a:r>
            <a:rPr lang="en-US" sz="1800" b="1" u="sng" dirty="0">
              <a:solidFill>
                <a:schemeClr val="tx1"/>
              </a:solidFill>
            </a:rPr>
            <a:t>is</a:t>
          </a:r>
          <a:r>
            <a:rPr lang="en-US" sz="1800" b="1" dirty="0">
              <a:solidFill>
                <a:srgbClr val="FF0000"/>
              </a:solidFill>
            </a:rPr>
            <a:t> </a:t>
          </a:r>
          <a:r>
            <a:rPr lang="en-US" sz="1800" b="1" u="sng" dirty="0">
              <a:solidFill>
                <a:schemeClr val="tx1"/>
              </a:solidFill>
            </a:rPr>
            <a:t>required</a:t>
          </a:r>
          <a:r>
            <a:rPr lang="en-US" sz="1800" b="1" dirty="0">
              <a:solidFill>
                <a:srgbClr val="FF0000"/>
              </a:solidFill>
            </a:rPr>
            <a:t> </a:t>
          </a:r>
          <a:r>
            <a:rPr lang="en-US" sz="1800" dirty="0"/>
            <a:t>to be a registered Professional Engineer in Texas. </a:t>
          </a:r>
        </a:p>
      </dgm:t>
      <dgm:extLst>
        <a:ext uri="{E40237B7-FDA0-4F09-8148-C483321AD2D9}">
          <dgm14:cNvPr xmlns:dgm14="http://schemas.microsoft.com/office/drawing/2010/diagram" id="0" name="" descr="The prime provider's PM is required to be a registered professional engineer in Texas."/>
        </a:ext>
      </dgm:extLst>
    </dgm:pt>
    <dgm:pt modelId="{4BC5CF96-3FD7-4512-AC80-C33EACD52CFF}" type="parTrans" cxnId="{D2B552E3-D60E-4092-935F-FD0A6FA8B250}">
      <dgm:prSet/>
      <dgm:spPr/>
      <dgm:t>
        <a:bodyPr/>
        <a:lstStyle/>
        <a:p>
          <a:endParaRPr lang="en-US" sz="2800"/>
        </a:p>
      </dgm:t>
    </dgm:pt>
    <dgm:pt modelId="{9BCF0C80-0ED3-4CB4-A959-1046D0A93F35}" type="sibTrans" cxnId="{D2B552E3-D60E-4092-935F-FD0A6FA8B250}">
      <dgm:prSet/>
      <dgm:spPr/>
      <dgm:t>
        <a:bodyPr/>
        <a:lstStyle/>
        <a:p>
          <a:endParaRPr lang="en-US" sz="2800"/>
        </a:p>
      </dgm:t>
    </dgm:pt>
    <dgm:pt modelId="{40A4CFDC-D656-4309-953A-C09D09EF4744}" type="pres">
      <dgm:prSet presAssocID="{5A8D2E2E-8E8B-4A38-89E7-CEA71EE8E913}" presName="linear" presStyleCnt="0">
        <dgm:presLayoutVars>
          <dgm:dir/>
          <dgm:animLvl val="lvl"/>
          <dgm:resizeHandles val="exact"/>
        </dgm:presLayoutVars>
      </dgm:prSet>
      <dgm:spPr/>
    </dgm:pt>
    <dgm:pt modelId="{3F6E4BCD-FC68-48CB-8D9C-E930B14E1B2A}" type="pres">
      <dgm:prSet presAssocID="{16D3189F-2611-4521-8403-33FB171519A8}" presName="parentLin" presStyleCnt="0"/>
      <dgm:spPr/>
    </dgm:pt>
    <dgm:pt modelId="{7E98A5C1-635C-409D-A102-5868AC03685C}" type="pres">
      <dgm:prSet presAssocID="{16D3189F-2611-4521-8403-33FB171519A8}" presName="parentLeftMargin" presStyleLbl="node1" presStyleIdx="0" presStyleCnt="1"/>
      <dgm:spPr/>
    </dgm:pt>
    <dgm:pt modelId="{8C6DB392-E1D0-4610-B596-0E6FD8310C46}" type="pres">
      <dgm:prSet presAssocID="{16D3189F-2611-4521-8403-33FB171519A8}" presName="parentText" presStyleLbl="node1" presStyleIdx="0" presStyleCnt="1" custScaleX="129188" custScaleY="50921" custLinFactNeighborX="-4316" custLinFactNeighborY="5860">
        <dgm:presLayoutVars>
          <dgm:chMax val="0"/>
          <dgm:bulletEnabled val="1"/>
        </dgm:presLayoutVars>
      </dgm:prSet>
      <dgm:spPr/>
    </dgm:pt>
    <dgm:pt modelId="{42777221-CA69-4E21-BA9A-7823F5AC8704}" type="pres">
      <dgm:prSet presAssocID="{16D3189F-2611-4521-8403-33FB171519A8}" presName="negativeSpace" presStyleCnt="0"/>
      <dgm:spPr/>
    </dgm:pt>
    <dgm:pt modelId="{5DDF1178-8033-407A-A60A-389A38733B52}" type="pres">
      <dgm:prSet presAssocID="{16D3189F-2611-4521-8403-33FB171519A8}" presName="childText" presStyleLbl="conFgAcc1" presStyleIdx="0" presStyleCnt="1" custScaleY="79123" custLinFactNeighborY="42962">
        <dgm:presLayoutVars>
          <dgm:bulletEnabled val="1"/>
        </dgm:presLayoutVars>
      </dgm:prSet>
      <dgm:spPr/>
    </dgm:pt>
  </dgm:ptLst>
  <dgm:cxnLst>
    <dgm:cxn modelId="{9E0E1E01-15A9-4B11-B471-1CBED98B37EC}" type="presOf" srcId="{8CD7C56E-20CF-4AD2-B564-EE7B44DFE3A5}" destId="{5DDF1178-8033-407A-A60A-389A38733B52}" srcOrd="0" destOrd="0" presId="urn:microsoft.com/office/officeart/2005/8/layout/list1"/>
    <dgm:cxn modelId="{C09F522A-F712-4339-AA37-719CA187C5D9}" type="presOf" srcId="{5A8D2E2E-8E8B-4A38-89E7-CEA71EE8E913}" destId="{40A4CFDC-D656-4309-953A-C09D09EF4744}" srcOrd="0" destOrd="0" presId="urn:microsoft.com/office/officeart/2005/8/layout/list1"/>
    <dgm:cxn modelId="{80472E31-D887-4486-8BC5-A7A67BE6D7B0}" type="presOf" srcId="{16D3189F-2611-4521-8403-33FB171519A8}" destId="{7E98A5C1-635C-409D-A102-5868AC03685C}" srcOrd="0" destOrd="0" presId="urn:microsoft.com/office/officeart/2005/8/layout/list1"/>
    <dgm:cxn modelId="{4BF3D531-A38F-43C9-B4B0-4FBE2762BC3E}" srcId="{5A8D2E2E-8E8B-4A38-89E7-CEA71EE8E913}" destId="{16D3189F-2611-4521-8403-33FB171519A8}" srcOrd="0" destOrd="0" parTransId="{0AA0D337-9A90-4616-B1B4-FD1E5D58FC5B}" sibTransId="{80B48604-FCBA-48A8-B1B7-EC1E4F557953}"/>
    <dgm:cxn modelId="{18A995BE-D635-4159-8BE1-6C997A00D8E9}" type="presOf" srcId="{16D3189F-2611-4521-8403-33FB171519A8}" destId="{8C6DB392-E1D0-4610-B596-0E6FD8310C46}" srcOrd="1" destOrd="0" presId="urn:microsoft.com/office/officeart/2005/8/layout/list1"/>
    <dgm:cxn modelId="{D2B552E3-D60E-4092-935F-FD0A6FA8B250}" srcId="{16D3189F-2611-4521-8403-33FB171519A8}" destId="{8CD7C56E-20CF-4AD2-B564-EE7B44DFE3A5}" srcOrd="0" destOrd="0" parTransId="{4BC5CF96-3FD7-4512-AC80-C33EACD52CFF}" sibTransId="{9BCF0C80-0ED3-4CB4-A959-1046D0A93F35}"/>
    <dgm:cxn modelId="{D176CA31-12DA-4637-A8F6-209AF9F5D55B}" type="presParOf" srcId="{40A4CFDC-D656-4309-953A-C09D09EF4744}" destId="{3F6E4BCD-FC68-48CB-8D9C-E930B14E1B2A}" srcOrd="0" destOrd="0" presId="urn:microsoft.com/office/officeart/2005/8/layout/list1"/>
    <dgm:cxn modelId="{FC40CE79-6464-48CE-AA3E-305C6BBE85B9}" type="presParOf" srcId="{3F6E4BCD-FC68-48CB-8D9C-E930B14E1B2A}" destId="{7E98A5C1-635C-409D-A102-5868AC03685C}" srcOrd="0" destOrd="0" presId="urn:microsoft.com/office/officeart/2005/8/layout/list1"/>
    <dgm:cxn modelId="{EF35C6C5-4CEC-4540-A621-21F8442D3231}" type="presParOf" srcId="{3F6E4BCD-FC68-48CB-8D9C-E930B14E1B2A}" destId="{8C6DB392-E1D0-4610-B596-0E6FD8310C46}" srcOrd="1" destOrd="0" presId="urn:microsoft.com/office/officeart/2005/8/layout/list1"/>
    <dgm:cxn modelId="{B377B24D-8661-448C-A125-CCEBDD059E96}" type="presParOf" srcId="{40A4CFDC-D656-4309-953A-C09D09EF4744}" destId="{42777221-CA69-4E21-BA9A-7823F5AC8704}" srcOrd="1" destOrd="0" presId="urn:microsoft.com/office/officeart/2005/8/layout/list1"/>
    <dgm:cxn modelId="{1A04E195-5554-4E18-8DF6-19557A37B8BA}" type="presParOf" srcId="{40A4CFDC-D656-4309-953A-C09D09EF4744}" destId="{5DDF1178-8033-407A-A60A-389A38733B5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F1178-8033-407A-A60A-389A38733B52}">
      <dsp:nvSpPr>
        <dsp:cNvPr id="0" name=""/>
        <dsp:cNvSpPr/>
      </dsp:nvSpPr>
      <dsp:spPr>
        <a:xfrm>
          <a:off x="0" y="1210816"/>
          <a:ext cx="8261969" cy="1555241"/>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1221" tIns="916432" rIns="641221" bIns="128016" numCol="1" spcCol="1270" anchor="t" anchorCtr="0">
          <a:noAutofit/>
        </a:bodyPr>
        <a:lstStyle/>
        <a:p>
          <a:pPr marL="0" lvl="1" indent="0" algn="l" defTabSz="800100">
            <a:lnSpc>
              <a:spcPct val="90000"/>
            </a:lnSpc>
            <a:spcBef>
              <a:spcPct val="0"/>
            </a:spcBef>
            <a:spcAft>
              <a:spcPct val="15000"/>
            </a:spcAft>
            <a:buNone/>
          </a:pPr>
          <a:r>
            <a:rPr lang="en-US" sz="1800" kern="1200" dirty="0"/>
            <a:t>The prime provider’s PM </a:t>
          </a:r>
          <a:r>
            <a:rPr lang="en-US" sz="1800" b="1" u="sng" kern="1200" dirty="0">
              <a:solidFill>
                <a:schemeClr val="tx1"/>
              </a:solidFill>
            </a:rPr>
            <a:t>is</a:t>
          </a:r>
          <a:r>
            <a:rPr lang="en-US" sz="1800" b="1" kern="1200" dirty="0">
              <a:solidFill>
                <a:srgbClr val="FF0000"/>
              </a:solidFill>
            </a:rPr>
            <a:t> </a:t>
          </a:r>
          <a:r>
            <a:rPr lang="en-US" sz="1800" b="1" u="sng" kern="1200" dirty="0">
              <a:solidFill>
                <a:schemeClr val="tx1"/>
              </a:solidFill>
            </a:rPr>
            <a:t>required</a:t>
          </a:r>
          <a:r>
            <a:rPr lang="en-US" sz="1800" b="1" kern="1200" dirty="0">
              <a:solidFill>
                <a:srgbClr val="FF0000"/>
              </a:solidFill>
            </a:rPr>
            <a:t> </a:t>
          </a:r>
          <a:r>
            <a:rPr lang="en-US" sz="1800" kern="1200" dirty="0"/>
            <a:t>to be a registered Professional Engineer in Texas. </a:t>
          </a:r>
        </a:p>
      </dsp:txBody>
      <dsp:txXfrm>
        <a:off x="0" y="1210816"/>
        <a:ext cx="8261969" cy="1555241"/>
      </dsp:txXfrm>
    </dsp:sp>
    <dsp:sp modelId="{8C6DB392-E1D0-4610-B596-0E6FD8310C46}">
      <dsp:nvSpPr>
        <dsp:cNvPr id="0" name=""/>
        <dsp:cNvSpPr/>
      </dsp:nvSpPr>
      <dsp:spPr>
        <a:xfrm>
          <a:off x="395269" y="898291"/>
          <a:ext cx="7471430" cy="962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598" tIns="0" rIns="218598" bIns="0" numCol="1" spcCol="1270" anchor="ctr" anchorCtr="0">
          <a:noAutofit/>
        </a:bodyPr>
        <a:lstStyle/>
        <a:p>
          <a:pPr marL="0" lvl="0" indent="0" algn="l" defTabSz="889000">
            <a:lnSpc>
              <a:spcPct val="90000"/>
            </a:lnSpc>
            <a:spcBef>
              <a:spcPct val="0"/>
            </a:spcBef>
            <a:spcAft>
              <a:spcPct val="35000"/>
            </a:spcAft>
            <a:buNone/>
          </a:pPr>
          <a:r>
            <a:rPr lang="en-US" sz="2000" b="1" kern="1200" dirty="0"/>
            <a:t>Project Manager (PM) Requirements:</a:t>
          </a:r>
          <a:endParaRPr lang="en-US" sz="2000" kern="1200" dirty="0"/>
        </a:p>
      </dsp:txBody>
      <dsp:txXfrm>
        <a:off x="442232" y="945254"/>
        <a:ext cx="7377504" cy="8681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70553D-03AE-2466-394B-5ED8D60CBE8C}"/>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B46EA98-ABF1-D63A-360F-A6CA3FA53946}"/>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865AF469-3F7A-46DF-BB69-4FA7F0AC6168}" type="datetimeFigureOut">
              <a:rPr lang="en-US" smtClean="0"/>
              <a:t>2/24/2026</a:t>
            </a:fld>
            <a:endParaRPr lang="en-US" dirty="0"/>
          </a:p>
        </p:txBody>
      </p:sp>
      <p:sp>
        <p:nvSpPr>
          <p:cNvPr id="4" name="Footer Placeholder 3">
            <a:extLst>
              <a:ext uri="{FF2B5EF4-FFF2-40B4-BE49-F238E27FC236}">
                <a16:creationId xmlns:a16="http://schemas.microsoft.com/office/drawing/2014/main" id="{5BC5C8FF-9374-2909-F02D-D8B6E3FE026B}"/>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9997EFF-087E-057B-FF70-3D468A9173F6}"/>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69A58B59-C2DF-44A1-A873-5D0FEE0C23B0}" type="slidenum">
              <a:rPr lang="en-US" smtClean="0"/>
              <a:t>‹#›</a:t>
            </a:fld>
            <a:endParaRPr lang="en-US" dirty="0"/>
          </a:p>
        </p:txBody>
      </p:sp>
    </p:spTree>
    <p:extLst>
      <p:ext uri="{BB962C8B-B14F-4D97-AF65-F5344CB8AC3E}">
        <p14:creationId xmlns:p14="http://schemas.microsoft.com/office/powerpoint/2010/main" val="3753462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BF53D49-0DDC-344E-AB77-B58226DB14FC}" type="datetimeFigureOut">
              <a:rPr lang="en-US" smtClean="0"/>
              <a:t>2/24/2026</a:t>
            </a:fld>
            <a:endParaRPr lang="en-US" dirty="0"/>
          </a:p>
        </p:txBody>
      </p:sp>
      <p:sp>
        <p:nvSpPr>
          <p:cNvPr id="4" name="Slide Image Placeholder 3"/>
          <p:cNvSpPr>
            <a:spLocks noGrp="1" noRot="1" noChangeAspect="1"/>
          </p:cNvSpPr>
          <p:nvPr>
            <p:ph type="sldImg" idx="2"/>
          </p:nvPr>
        </p:nvSpPr>
        <p:spPr>
          <a:xfrm>
            <a:off x="2516188" y="857250"/>
            <a:ext cx="4111625"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31C783B-4AC7-F543-9503-53DDD025DBBC}" type="slidenum">
              <a:rPr lang="en-US" smtClean="0"/>
              <a:t>‹#›</a:t>
            </a:fld>
            <a:endParaRPr lang="en-US" dirty="0"/>
          </a:p>
        </p:txBody>
      </p:sp>
    </p:spTree>
    <p:extLst>
      <p:ext uri="{BB962C8B-B14F-4D97-AF65-F5344CB8AC3E}">
        <p14:creationId xmlns:p14="http://schemas.microsoft.com/office/powerpoint/2010/main" val="1721958823"/>
      </p:ext>
    </p:extLst>
  </p:cSld>
  <p:clrMap bg1="lt1" tx1="dk1" bg2="lt2" tx2="dk2" accent1="accent1" accent2="accent2" accent3="accent3" accent4="accent4" accent5="accent5" accent6="accent6" hlink="hlink" folHlink="folHlink"/>
  <p:hf sldNum="0" hdr="0" ftr="0" dt="0"/>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487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565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7391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191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7278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887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2727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36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Istiaque Hasan</a:t>
            </a:r>
          </a:p>
          <a:p>
            <a:r>
              <a:rPr lang="en-US" dirty="0"/>
              <a:t>Dongyuan Wang</a:t>
            </a:r>
          </a:p>
          <a:p>
            <a:r>
              <a:rPr lang="en-US" dirty="0"/>
              <a:t>Yusuf Yurttas</a:t>
            </a:r>
          </a:p>
        </p:txBody>
      </p:sp>
    </p:spTree>
    <p:extLst>
      <p:ext uri="{BB962C8B-B14F-4D97-AF65-F5344CB8AC3E}">
        <p14:creationId xmlns:p14="http://schemas.microsoft.com/office/powerpoint/2010/main" val="209868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928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234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6150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2162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5486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3605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7691B-4BAE-4ED4-9A29-E461204D0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06FCA-D880-AC79-B34F-B4F9665002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9DF15F-66BD-E6E7-EA79-3DAAFA3CC2F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5069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Imag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F14AA4-436D-6C64-B544-ADC317BC64F4}"/>
              </a:ext>
            </a:extLst>
          </p:cNvPr>
          <p:cNvSpPr>
            <a:spLocks/>
          </p:cNvSpPr>
          <p:nvPr userDrawn="1"/>
        </p:nvSpPr>
        <p:spPr>
          <a:xfrm>
            <a:off x="-9145" y="3719938"/>
            <a:ext cx="9162288" cy="1436049"/>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2" name="Title 1"/>
          <p:cNvSpPr>
            <a:spLocks noGrp="1"/>
          </p:cNvSpPr>
          <p:nvPr>
            <p:ph type="ctrTitle"/>
          </p:nvPr>
        </p:nvSpPr>
        <p:spPr>
          <a:xfrm>
            <a:off x="457200" y="4039737"/>
            <a:ext cx="6665976" cy="475701"/>
          </a:xfrm>
          <a:prstGeom prst="rect">
            <a:avLst/>
          </a:prstGeom>
        </p:spPr>
        <p:txBody>
          <a:bodyPr wrap="none" lIns="0" tIns="0" rIns="0" bIns="0" anchor="b">
            <a:noAutofit/>
          </a:bodyPr>
          <a:lstStyle>
            <a:lvl1pPr algn="l">
              <a:lnSpc>
                <a:spcPct val="100000"/>
              </a:lnSpc>
              <a:defRPr sz="2400">
                <a:solidFill>
                  <a:schemeClr val="bg1"/>
                </a:solidFill>
              </a:defRPr>
            </a:lvl1pPr>
          </a:lstStyle>
          <a:p>
            <a:r>
              <a:rPr lang="en-US"/>
              <a:t>Click to edit Master title style</a:t>
            </a:r>
          </a:p>
        </p:txBody>
      </p:sp>
      <p:sp>
        <p:nvSpPr>
          <p:cNvPr id="3" name="Subtitle 2"/>
          <p:cNvSpPr>
            <a:spLocks noGrp="1"/>
          </p:cNvSpPr>
          <p:nvPr>
            <p:ph type="subTitle" idx="1"/>
          </p:nvPr>
        </p:nvSpPr>
        <p:spPr>
          <a:xfrm>
            <a:off x="457200" y="4537122"/>
            <a:ext cx="6665976" cy="228600"/>
          </a:xfrm>
          <a:prstGeom prst="rect">
            <a:avLst/>
          </a:prstGeom>
        </p:spPr>
        <p:txBody>
          <a:bodyPr wrap="none" lIns="0" tIns="0" rIns="0" bIns="0">
            <a:noAutofit/>
          </a:bodyPr>
          <a:lstStyle>
            <a:lvl1pPr marL="0" indent="0" algn="l">
              <a:lnSpc>
                <a:spcPct val="100000"/>
              </a:lnSpc>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8" name="Picture 7">
            <a:extLst>
              <a:ext uri="{FF2B5EF4-FFF2-40B4-BE49-F238E27FC236}">
                <a16:creationId xmlns:a16="http://schemas.microsoft.com/office/drawing/2014/main" id="{4BA7821B-A887-DC06-2115-588BAB4C78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842" y="3977239"/>
            <a:ext cx="968319" cy="625984"/>
          </a:xfrm>
          <a:prstGeom prst="rect">
            <a:avLst/>
          </a:prstGeom>
        </p:spPr>
      </p:pic>
      <p:sp>
        <p:nvSpPr>
          <p:cNvPr id="9" name="Subtitle 2">
            <a:extLst>
              <a:ext uri="{FF2B5EF4-FFF2-40B4-BE49-F238E27FC236}">
                <a16:creationId xmlns:a16="http://schemas.microsoft.com/office/drawing/2014/main" id="{0ADA73D4-6F66-7F18-E5F2-004660395239}"/>
              </a:ext>
            </a:extLst>
          </p:cNvPr>
          <p:cNvSpPr txBox="1">
            <a:spLocks/>
          </p:cNvSpPr>
          <p:nvPr userDrawn="1"/>
        </p:nvSpPr>
        <p:spPr>
          <a:xfrm>
            <a:off x="7250176" y="4728170"/>
            <a:ext cx="1436624" cy="170516"/>
          </a:xfrm>
          <a:prstGeom prst="rect">
            <a:avLst/>
          </a:prstGeom>
          <a:noFill/>
        </p:spPr>
        <p:txBody>
          <a:bodyPr vert="horz" wrap="none" lIns="0" tIns="0" rIns="0" bIns="0" rtlCol="0" anchor="b" anchorCtr="0">
            <a:no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dirty="0">
                <a:solidFill>
                  <a:srgbClr val="BCE7FD"/>
                </a:solidFill>
                <a:latin typeface="+mn-lt"/>
              </a:rPr>
              <a:t>February 24, 2026</a:t>
            </a:r>
          </a:p>
        </p:txBody>
      </p:sp>
      <p:cxnSp>
        <p:nvCxnSpPr>
          <p:cNvPr id="10" name="Straight Connector 9">
            <a:extLst>
              <a:ext uri="{FF2B5EF4-FFF2-40B4-BE49-F238E27FC236}">
                <a16:creationId xmlns:a16="http://schemas.microsoft.com/office/drawing/2014/main" id="{7ECAF199-AE96-F9A3-21D5-1A4B51244BDC}"/>
              </a:ext>
            </a:extLst>
          </p:cNvPr>
          <p:cNvCxnSpPr>
            <a:cxnSpLocks/>
          </p:cNvCxnSpPr>
          <p:nvPr userDrawn="1"/>
        </p:nvCxnSpPr>
        <p:spPr>
          <a:xfrm>
            <a:off x="-9144" y="371993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sp>
        <p:nvSpPr>
          <p:cNvPr id="6" name="Picture Placeholder 5">
            <a:extLst>
              <a:ext uri="{FF2B5EF4-FFF2-40B4-BE49-F238E27FC236}">
                <a16:creationId xmlns:a16="http://schemas.microsoft.com/office/drawing/2014/main" id="{9297D681-6979-610D-1988-DD7437905422}"/>
              </a:ext>
            </a:extLst>
          </p:cNvPr>
          <p:cNvSpPr>
            <a:spLocks noGrp="1"/>
          </p:cNvSpPr>
          <p:nvPr>
            <p:ph type="pic" sz="quarter" idx="10"/>
          </p:nvPr>
        </p:nvSpPr>
        <p:spPr>
          <a:xfrm>
            <a:off x="-9525" y="-9144"/>
            <a:ext cx="9163050" cy="3712464"/>
          </a:xfrm>
        </p:spPr>
        <p:txBody>
          <a:bodyPr/>
          <a:lstStyle/>
          <a:p>
            <a:r>
              <a:rPr lang="en-US" dirty="0"/>
              <a:t>Click icon to add picture</a:t>
            </a:r>
          </a:p>
        </p:txBody>
      </p:sp>
    </p:spTree>
    <p:extLst>
      <p:ext uri="{BB962C8B-B14F-4D97-AF65-F5344CB8AC3E}">
        <p14:creationId xmlns:p14="http://schemas.microsoft.com/office/powerpoint/2010/main" val="58954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Image and Longer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F14AA4-436D-6C64-B544-ADC317BC64F4}"/>
              </a:ext>
            </a:extLst>
          </p:cNvPr>
          <p:cNvSpPr>
            <a:spLocks/>
          </p:cNvSpPr>
          <p:nvPr userDrawn="1"/>
        </p:nvSpPr>
        <p:spPr>
          <a:xfrm>
            <a:off x="-9145" y="3719938"/>
            <a:ext cx="9162288" cy="1436049"/>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1200" dirty="0">
              <a:latin typeface="Arial" pitchFamily="34" charset="0"/>
              <a:cs typeface="Arial" pitchFamily="34" charset="0"/>
            </a:endParaRPr>
          </a:p>
        </p:txBody>
      </p:sp>
      <p:cxnSp>
        <p:nvCxnSpPr>
          <p:cNvPr id="10" name="Straight Connector 9">
            <a:extLst>
              <a:ext uri="{FF2B5EF4-FFF2-40B4-BE49-F238E27FC236}">
                <a16:creationId xmlns:a16="http://schemas.microsoft.com/office/drawing/2014/main" id="{7ECAF199-AE96-F9A3-21D5-1A4B51244BDC}"/>
              </a:ext>
            </a:extLst>
          </p:cNvPr>
          <p:cNvCxnSpPr>
            <a:cxnSpLocks/>
          </p:cNvCxnSpPr>
          <p:nvPr userDrawn="1"/>
        </p:nvCxnSpPr>
        <p:spPr>
          <a:xfrm>
            <a:off x="-9144" y="371993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457200" y="4014216"/>
            <a:ext cx="6665976" cy="841248"/>
          </a:xfrm>
          <a:prstGeom prst="rect">
            <a:avLst/>
          </a:prstGeom>
        </p:spPr>
        <p:txBody>
          <a:bodyPr wrap="square" lIns="0" tIns="0" rIns="0" bIns="0" anchor="ctr" anchorCtr="0">
            <a:noAutofit/>
          </a:bodyPr>
          <a:lstStyle>
            <a:lvl1pPr algn="l">
              <a:defRPr sz="2400">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4BA7821B-A887-DC06-2115-588BAB4C78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842" y="3977239"/>
            <a:ext cx="968319" cy="625984"/>
          </a:xfrm>
          <a:prstGeom prst="rect">
            <a:avLst/>
          </a:prstGeom>
        </p:spPr>
      </p:pic>
      <p:sp>
        <p:nvSpPr>
          <p:cNvPr id="9" name="Subtitle 2">
            <a:extLst>
              <a:ext uri="{FF2B5EF4-FFF2-40B4-BE49-F238E27FC236}">
                <a16:creationId xmlns:a16="http://schemas.microsoft.com/office/drawing/2014/main" id="{0ADA73D4-6F66-7F18-E5F2-004660395239}"/>
              </a:ext>
            </a:extLst>
          </p:cNvPr>
          <p:cNvSpPr txBox="1">
            <a:spLocks/>
          </p:cNvSpPr>
          <p:nvPr userDrawn="1"/>
        </p:nvSpPr>
        <p:spPr>
          <a:xfrm>
            <a:off x="7250176" y="4728170"/>
            <a:ext cx="1436624" cy="170516"/>
          </a:xfrm>
          <a:prstGeom prst="rect">
            <a:avLst/>
          </a:prstGeom>
          <a:noFill/>
        </p:spPr>
        <p:txBody>
          <a:bodyPr vert="horz" wrap="none" lIns="0" tIns="0" rIns="0" bIns="0" rtlCol="0" anchor="b" anchorCtr="0">
            <a:no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000" dirty="0">
                <a:solidFill>
                  <a:srgbClr val="BCE7FD"/>
                </a:solidFill>
                <a:latin typeface="+mn-lt"/>
              </a:rPr>
              <a:t>February 24, 2026</a:t>
            </a:r>
          </a:p>
        </p:txBody>
      </p:sp>
      <p:sp>
        <p:nvSpPr>
          <p:cNvPr id="3" name="Picture Placeholder 5">
            <a:extLst>
              <a:ext uri="{FF2B5EF4-FFF2-40B4-BE49-F238E27FC236}">
                <a16:creationId xmlns:a16="http://schemas.microsoft.com/office/drawing/2014/main" id="{7593ED4F-ECDC-36E8-7E33-54BD57010E27}"/>
              </a:ext>
            </a:extLst>
          </p:cNvPr>
          <p:cNvSpPr>
            <a:spLocks noGrp="1"/>
          </p:cNvSpPr>
          <p:nvPr>
            <p:ph type="pic" sz="quarter" idx="10"/>
          </p:nvPr>
        </p:nvSpPr>
        <p:spPr>
          <a:xfrm>
            <a:off x="-9525" y="-9144"/>
            <a:ext cx="9163050" cy="3712464"/>
          </a:xfrm>
        </p:spPr>
        <p:txBody>
          <a:bodyPr/>
          <a:lstStyle/>
          <a:p>
            <a:r>
              <a:rPr lang="en-US" dirty="0"/>
              <a:t>Click icon to add picture</a:t>
            </a:r>
          </a:p>
        </p:txBody>
      </p:sp>
    </p:spTree>
    <p:extLst>
      <p:ext uri="{BB962C8B-B14F-4D97-AF65-F5344CB8AC3E}">
        <p14:creationId xmlns:p14="http://schemas.microsoft.com/office/powerpoint/2010/main" val="162810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OUT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B9F2E4-EBAA-496A-3A84-89E9137EF31E}"/>
              </a:ext>
            </a:extLst>
          </p:cNvPr>
          <p:cNvSpPr>
            <a:spLocks/>
          </p:cNvSpPr>
          <p:nvPr userDrawn="1"/>
        </p:nvSpPr>
        <p:spPr>
          <a:xfrm>
            <a:off x="-9145" y="-9144"/>
            <a:ext cx="9162288" cy="5166360"/>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pic>
        <p:nvPicPr>
          <p:cNvPr id="5" name="Picture 4">
            <a:extLst>
              <a:ext uri="{FF2B5EF4-FFF2-40B4-BE49-F238E27FC236}">
                <a16:creationId xmlns:a16="http://schemas.microsoft.com/office/drawing/2014/main" id="{FD8C8299-F83F-D714-FFDE-A89D5626D3F5}"/>
              </a:ext>
            </a:extLst>
          </p:cNvPr>
          <p:cNvPicPr>
            <a:picLocks noChangeAspect="1"/>
          </p:cNvPicPr>
          <p:nvPr userDrawn="1"/>
        </p:nvPicPr>
        <p:blipFill>
          <a:blip r:embed="rId2"/>
          <a:srcRect/>
          <a:stretch/>
        </p:blipFill>
        <p:spPr>
          <a:xfrm>
            <a:off x="-9144" y="0"/>
            <a:ext cx="9162288" cy="5159347"/>
          </a:xfrm>
          <a:prstGeom prst="rect">
            <a:avLst/>
          </a:prstGeom>
        </p:spPr>
      </p:pic>
      <p:cxnSp>
        <p:nvCxnSpPr>
          <p:cNvPr id="6" name="Straight Connector 5">
            <a:extLst>
              <a:ext uri="{FF2B5EF4-FFF2-40B4-BE49-F238E27FC236}">
                <a16:creationId xmlns:a16="http://schemas.microsoft.com/office/drawing/2014/main" id="{D2C91761-A700-7455-06A4-7D583C75D31C}"/>
              </a:ext>
            </a:extLst>
          </p:cNvPr>
          <p:cNvCxnSpPr>
            <a:cxnSpLocks/>
          </p:cNvCxnSpPr>
          <p:nvPr userDrawn="1"/>
        </p:nvCxnSpPr>
        <p:spPr>
          <a:xfrm>
            <a:off x="-9145" y="1498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704EF006-A913-6084-A2A7-66E199F44F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8354" y="628703"/>
            <a:ext cx="968319" cy="625984"/>
          </a:xfrm>
          <a:prstGeom prst="rect">
            <a:avLst/>
          </a:prstGeom>
        </p:spPr>
      </p:pic>
      <p:sp>
        <p:nvSpPr>
          <p:cNvPr id="12" name="Subtitle 2">
            <a:extLst>
              <a:ext uri="{FF2B5EF4-FFF2-40B4-BE49-F238E27FC236}">
                <a16:creationId xmlns:a16="http://schemas.microsoft.com/office/drawing/2014/main" id="{DD5C73F3-3B2E-2FDA-8150-8AE80181A778}"/>
              </a:ext>
            </a:extLst>
          </p:cNvPr>
          <p:cNvSpPr txBox="1">
            <a:spLocks/>
          </p:cNvSpPr>
          <p:nvPr userDrawn="1"/>
        </p:nvSpPr>
        <p:spPr>
          <a:xfrm>
            <a:off x="6565392" y="721153"/>
            <a:ext cx="1942064" cy="170516"/>
          </a:xfrm>
          <a:prstGeom prst="rect">
            <a:avLst/>
          </a:prstGeom>
          <a:noFill/>
        </p:spPr>
        <p:txBody>
          <a:bodyPr vert="horz" wrap="none" lIns="0" tIns="0" rIns="0" bIns="0" rtlCol="0" anchor="t" anchorCtr="0">
            <a:no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100" dirty="0">
                <a:solidFill>
                  <a:srgbClr val="BCE7FD"/>
                </a:solidFill>
                <a:latin typeface="Arial" panose="020B0604020202020204" pitchFamily="34" charset="0"/>
                <a:cs typeface="Arial" panose="020B0604020202020204" pitchFamily="34" charset="0"/>
              </a:rPr>
              <a:t>February 24, 2026</a:t>
            </a:r>
          </a:p>
        </p:txBody>
      </p:sp>
      <p:sp>
        <p:nvSpPr>
          <p:cNvPr id="2" name="Title 1"/>
          <p:cNvSpPr>
            <a:spLocks noGrp="1"/>
          </p:cNvSpPr>
          <p:nvPr>
            <p:ph type="ctrTitle"/>
          </p:nvPr>
        </p:nvSpPr>
        <p:spPr>
          <a:xfrm>
            <a:off x="640080" y="1618487"/>
            <a:ext cx="7863840" cy="1716576"/>
          </a:xfrm>
          <a:prstGeom prst="rect">
            <a:avLst/>
          </a:prstGeom>
        </p:spPr>
        <p:txBody>
          <a:bodyPr lIns="0" tIns="0" rIns="0" bIns="0" anchor="t" anchorCtr="0">
            <a:normAutofit/>
          </a:bodyPr>
          <a:lstStyle>
            <a:lvl1pPr algn="l">
              <a:lnSpc>
                <a:spcPct val="100000"/>
              </a:lnSpc>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640080" y="3405433"/>
            <a:ext cx="7863840" cy="685800"/>
          </a:xfrm>
          <a:prstGeom prst="rect">
            <a:avLst/>
          </a:prstGeom>
        </p:spPr>
        <p:txBody>
          <a:bodyPr lIns="0" tIns="0" rIns="0" bIns="0">
            <a:normAutofit/>
          </a:bodyPr>
          <a:lstStyle>
            <a:lvl1pPr marL="0" indent="0" algn="l">
              <a:lnSpc>
                <a:spcPct val="100000"/>
              </a:lnSpc>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8939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6968"/>
            <a:ext cx="8229600" cy="294885"/>
          </a:xfrm>
          <a:prstGeom prst="rect">
            <a:avLst/>
          </a:prstGeom>
        </p:spPr>
        <p:txBody>
          <a:bodyPr wrap="none" lIns="0" tIns="0" rIns="0" bIns="0" anchor="b" anchorCtr="0">
            <a:normAutofit/>
          </a:bodyPr>
          <a:lstStyle>
            <a:lvl1pPr>
              <a:lnSpc>
                <a:spcPct val="100000"/>
              </a:lnSpc>
              <a:defRPr sz="2200">
                <a:solidFill>
                  <a:schemeClr val="accent1"/>
                </a:solidFill>
              </a:defRPr>
            </a:lvl1pPr>
          </a:lstStyle>
          <a:p>
            <a:r>
              <a:rPr lang="en-US"/>
              <a:t>Click to edit Master title style</a:t>
            </a:r>
          </a:p>
        </p:txBody>
      </p:sp>
      <p:sp>
        <p:nvSpPr>
          <p:cNvPr id="3" name="Content Placeholder 2"/>
          <p:cNvSpPr>
            <a:spLocks noGrp="1"/>
          </p:cNvSpPr>
          <p:nvPr>
            <p:ph idx="1"/>
          </p:nvPr>
        </p:nvSpPr>
        <p:spPr>
          <a:xfrm>
            <a:off x="457200" y="1272209"/>
            <a:ext cx="8229600" cy="3190063"/>
          </a:xfrm>
          <a:prstGeom prst="rect">
            <a:avLst/>
          </a:prstGeom>
        </p:spPr>
        <p:txBody>
          <a:bodyPr lIns="0" tIns="0" rIns="0" bIns="0">
            <a:normAutofit/>
          </a:bodyPr>
          <a:lstStyle>
            <a:lvl1pPr marL="228600" indent="-228600">
              <a:lnSpc>
                <a:spcPct val="120000"/>
              </a:lnSpc>
              <a:spcAft>
                <a:spcPts val="600"/>
              </a:spcAft>
              <a:buClr>
                <a:schemeClr val="accent1"/>
              </a:buClr>
              <a:buSzPct val="120000"/>
              <a:defRPr sz="1500"/>
            </a:lvl1pPr>
            <a:lvl2pPr marL="566928" indent="-228600">
              <a:lnSpc>
                <a:spcPct val="120000"/>
              </a:lnSpc>
              <a:spcAft>
                <a:spcPts val="600"/>
              </a:spcAft>
              <a:buClr>
                <a:schemeClr val="accent1"/>
              </a:buClr>
              <a:buFont typeface="Verdana" panose="020B0604030504040204" pitchFamily="34" charset="0"/>
              <a:buChar char="-"/>
              <a:defRPr sz="1500"/>
            </a:lvl2pPr>
            <a:lvl3pPr marL="857250" indent="-228600">
              <a:lnSpc>
                <a:spcPct val="120000"/>
              </a:lnSpc>
              <a:spcAft>
                <a:spcPts val="600"/>
              </a:spcAft>
              <a:buClr>
                <a:schemeClr val="accent1"/>
              </a:buClr>
              <a:buFont typeface="Wingdings" panose="05000000000000000000" pitchFamily="2" charset="2"/>
              <a:buChar char="§"/>
              <a:defRPr sz="1500"/>
            </a:lvl3pPr>
            <a:lvl4pPr marL="1200150" indent="-228600">
              <a:lnSpc>
                <a:spcPct val="120000"/>
              </a:lnSpc>
              <a:spcAft>
                <a:spcPts val="600"/>
              </a:spcAft>
              <a:buClr>
                <a:schemeClr val="accent1"/>
              </a:buClr>
              <a:buFont typeface="Verdana" panose="020B0604030504040204" pitchFamily="34" charset="0"/>
              <a:buChar char="-"/>
              <a:defRPr sz="1500"/>
            </a:lvl4pPr>
            <a:lvl5pPr marL="1543050" indent="-228600">
              <a:lnSpc>
                <a:spcPct val="120000"/>
              </a:lnSpc>
              <a:spcAft>
                <a:spcPts val="600"/>
              </a:spcAft>
              <a:buClr>
                <a:schemeClr val="accent1"/>
              </a:buClr>
              <a:buSzPct val="80000"/>
              <a:buFont typeface="Verdana" panose="020B0604030504040204" pitchFamily="34" charset="0"/>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B931FDFD-1E7F-4D38-B5E5-FEC4D4109758}"/>
              </a:ext>
            </a:extLst>
          </p:cNvPr>
          <p:cNvSpPr>
            <a:spLocks/>
          </p:cNvSpPr>
          <p:nvPr userDrawn="1"/>
        </p:nvSpPr>
        <p:spPr>
          <a:xfrm rot="10800000">
            <a:off x="-9145" y="-23667"/>
            <a:ext cx="9162288" cy="568708"/>
          </a:xfrm>
          <a:prstGeom prst="rect">
            <a:avLst/>
          </a:prstGeom>
          <a:gradFill flip="none" rotWithShape="1">
            <a:gsLst>
              <a:gs pos="0">
                <a:srgbClr val="0057A8">
                  <a:lumMod val="61100"/>
                </a:srgbClr>
              </a:gs>
              <a:gs pos="100000">
                <a:srgbClr val="0057A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cxnSp>
        <p:nvCxnSpPr>
          <p:cNvPr id="8" name="Straight Connector 7">
            <a:extLst>
              <a:ext uri="{FF2B5EF4-FFF2-40B4-BE49-F238E27FC236}">
                <a16:creationId xmlns:a16="http://schemas.microsoft.com/office/drawing/2014/main" id="{C68BFD85-22DB-E8C0-02E8-B0E843AA503D}"/>
              </a:ext>
            </a:extLst>
          </p:cNvPr>
          <p:cNvCxnSpPr>
            <a:cxnSpLocks/>
          </p:cNvCxnSpPr>
          <p:nvPr userDrawn="1"/>
        </p:nvCxnSpPr>
        <p:spPr>
          <a:xfrm>
            <a:off x="-9144" y="546994"/>
            <a:ext cx="9162288" cy="0"/>
          </a:xfrm>
          <a:prstGeom prst="line">
            <a:avLst/>
          </a:prstGeom>
          <a:ln w="12700">
            <a:solidFill>
              <a:srgbClr val="D90D0D"/>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DEFBA2DB-5453-FA7B-1121-348B59C86F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102984"/>
            <a:ext cx="1854200" cy="315405"/>
          </a:xfrm>
          <a:prstGeom prst="rect">
            <a:avLst/>
          </a:prstGeom>
        </p:spPr>
      </p:pic>
      <p:sp>
        <p:nvSpPr>
          <p:cNvPr id="11" name="Title 1">
            <a:extLst>
              <a:ext uri="{FF2B5EF4-FFF2-40B4-BE49-F238E27FC236}">
                <a16:creationId xmlns:a16="http://schemas.microsoft.com/office/drawing/2014/main" id="{C5082226-0855-77B2-A0D3-EDF61E9FCC89}"/>
              </a:ext>
            </a:extLst>
          </p:cNvPr>
          <p:cNvSpPr txBox="1">
            <a:spLocks/>
          </p:cNvSpPr>
          <p:nvPr userDrawn="1"/>
        </p:nvSpPr>
        <p:spPr bwMode="gray">
          <a:xfrm>
            <a:off x="6556248" y="0"/>
            <a:ext cx="2133600" cy="545039"/>
          </a:xfrm>
          <a:prstGeom prst="rect">
            <a:avLst/>
          </a:prstGeom>
          <a:noFill/>
        </p:spPr>
        <p:txBody>
          <a:bodyPr wrap="none" lIns="0" tIns="0" rIns="0" bIns="0" rtlCol="0" anchor="ctr" anchorCtr="0">
            <a:noAutofit/>
          </a:bodyPr>
          <a:lstStyle>
            <a:lvl1pPr marL="0" algn="l" defTabSz="914400" rtl="0" eaLnBrk="1" latinLnBrk="0" hangingPunct="1">
              <a:lnSpc>
                <a:spcPct val="90000"/>
              </a:lnSpc>
              <a:spcBef>
                <a:spcPct val="0"/>
              </a:spcBef>
              <a:buNone/>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algn="r"/>
            <a:r>
              <a:rPr lang="en-US" sz="1000" i="1" dirty="0">
                <a:solidFill>
                  <a:schemeClr val="bg1"/>
                </a:solidFill>
                <a:latin typeface="Verdana" panose="020B0604030504040204" pitchFamily="34" charset="0"/>
                <a:ea typeface="Verdana" panose="020B0604030504040204" pitchFamily="34" charset="0"/>
                <a:cs typeface="Verdana" panose="020B0604030504040204" pitchFamily="34" charset="0"/>
              </a:rPr>
              <a:t>Connecting you with Texas.</a:t>
            </a:r>
          </a:p>
        </p:txBody>
      </p:sp>
    </p:spTree>
    <p:extLst>
      <p:ext uri="{BB962C8B-B14F-4D97-AF65-F5344CB8AC3E}">
        <p14:creationId xmlns:p14="http://schemas.microsoft.com/office/powerpoint/2010/main" val="3750808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86968"/>
            <a:ext cx="8229600" cy="292608"/>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457200" y="1271016"/>
            <a:ext cx="8229600" cy="31912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711817"/>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97" r:id="rId3"/>
    <p:sldLayoutId id="2147483686" r:id="rId4"/>
  </p:sldLayoutIdLst>
  <p:hf hdr="0" ftr="0" dt="0"/>
  <p:txStyles>
    <p:titleStyle>
      <a:lvl1pPr algn="l" defTabSz="685800" rtl="0" eaLnBrk="1" latinLnBrk="0" hangingPunct="1">
        <a:lnSpc>
          <a:spcPct val="90000"/>
        </a:lnSpc>
        <a:spcBef>
          <a:spcPct val="0"/>
        </a:spcBef>
        <a:buNone/>
        <a:defRPr sz="2200" kern="1200">
          <a:solidFill>
            <a:schemeClr val="accent1"/>
          </a:solidFill>
          <a:latin typeface="+mj-lt"/>
          <a:ea typeface="+mj-ea"/>
          <a:cs typeface="+mj-cs"/>
        </a:defRPr>
      </a:lvl1pPr>
    </p:titleStyle>
    <p:bodyStyle>
      <a:lvl1pPr marL="228600" indent="-228600" algn="l" defTabSz="685800" rtl="0" eaLnBrk="1" latinLnBrk="0" hangingPunct="1">
        <a:lnSpc>
          <a:spcPct val="120000"/>
        </a:lnSpc>
        <a:spcBef>
          <a:spcPts val="750"/>
        </a:spcBef>
        <a:spcAft>
          <a:spcPts val="600"/>
        </a:spcAft>
        <a:buClr>
          <a:schemeClr val="accent1"/>
        </a:buClr>
        <a:buSzPct val="120000"/>
        <a:buFont typeface="Arial" panose="020B0604020202020204" pitchFamily="34" charset="0"/>
        <a:buChar char="•"/>
        <a:defRPr sz="1500" kern="1200">
          <a:solidFill>
            <a:schemeClr val="tx1"/>
          </a:solidFill>
          <a:latin typeface="+mn-lt"/>
          <a:ea typeface="+mn-ea"/>
          <a:cs typeface="+mn-cs"/>
        </a:defRPr>
      </a:lvl1pPr>
      <a:lvl2pPr marL="514350" indent="-228600" algn="l" defTabSz="685800" rtl="0" eaLnBrk="1" latinLnBrk="0" hangingPunct="1">
        <a:lnSpc>
          <a:spcPct val="120000"/>
        </a:lnSpc>
        <a:spcBef>
          <a:spcPts val="375"/>
        </a:spcBef>
        <a:spcAft>
          <a:spcPts val="600"/>
        </a:spcAft>
        <a:buClr>
          <a:schemeClr val="accent1"/>
        </a:buClr>
        <a:buFont typeface="Verdana" panose="020B0604030504040204" pitchFamily="34" charset="0"/>
        <a:buChar char="-"/>
        <a:defRPr sz="1500" kern="1200">
          <a:solidFill>
            <a:schemeClr val="tx1"/>
          </a:solidFill>
          <a:latin typeface="+mn-lt"/>
          <a:ea typeface="+mn-ea"/>
          <a:cs typeface="+mn-cs"/>
        </a:defRPr>
      </a:lvl2pPr>
      <a:lvl3pPr marL="857250" indent="-228600" algn="l" defTabSz="685800" rtl="0" eaLnBrk="1" latinLnBrk="0" hangingPunct="1">
        <a:lnSpc>
          <a:spcPct val="120000"/>
        </a:lnSpc>
        <a:spcBef>
          <a:spcPts val="375"/>
        </a:spcBef>
        <a:spcAft>
          <a:spcPts val="600"/>
        </a:spcAft>
        <a:buClr>
          <a:schemeClr val="accent1"/>
        </a:buClr>
        <a:buFont typeface="Wingdings" panose="05000000000000000000" pitchFamily="2" charset="2"/>
        <a:buChar char="§"/>
        <a:defRPr sz="1500" kern="1200">
          <a:solidFill>
            <a:schemeClr val="tx1"/>
          </a:solidFill>
          <a:latin typeface="+mn-lt"/>
          <a:ea typeface="+mn-ea"/>
          <a:cs typeface="+mn-cs"/>
        </a:defRPr>
      </a:lvl3pPr>
      <a:lvl4pPr marL="1200150" indent="-228600" algn="l" defTabSz="685800" rtl="0" eaLnBrk="1" latinLnBrk="0" hangingPunct="1">
        <a:lnSpc>
          <a:spcPct val="120000"/>
        </a:lnSpc>
        <a:spcBef>
          <a:spcPts val="375"/>
        </a:spcBef>
        <a:spcAft>
          <a:spcPts val="600"/>
        </a:spcAft>
        <a:buClr>
          <a:schemeClr val="accent1"/>
        </a:buClr>
        <a:buFont typeface="Verdana" panose="020B0604030504040204" pitchFamily="34" charset="0"/>
        <a:buChar char="-"/>
        <a:defRPr sz="1500" kern="1200">
          <a:solidFill>
            <a:schemeClr val="tx1"/>
          </a:solidFill>
          <a:latin typeface="+mn-lt"/>
          <a:ea typeface="+mn-ea"/>
          <a:cs typeface="+mn-cs"/>
        </a:defRPr>
      </a:lvl4pPr>
      <a:lvl5pPr marL="1543050" indent="-228600" algn="l" defTabSz="685800" rtl="0" eaLnBrk="1" latinLnBrk="0" hangingPunct="1">
        <a:lnSpc>
          <a:spcPct val="120000"/>
        </a:lnSpc>
        <a:spcBef>
          <a:spcPts val="375"/>
        </a:spcBef>
        <a:spcAft>
          <a:spcPts val="600"/>
        </a:spcAft>
        <a:buClr>
          <a:srgbClr val="0056A9"/>
        </a:buClr>
        <a:buSzPct val="80000"/>
        <a:buFont typeface="Verdana" panose="020B060403050404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txdot.gov/business/peps/training-and-events.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txdot.gov/about/contact-us/cybersecurity/cybersecurity-resources.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txdot.gov/business/peps/resources.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LaDonna.Waters@txdot.gov"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LaDonna.Waters@txdot.gov"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txdot.gov/business/consultants/architectural-engineering-surveying/getting-started/precertification.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3A13CB2-1304-88FB-9044-4774D9D3B3DC}"/>
              </a:ext>
              <a:ext uri="{C183D7F6-B498-43B3-948B-1728B52AA6E4}">
                <adec:decorative xmlns:adec="http://schemas.microsoft.com/office/drawing/2017/decorative" val="0"/>
              </a:ext>
            </a:extLst>
          </p:cNvPr>
          <p:cNvSpPr>
            <a:spLocks noGrp="1"/>
          </p:cNvSpPr>
          <p:nvPr>
            <p:ph type="ctrTitle"/>
          </p:nvPr>
        </p:nvSpPr>
        <p:spPr>
          <a:xfrm>
            <a:off x="320040" y="1483242"/>
            <a:ext cx="8503920" cy="1716576"/>
          </a:xfrm>
        </p:spPr>
        <p:txBody>
          <a:bodyPr>
            <a:noAutofit/>
          </a:bodyPr>
          <a:lstStyle/>
          <a:p>
            <a:r>
              <a:rPr lang="en-US" sz="2800" cap="none" dirty="0"/>
              <a:t>Pre-Request for </a:t>
            </a:r>
            <a:r>
              <a:rPr lang="en-US" sz="2800" dirty="0"/>
              <a:t>Proposal (R</a:t>
            </a:r>
            <a:r>
              <a:rPr lang="en-US" sz="2800" cap="none" dirty="0"/>
              <a:t>FP) Meeting: Bridge (BRG) Division </a:t>
            </a:r>
            <a:br>
              <a:rPr lang="en-US" sz="2800" cap="none" dirty="0"/>
            </a:br>
            <a:br>
              <a:rPr lang="en-US" sz="2800" cap="none" dirty="0"/>
            </a:br>
            <a:r>
              <a:rPr lang="en-US" sz="2800" dirty="0"/>
              <a:t>Underwater Bridge Inspection</a:t>
            </a:r>
            <a:endParaRPr lang="en-US" sz="2800" dirty="0">
              <a:ea typeface="Verdana Bold"/>
            </a:endParaRPr>
          </a:p>
        </p:txBody>
      </p:sp>
      <p:sp>
        <p:nvSpPr>
          <p:cNvPr id="3" name="Solicitation Information">
            <a:extLst>
              <a:ext uri="{FF2B5EF4-FFF2-40B4-BE49-F238E27FC236}">
                <a16:creationId xmlns:a16="http://schemas.microsoft.com/office/drawing/2014/main" id="{5BE37F18-99CA-8F2E-B588-7EE58DF02509}"/>
              </a:ext>
              <a:ext uri="{C183D7F6-B498-43B3-948B-1728B52AA6E4}">
                <adec:decorative xmlns:adec="http://schemas.microsoft.com/office/drawing/2017/decorative" val="0"/>
              </a:ext>
            </a:extLst>
          </p:cNvPr>
          <p:cNvSpPr>
            <a:spLocks noGrp="1"/>
          </p:cNvSpPr>
          <p:nvPr>
            <p:ph type="subTitle" idx="1"/>
          </p:nvPr>
        </p:nvSpPr>
        <p:spPr>
          <a:xfrm>
            <a:off x="215731" y="3843684"/>
            <a:ext cx="7863840" cy="685800"/>
          </a:xfrm>
        </p:spPr>
        <p:txBody>
          <a:bodyPr vert="horz" lIns="0" tIns="0" rIns="0" bIns="0" rtlCol="0" anchor="t">
            <a:noAutofit/>
          </a:bodyPr>
          <a:lstStyle/>
          <a:p>
            <a:pPr>
              <a:lnSpc>
                <a:spcPct val="120000"/>
              </a:lnSpc>
              <a:spcBef>
                <a:spcPts val="0"/>
              </a:spcBef>
              <a:spcAft>
                <a:spcPts val="0"/>
              </a:spcAft>
            </a:pPr>
            <a:r>
              <a:rPr lang="en-US" sz="1600" dirty="0"/>
              <a:t>Solicitation Number 601CT0000006433</a:t>
            </a:r>
          </a:p>
          <a:p>
            <a:pPr>
              <a:lnSpc>
                <a:spcPct val="120000"/>
              </a:lnSpc>
              <a:spcBef>
                <a:spcPts val="0"/>
              </a:spcBef>
              <a:spcAft>
                <a:spcPts val="0"/>
              </a:spcAft>
            </a:pPr>
            <a:r>
              <a:rPr lang="en-US" sz="1600" dirty="0"/>
              <a:t>RFP 88-6RFP5010</a:t>
            </a:r>
            <a:endParaRPr lang="en-US" sz="1600" dirty="0">
              <a:ea typeface="Verdana"/>
            </a:endParaRPr>
          </a:p>
          <a:p>
            <a:pPr>
              <a:lnSpc>
                <a:spcPct val="120000"/>
              </a:lnSpc>
              <a:spcBef>
                <a:spcPts val="0"/>
              </a:spcBef>
              <a:spcAft>
                <a:spcPts val="0"/>
              </a:spcAft>
            </a:pPr>
            <a:r>
              <a:rPr lang="en-US" sz="1600" dirty="0"/>
              <a:t>FY 2026 - Wave 3</a:t>
            </a:r>
          </a:p>
          <a:p>
            <a:pPr>
              <a:lnSpc>
                <a:spcPct val="120000"/>
              </a:lnSpc>
              <a:spcBef>
                <a:spcPts val="0"/>
              </a:spcBef>
              <a:spcAft>
                <a:spcPts val="0"/>
              </a:spcAft>
            </a:pPr>
            <a:r>
              <a:rPr lang="en-US" sz="1600" dirty="0">
                <a:ea typeface="Verdana"/>
              </a:rPr>
              <a:t>LaDonna Waters, P.E.</a:t>
            </a:r>
          </a:p>
        </p:txBody>
      </p:sp>
      <p:sp>
        <p:nvSpPr>
          <p:cNvPr id="5" name="TextBox">
            <a:extLst>
              <a:ext uri="{FF2B5EF4-FFF2-40B4-BE49-F238E27FC236}">
                <a16:creationId xmlns:a16="http://schemas.microsoft.com/office/drawing/2014/main" id="{58E28180-3456-E9A9-0877-30B267F92248}"/>
              </a:ext>
              <a:ext uri="{C183D7F6-B498-43B3-948B-1728B52AA6E4}">
                <adec:decorative xmlns:adec="http://schemas.microsoft.com/office/drawing/2017/decorative" val="0"/>
              </a:ext>
            </a:extLst>
          </p:cNvPr>
          <p:cNvSpPr txBox="1"/>
          <p:nvPr/>
        </p:nvSpPr>
        <p:spPr>
          <a:xfrm>
            <a:off x="2544793" y="408379"/>
            <a:ext cx="3750076" cy="830997"/>
          </a:xfrm>
          <a:prstGeom prst="rect">
            <a:avLst/>
          </a:prstGeom>
          <a:noFill/>
          <a:ln w="38100">
            <a:solidFill>
              <a:schemeClr val="bg1"/>
            </a:solidFill>
          </a:ln>
        </p:spPr>
        <p:txBody>
          <a:bodyPr wrap="square">
            <a:spAutoFit/>
          </a:bodyPr>
          <a:lstStyle/>
          <a:p>
            <a:pPr algn="ctr"/>
            <a:r>
              <a:rPr lang="en-US" sz="1600" b="1" dirty="0">
                <a:solidFill>
                  <a:schemeClr val="bg1"/>
                </a:solidFill>
              </a:rPr>
              <a:t>Thank you for dialing in.</a:t>
            </a:r>
          </a:p>
          <a:p>
            <a:pPr algn="ctr"/>
            <a:r>
              <a:rPr lang="en-US" sz="1600" b="1" dirty="0">
                <a:solidFill>
                  <a:schemeClr val="bg1"/>
                </a:solidFill>
              </a:rPr>
              <a:t>Phones will be muted. </a:t>
            </a:r>
          </a:p>
          <a:p>
            <a:pPr algn="ctr"/>
            <a:r>
              <a:rPr lang="en-US" sz="1600" b="1" dirty="0">
                <a:solidFill>
                  <a:schemeClr val="bg1"/>
                </a:solidFill>
              </a:rPr>
              <a:t>We will begin shortly.</a:t>
            </a:r>
          </a:p>
        </p:txBody>
      </p:sp>
    </p:spTree>
    <p:extLst>
      <p:ext uri="{BB962C8B-B14F-4D97-AF65-F5344CB8AC3E}">
        <p14:creationId xmlns:p14="http://schemas.microsoft.com/office/powerpoint/2010/main" val="79968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875781BF-B81E-CB27-2623-0CF6D25C0BEB}"/>
              </a:ext>
              <a:ext uri="{C183D7F6-B498-43B3-948B-1728B52AA6E4}">
                <adec:decorative xmlns:adec="http://schemas.microsoft.com/office/drawing/2017/decorative" val="0"/>
              </a:ext>
            </a:extLst>
          </p:cNvPr>
          <p:cNvSpPr txBox="1">
            <a:spLocks noGrp="1"/>
          </p:cNvSpPr>
          <p:nvPr>
            <p:ph type="title" idx="4294967295"/>
          </p:nvPr>
        </p:nvSpPr>
        <p:spPr>
          <a:xfrm>
            <a:off x="89607" y="680143"/>
            <a:ext cx="5879871"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Contract Selection Process Continued</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grpSp>
        <p:nvGrpSpPr>
          <p:cNvPr id="3" name="Group 2" descr="Indefinite deliverable contracts with work authorizations.  2 contracts&#10;$5 million each&#10;5 years maximum contract term with Work Authorizations being issued only in the first 4 years&#10;The remaining 1 year of the contracts will be utilized to complete work issued previously.&#10;Managed by Bridge (BRG) Division">
            <a:extLst>
              <a:ext uri="{FF2B5EF4-FFF2-40B4-BE49-F238E27FC236}">
                <a16:creationId xmlns:a16="http://schemas.microsoft.com/office/drawing/2014/main" id="{831F0888-D76E-83D2-8238-DF01D46A5898}"/>
              </a:ext>
              <a:ext uri="{C183D7F6-B498-43B3-948B-1728B52AA6E4}">
                <adec:decorative xmlns:adec="http://schemas.microsoft.com/office/drawing/2017/decorative" val="0"/>
              </a:ext>
            </a:extLst>
          </p:cNvPr>
          <p:cNvGrpSpPr/>
          <p:nvPr/>
        </p:nvGrpSpPr>
        <p:grpSpPr>
          <a:xfrm>
            <a:off x="641648" y="1110122"/>
            <a:ext cx="7831008" cy="3883190"/>
            <a:chOff x="641648" y="1110122"/>
            <a:chExt cx="7831008" cy="3883190"/>
          </a:xfrm>
        </p:grpSpPr>
        <p:sp>
          <p:nvSpPr>
            <p:cNvPr id="5" name="Text Box" descr="Indefinite deliverable (ID) contracts with work authorizations">
              <a:extLst>
                <a:ext uri="{FF2B5EF4-FFF2-40B4-BE49-F238E27FC236}">
                  <a16:creationId xmlns:a16="http://schemas.microsoft.com/office/drawing/2014/main" id="{290CDA7D-924C-97E9-A14A-E5B64358B176}"/>
                </a:ext>
              </a:extLst>
            </p:cNvPr>
            <p:cNvSpPr/>
            <p:nvPr/>
          </p:nvSpPr>
          <p:spPr>
            <a:xfrm>
              <a:off x="641648" y="1110122"/>
              <a:ext cx="3199463" cy="3883190"/>
            </a:xfrm>
            <a:custGeom>
              <a:avLst/>
              <a:gdLst>
                <a:gd name="connsiteX0" fmla="*/ 0 w 3199463"/>
                <a:gd name="connsiteY0" fmla="*/ 533254 h 3883190"/>
                <a:gd name="connsiteX1" fmla="*/ 533254 w 3199463"/>
                <a:gd name="connsiteY1" fmla="*/ 0 h 3883190"/>
                <a:gd name="connsiteX2" fmla="*/ 2666209 w 3199463"/>
                <a:gd name="connsiteY2" fmla="*/ 0 h 3883190"/>
                <a:gd name="connsiteX3" fmla="*/ 3199463 w 3199463"/>
                <a:gd name="connsiteY3" fmla="*/ 533254 h 3883190"/>
                <a:gd name="connsiteX4" fmla="*/ 3199463 w 3199463"/>
                <a:gd name="connsiteY4" fmla="*/ 3349936 h 3883190"/>
                <a:gd name="connsiteX5" fmla="*/ 2666209 w 3199463"/>
                <a:gd name="connsiteY5" fmla="*/ 3883190 h 3883190"/>
                <a:gd name="connsiteX6" fmla="*/ 533254 w 3199463"/>
                <a:gd name="connsiteY6" fmla="*/ 3883190 h 3883190"/>
                <a:gd name="connsiteX7" fmla="*/ 0 w 3199463"/>
                <a:gd name="connsiteY7" fmla="*/ 3349936 h 3883190"/>
                <a:gd name="connsiteX8" fmla="*/ 0 w 3199463"/>
                <a:gd name="connsiteY8" fmla="*/ 533254 h 38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9463" h="3883190">
                  <a:moveTo>
                    <a:pt x="0" y="533254"/>
                  </a:moveTo>
                  <a:cubicBezTo>
                    <a:pt x="0" y="238746"/>
                    <a:pt x="238746" y="0"/>
                    <a:pt x="533254" y="0"/>
                  </a:cubicBezTo>
                  <a:lnTo>
                    <a:pt x="2666209" y="0"/>
                  </a:lnTo>
                  <a:cubicBezTo>
                    <a:pt x="2960717" y="0"/>
                    <a:pt x="3199463" y="238746"/>
                    <a:pt x="3199463" y="533254"/>
                  </a:cubicBezTo>
                  <a:lnTo>
                    <a:pt x="3199463" y="3349936"/>
                  </a:lnTo>
                  <a:cubicBezTo>
                    <a:pt x="3199463" y="3644444"/>
                    <a:pt x="2960717" y="3883190"/>
                    <a:pt x="2666209" y="3883190"/>
                  </a:cubicBezTo>
                  <a:lnTo>
                    <a:pt x="533254" y="3883190"/>
                  </a:lnTo>
                  <a:cubicBezTo>
                    <a:pt x="238746" y="3883190"/>
                    <a:pt x="0" y="3644444"/>
                    <a:pt x="0" y="3349936"/>
                  </a:cubicBezTo>
                  <a:lnTo>
                    <a:pt x="0" y="533254"/>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47625" tIns="201905" rIns="247625" bIns="201905" numCol="1" spcCol="1270" anchor="ctr" anchorCtr="0">
              <a:noAutofit/>
            </a:bodyPr>
            <a:lstStyle/>
            <a:p>
              <a:pPr marL="0" lvl="0" indent="0" algn="ctr" defTabSz="1066800">
                <a:lnSpc>
                  <a:spcPct val="100000"/>
                </a:lnSpc>
                <a:spcBef>
                  <a:spcPct val="0"/>
                </a:spcBef>
                <a:spcAft>
                  <a:spcPts val="0"/>
                </a:spcAft>
                <a:buNone/>
              </a:pPr>
              <a:r>
                <a:rPr lang="en-US" sz="2400" kern="1200" dirty="0"/>
                <a:t>Indefinite </a:t>
              </a:r>
            </a:p>
            <a:p>
              <a:pPr marL="0" lvl="0" indent="0" algn="ctr" defTabSz="1066800">
                <a:lnSpc>
                  <a:spcPct val="100000"/>
                </a:lnSpc>
                <a:spcBef>
                  <a:spcPct val="0"/>
                </a:spcBef>
                <a:spcAft>
                  <a:spcPts val="0"/>
                </a:spcAft>
                <a:buNone/>
              </a:pPr>
              <a:r>
                <a:rPr lang="en-US" sz="2400" kern="1200" dirty="0"/>
                <a:t>Deliverable (ID) </a:t>
              </a:r>
            </a:p>
            <a:p>
              <a:pPr marL="0" lvl="0" indent="0" algn="ctr" defTabSz="1066800">
                <a:lnSpc>
                  <a:spcPct val="100000"/>
                </a:lnSpc>
                <a:spcBef>
                  <a:spcPct val="0"/>
                </a:spcBef>
                <a:spcAft>
                  <a:spcPts val="0"/>
                </a:spcAft>
                <a:buNone/>
              </a:pPr>
              <a:r>
                <a:rPr lang="en-US" sz="2400" kern="1200" dirty="0"/>
                <a:t>Contracts with </a:t>
              </a:r>
            </a:p>
            <a:p>
              <a:pPr marL="0" lvl="0" indent="0" algn="ctr" defTabSz="1066800">
                <a:lnSpc>
                  <a:spcPct val="90000"/>
                </a:lnSpc>
                <a:spcBef>
                  <a:spcPct val="0"/>
                </a:spcBef>
                <a:spcAft>
                  <a:spcPts val="0"/>
                </a:spcAft>
                <a:buNone/>
              </a:pPr>
              <a:r>
                <a:rPr lang="en-US" sz="2400" kern="1200" dirty="0"/>
                <a:t>Work Authorizations</a:t>
              </a:r>
            </a:p>
          </p:txBody>
        </p:sp>
        <p:sp>
          <p:nvSpPr>
            <p:cNvPr id="4" name="Text Box" descr="Indefinite deliverable contracts with work authorizations.     2 contracts&#10;$5 million each&#10;5 years maximum contract term with Work Authorizations being issued only in the first 4 years&#10; The remaining 1 year of the contracts will be utilized to complete work issued previously.&#10; Managed by Bridge (BRG) Division">
              <a:extLst>
                <a:ext uri="{FF2B5EF4-FFF2-40B4-BE49-F238E27FC236}">
                  <a16:creationId xmlns:a16="http://schemas.microsoft.com/office/drawing/2014/main" id="{9823D093-CE1E-CEF3-A376-6B55CE56AA18}"/>
                </a:ext>
              </a:extLst>
            </p:cNvPr>
            <p:cNvSpPr/>
            <p:nvPr/>
          </p:nvSpPr>
          <p:spPr>
            <a:xfrm>
              <a:off x="3857138" y="1544205"/>
              <a:ext cx="4615518" cy="3005657"/>
            </a:xfrm>
            <a:custGeom>
              <a:avLst/>
              <a:gdLst>
                <a:gd name="connsiteX0" fmla="*/ 500953 w 3005656"/>
                <a:gd name="connsiteY0" fmla="*/ 0 h 4615517"/>
                <a:gd name="connsiteX1" fmla="*/ 2504703 w 3005656"/>
                <a:gd name="connsiteY1" fmla="*/ 0 h 4615517"/>
                <a:gd name="connsiteX2" fmla="*/ 3005656 w 3005656"/>
                <a:gd name="connsiteY2" fmla="*/ 500953 h 4615517"/>
                <a:gd name="connsiteX3" fmla="*/ 3005656 w 3005656"/>
                <a:gd name="connsiteY3" fmla="*/ 4615517 h 4615517"/>
                <a:gd name="connsiteX4" fmla="*/ 3005656 w 3005656"/>
                <a:gd name="connsiteY4" fmla="*/ 4615517 h 4615517"/>
                <a:gd name="connsiteX5" fmla="*/ 0 w 3005656"/>
                <a:gd name="connsiteY5" fmla="*/ 4615517 h 4615517"/>
                <a:gd name="connsiteX6" fmla="*/ 0 w 3005656"/>
                <a:gd name="connsiteY6" fmla="*/ 4615517 h 4615517"/>
                <a:gd name="connsiteX7" fmla="*/ 0 w 3005656"/>
                <a:gd name="connsiteY7" fmla="*/ 500953 h 4615517"/>
                <a:gd name="connsiteX8" fmla="*/ 500953 w 3005656"/>
                <a:gd name="connsiteY8" fmla="*/ 0 h 461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5656" h="4615517">
                  <a:moveTo>
                    <a:pt x="3005656" y="769269"/>
                  </a:moveTo>
                  <a:lnTo>
                    <a:pt x="3005656" y="3846248"/>
                  </a:lnTo>
                  <a:cubicBezTo>
                    <a:pt x="3005656" y="4271103"/>
                    <a:pt x="2859600" y="4615516"/>
                    <a:pt x="2679432" y="4615516"/>
                  </a:cubicBezTo>
                  <a:lnTo>
                    <a:pt x="0" y="4615516"/>
                  </a:lnTo>
                  <a:lnTo>
                    <a:pt x="0" y="4615516"/>
                  </a:lnTo>
                  <a:lnTo>
                    <a:pt x="0" y="1"/>
                  </a:lnTo>
                  <a:lnTo>
                    <a:pt x="0" y="1"/>
                  </a:lnTo>
                  <a:lnTo>
                    <a:pt x="2679432" y="1"/>
                  </a:lnTo>
                  <a:cubicBezTo>
                    <a:pt x="2859600" y="1"/>
                    <a:pt x="3005656" y="344414"/>
                    <a:pt x="3005656" y="769269"/>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1" tIns="238164" rIns="329604" bIns="238165" numCol="1" spcCol="1270" anchor="ctr" anchorCtr="0">
              <a:noAutofit/>
            </a:bodyPr>
            <a:lstStyle/>
            <a:p>
              <a:pPr marL="457200" lvl="1" indent="-338138" algn="l" defTabSz="800100">
                <a:lnSpc>
                  <a:spcPct val="100000"/>
                </a:lnSpc>
                <a:spcBef>
                  <a:spcPct val="0"/>
                </a:spcBef>
                <a:spcAft>
                  <a:spcPts val="500"/>
                </a:spcAft>
                <a:buFont typeface="Arial" panose="020B0604020202020204" pitchFamily="34" charset="0"/>
                <a:buChar char="•"/>
              </a:pPr>
              <a:r>
                <a:rPr lang="en-US" sz="1800" kern="1200" dirty="0">
                  <a:latin typeface="Franklin Gothic Book"/>
                  <a:ea typeface="+mn-ea"/>
                  <a:cs typeface="+mn-cs"/>
                </a:rPr>
                <a:t>2 contracts</a:t>
              </a:r>
            </a:p>
            <a:p>
              <a:pPr marL="457200" lvl="1" indent="-338138" algn="l" defTabSz="800100">
                <a:lnSpc>
                  <a:spcPct val="100000"/>
                </a:lnSpc>
                <a:spcBef>
                  <a:spcPct val="0"/>
                </a:spcBef>
                <a:spcAft>
                  <a:spcPts val="500"/>
                </a:spcAft>
                <a:buFont typeface="Arial" panose="020B0604020202020204" pitchFamily="34" charset="0"/>
                <a:buChar char="•"/>
              </a:pPr>
              <a:r>
                <a:rPr lang="en-US" sz="1800" kern="1200" dirty="0">
                  <a:latin typeface="Franklin Gothic Book"/>
                  <a:ea typeface="+mn-ea"/>
                  <a:cs typeface="+mn-cs"/>
                </a:rPr>
                <a:t>$5 million each</a:t>
              </a:r>
            </a:p>
            <a:p>
              <a:pPr marL="457200" lvl="1" indent="-338138" algn="l" defTabSz="800100">
                <a:lnSpc>
                  <a:spcPct val="100000"/>
                </a:lnSpc>
                <a:spcBef>
                  <a:spcPct val="0"/>
                </a:spcBef>
                <a:spcAft>
                  <a:spcPts val="500"/>
                </a:spcAft>
                <a:buFont typeface="Arial" panose="020B0604020202020204" pitchFamily="34" charset="0"/>
                <a:buChar char="•"/>
              </a:pPr>
              <a:r>
                <a:rPr lang="en-US" sz="1800" kern="1200" dirty="0">
                  <a:latin typeface="Franklin Gothic Book"/>
                  <a:ea typeface="+mn-ea"/>
                  <a:cs typeface="+mn-cs"/>
                </a:rPr>
                <a:t>5 years maximum contract term with Work Authorizations being issued only in the first 4 years</a:t>
              </a:r>
            </a:p>
            <a:p>
              <a:pPr marL="457200" lvl="2" indent="-338138" algn="l" defTabSz="800100">
                <a:lnSpc>
                  <a:spcPct val="100000"/>
                </a:lnSpc>
                <a:spcBef>
                  <a:spcPct val="0"/>
                </a:spcBef>
                <a:spcAft>
                  <a:spcPts val="500"/>
                </a:spcAft>
                <a:buFont typeface="Arial" panose="020B0604020202020204" pitchFamily="34" charset="0"/>
                <a:buChar char="•"/>
              </a:pPr>
              <a:r>
                <a:rPr lang="en-US" sz="1800" kern="1200" dirty="0">
                  <a:latin typeface="Franklin Gothic Book"/>
                  <a:ea typeface="+mn-ea"/>
                  <a:cs typeface="+mn-cs"/>
                </a:rPr>
                <a:t>The remaining 1 year of the contracts will be utilized to complete work issued previously.</a:t>
              </a:r>
            </a:p>
            <a:p>
              <a:pPr marL="457200" lvl="2" indent="-338138" algn="l" defTabSz="800100">
                <a:lnSpc>
                  <a:spcPct val="100000"/>
                </a:lnSpc>
                <a:spcBef>
                  <a:spcPct val="0"/>
                </a:spcBef>
                <a:spcAft>
                  <a:spcPts val="500"/>
                </a:spcAft>
                <a:buFont typeface="Arial" panose="020B0604020202020204" pitchFamily="34" charset="0"/>
                <a:buChar char="•"/>
              </a:pPr>
              <a:r>
                <a:rPr lang="en-US" sz="1800" kern="1200" dirty="0">
                  <a:latin typeface="Franklin Gothic Book"/>
                  <a:ea typeface="+mn-ea"/>
                  <a:cs typeface="+mn-cs"/>
                </a:rPr>
                <a:t>Managed by Bridge (BRG) Division</a:t>
              </a:r>
            </a:p>
          </p:txBody>
        </p:sp>
      </p:grpSp>
    </p:spTree>
    <p:extLst>
      <p:ext uri="{BB962C8B-B14F-4D97-AF65-F5344CB8AC3E}">
        <p14:creationId xmlns:p14="http://schemas.microsoft.com/office/powerpoint/2010/main" val="3042962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5BF43-DB03-5379-9D68-19EC58ADD785}"/>
            </a:ext>
          </a:extLst>
        </p:cNvPr>
        <p:cNvGrpSpPr/>
        <p:nvPr/>
      </p:nvGrpSpPr>
      <p:grpSpPr>
        <a:xfrm>
          <a:off x="0" y="0"/>
          <a:ext cx="0" cy="0"/>
          <a:chOff x="0" y="0"/>
          <a:chExt cx="0" cy="0"/>
        </a:xfrm>
      </p:grpSpPr>
      <p:sp>
        <p:nvSpPr>
          <p:cNvPr id="8" name="Rectangle: Rounded Corners 4">
            <a:extLst>
              <a:ext uri="{FF2B5EF4-FFF2-40B4-BE49-F238E27FC236}">
                <a16:creationId xmlns:a16="http://schemas.microsoft.com/office/drawing/2014/main" id="{095F00F1-A586-1D6C-52C1-D1A9981FBC4F}"/>
              </a:ext>
            </a:extLst>
          </p:cNvPr>
          <p:cNvSpPr txBox="1">
            <a:spLocks noGrp="1"/>
          </p:cNvSpPr>
          <p:nvPr>
            <p:ph type="title" idx="4294967295"/>
          </p:nvPr>
        </p:nvSpPr>
        <p:spPr>
          <a:xfrm>
            <a:off x="162319" y="588952"/>
            <a:ext cx="8854459" cy="269480"/>
          </a:xfrm>
          <a:prstGeom prst="rect">
            <a:avLst/>
          </a:prstGeom>
          <a:solidFill>
            <a:srgbClr val="0056A9"/>
          </a:solidFill>
          <a:ln>
            <a:noFill/>
            <a:prstDash/>
          </a:ln>
          <a:effectLst/>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57203" tIns="57203" rIns="57203" bIns="57203" numCol="1" spcCol="1270" rtlCol="0" fromWordArt="0" anchor="ctr" anchorCtr="0" forceAA="0" compatLnSpc="1">
            <a:prstTxWarp prst="textNoShape">
              <a:avLst/>
            </a:prstTxWarp>
            <a:noAutofit/>
          </a:bodyPr>
          <a:lstStyle/>
          <a:p>
            <a:pPr marL="0" marR="0" lvl="0" indent="0" algn="l" defTabSz="667372" rtl="0" eaLnBrk="1" fontAlgn="auto" latinLnBrk="0" hangingPunct="1">
              <a:lnSpc>
                <a:spcPct val="90000"/>
              </a:lnSpc>
              <a:spcBef>
                <a:spcPct val="0"/>
              </a:spcBef>
              <a:spcAft>
                <a:spcPct val="35000"/>
              </a:spcAft>
              <a:buClrTx/>
              <a:buSzTx/>
              <a:buFontTx/>
              <a:buNone/>
              <a:tabLst/>
              <a:defRPr/>
            </a:pPr>
            <a:r>
              <a:rPr kumimoji="0" lang="en-US" sz="1802" b="0" i="0" u="none" strike="noStrike" kern="1200" cap="none" spc="0" normalizeH="0" baseline="0" noProof="0" dirty="0">
                <a:ln>
                  <a:noFill/>
                </a:ln>
                <a:solidFill>
                  <a:schemeClr val="lt1"/>
                </a:solidFill>
                <a:effectLst/>
                <a:uLnTx/>
                <a:uFillTx/>
                <a:latin typeface="+mn-lt"/>
                <a:ea typeface="+mn-ea"/>
                <a:cs typeface="+mn-cs"/>
              </a:rPr>
              <a:t>Proposal </a:t>
            </a:r>
            <a:r>
              <a:rPr kumimoji="0" lang="en-US" sz="1700" b="0" i="0" u="none" strike="noStrike" kern="1200" cap="none" spc="0" normalizeH="0" baseline="0" noProof="0" dirty="0">
                <a:ln>
                  <a:noFill/>
                </a:ln>
                <a:solidFill>
                  <a:schemeClr val="lt1"/>
                </a:solidFill>
                <a:effectLst/>
                <a:uLnTx/>
                <a:uFillTx/>
                <a:latin typeface="+mn-lt"/>
                <a:ea typeface="+mn-ea"/>
                <a:cs typeface="+mn-cs"/>
              </a:rPr>
              <a:t>Content</a:t>
            </a:r>
            <a:r>
              <a:rPr kumimoji="0" lang="en-US" sz="1802" b="0" i="0" u="none" strike="noStrike" kern="1200" cap="none" spc="0" normalizeH="0" baseline="0" noProof="0" dirty="0">
                <a:ln>
                  <a:noFill/>
                </a:ln>
                <a:solidFill>
                  <a:schemeClr val="lt1"/>
                </a:solidFill>
                <a:effectLst/>
                <a:uLnTx/>
                <a:uFillTx/>
                <a:latin typeface="+mn-lt"/>
                <a:ea typeface="+mn-ea"/>
                <a:cs typeface="+mn-cs"/>
              </a:rPr>
              <a:t> </a:t>
            </a:r>
          </a:p>
        </p:txBody>
      </p:sp>
      <p:grpSp>
        <p:nvGrpSpPr>
          <p:cNvPr id="9" name="Group 8" descr="The proposal will cover “proposal content” in a written format&#10;CST determines weightings for evaluation criteria and the number of pages allowed for the proposal.">
            <a:extLst>
              <a:ext uri="{FF2B5EF4-FFF2-40B4-BE49-F238E27FC236}">
                <a16:creationId xmlns:a16="http://schemas.microsoft.com/office/drawing/2014/main" id="{DB01624B-4D85-BCAF-575D-AC3AA29CD625}"/>
              </a:ext>
            </a:extLst>
          </p:cNvPr>
          <p:cNvGrpSpPr/>
          <p:nvPr/>
        </p:nvGrpSpPr>
        <p:grpSpPr>
          <a:xfrm>
            <a:off x="-100628" y="897651"/>
            <a:ext cx="9008828" cy="840095"/>
            <a:chOff x="0" y="531449"/>
            <a:chExt cx="8353425" cy="1119091"/>
          </a:xfrm>
        </p:grpSpPr>
        <p:sp>
          <p:nvSpPr>
            <p:cNvPr id="10" name="Rectangle 9" hidden="1">
              <a:extLst>
                <a:ext uri="{FF2B5EF4-FFF2-40B4-BE49-F238E27FC236}">
                  <a16:creationId xmlns:a16="http://schemas.microsoft.com/office/drawing/2014/main" id="{E1323D39-9C74-F159-457A-BAD95CE3CE18}"/>
                </a:ext>
              </a:extLst>
            </p:cNvPr>
            <p:cNvSpPr/>
            <p:nvPr/>
          </p:nvSpPr>
          <p:spPr>
            <a:xfrm>
              <a:off x="0" y="590700"/>
              <a:ext cx="8353425" cy="10598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351" dirty="0"/>
            </a:p>
          </p:txBody>
        </p:sp>
        <p:sp>
          <p:nvSpPr>
            <p:cNvPr id="11" name="TextBox">
              <a:extLst>
                <a:ext uri="{FF2B5EF4-FFF2-40B4-BE49-F238E27FC236}">
                  <a16:creationId xmlns:a16="http://schemas.microsoft.com/office/drawing/2014/main" id="{71CAE25A-A052-086E-8D56-100662ED52EC}"/>
                </a:ext>
              </a:extLst>
            </p:cNvPr>
            <p:cNvSpPr txBox="1"/>
            <p:nvPr/>
          </p:nvSpPr>
          <p:spPr>
            <a:xfrm>
              <a:off x="0" y="531449"/>
              <a:ext cx="8353425" cy="3654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00" tIns="15254" rIns="85423" bIns="15254" numCol="1" spcCol="1270" anchor="t" anchorCtr="0">
              <a:noAutofit/>
            </a:bodyPr>
            <a:lstStyle/>
            <a:p>
              <a:pPr marL="0" lvl="1" indent="-214513" algn="just" defTabSz="533898">
                <a:lnSpc>
                  <a:spcPct val="90000"/>
                </a:lnSpc>
                <a:spcBef>
                  <a:spcPct val="0"/>
                </a:spcBef>
                <a:buFont typeface="Arial" panose="020B0604020202020204" pitchFamily="34" charset="0"/>
                <a:buChar char="•"/>
              </a:pPr>
              <a:r>
                <a:rPr lang="en-US" sz="1600" dirty="0"/>
                <a:t>The proposal will cover “proposal content” in a written format</a:t>
              </a:r>
            </a:p>
            <a:p>
              <a:pPr marL="0" lvl="1" indent="-214513" algn="just" defTabSz="533898">
                <a:lnSpc>
                  <a:spcPct val="90000"/>
                </a:lnSpc>
                <a:spcBef>
                  <a:spcPct val="0"/>
                </a:spcBef>
                <a:buFont typeface="Arial" panose="020B0604020202020204" pitchFamily="34" charset="0"/>
                <a:buChar char="•"/>
              </a:pPr>
              <a:r>
                <a:rPr lang="en-US" sz="1600" dirty="0"/>
                <a:t>CST determines weightings and number of pages allowed for the proposal</a:t>
              </a:r>
            </a:p>
          </p:txBody>
        </p:sp>
      </p:grpSp>
      <p:sp>
        <p:nvSpPr>
          <p:cNvPr id="14" name="Text Box">
            <a:extLst>
              <a:ext uri="{FF2B5EF4-FFF2-40B4-BE49-F238E27FC236}">
                <a16:creationId xmlns:a16="http://schemas.microsoft.com/office/drawing/2014/main" id="{8E9B8DB7-F33A-AC73-C83D-F829A4B68828}"/>
              </a:ext>
            </a:extLst>
          </p:cNvPr>
          <p:cNvSpPr txBox="1"/>
          <p:nvPr/>
        </p:nvSpPr>
        <p:spPr>
          <a:xfrm>
            <a:off x="67586" y="1339938"/>
            <a:ext cx="4031360" cy="307777"/>
          </a:xfrm>
          <a:prstGeom prst="rect">
            <a:avLst/>
          </a:prstGeom>
          <a:noFill/>
        </p:spPr>
        <p:txBody>
          <a:bodyPr wrap="none" rtlCol="0">
            <a:spAutoFit/>
          </a:bodyPr>
          <a:lstStyle/>
          <a:p>
            <a:r>
              <a:rPr lang="en-US" sz="1400" dirty="0"/>
              <a:t>Table 3: Evaluation criteria and weightings</a:t>
            </a:r>
          </a:p>
        </p:txBody>
      </p:sp>
      <p:graphicFrame>
        <p:nvGraphicFramePr>
          <p:cNvPr id="5" name="Table 3" descr="Evaluation criteria, descriptions, and weights&#10;Technical Approach Project understanding, innovative concepts or alternatives XX&#10;Project Manager's Relevant Experience Similar or related projects, project management experience XX&#10;Project Planning &amp; Management Project staffing and resource management (who, how, and why), communication plan, and quality control procedures. The prime firm’s past experience with utilizing subproviders and meeting program goals (Historically Underutilized Business (HUB) or Disadvantaged Business Enterprise (DBE)) and/or how it plans to utilize subproviders to meet the goals on this contract XX&#10;Key Staff's Relevant Experience  Experience with similar projects XX&#10;Past performance score 5 to 15">
            <a:extLst>
              <a:ext uri="{FF2B5EF4-FFF2-40B4-BE49-F238E27FC236}">
                <a16:creationId xmlns:a16="http://schemas.microsoft.com/office/drawing/2014/main" id="{8C70C88B-7833-BF76-3923-CB8A6A18FFCD}"/>
              </a:ext>
            </a:extLst>
          </p:cNvPr>
          <p:cNvGraphicFramePr>
            <a:graphicFrameLocks noGrp="1"/>
          </p:cNvGraphicFramePr>
          <p:nvPr>
            <p:extLst>
              <p:ext uri="{D42A27DB-BD31-4B8C-83A1-F6EECF244321}">
                <p14:modId xmlns:p14="http://schemas.microsoft.com/office/powerpoint/2010/main" val="268954886"/>
              </p:ext>
            </p:extLst>
          </p:nvPr>
        </p:nvGraphicFramePr>
        <p:xfrm>
          <a:off x="67586" y="1644948"/>
          <a:ext cx="9008828" cy="3535680"/>
        </p:xfrm>
        <a:graphic>
          <a:graphicData uri="http://schemas.openxmlformats.org/drawingml/2006/table">
            <a:tbl>
              <a:tblPr firstRow="1" bandRow="1">
                <a:tableStyleId>{69012ECD-51FC-41F1-AA8D-1B2483CD663E}</a:tableStyleId>
              </a:tblPr>
              <a:tblGrid>
                <a:gridCol w="2416979">
                  <a:extLst>
                    <a:ext uri="{9D8B030D-6E8A-4147-A177-3AD203B41FA5}">
                      <a16:colId xmlns:a16="http://schemas.microsoft.com/office/drawing/2014/main" val="3745092016"/>
                    </a:ext>
                  </a:extLst>
                </a:gridCol>
                <a:gridCol w="5659752">
                  <a:extLst>
                    <a:ext uri="{9D8B030D-6E8A-4147-A177-3AD203B41FA5}">
                      <a16:colId xmlns:a16="http://schemas.microsoft.com/office/drawing/2014/main" val="3466125052"/>
                    </a:ext>
                  </a:extLst>
                </a:gridCol>
                <a:gridCol w="932097">
                  <a:extLst>
                    <a:ext uri="{9D8B030D-6E8A-4147-A177-3AD203B41FA5}">
                      <a16:colId xmlns:a16="http://schemas.microsoft.com/office/drawing/2014/main" val="1304879397"/>
                    </a:ext>
                  </a:extLst>
                </a:gridCol>
              </a:tblGrid>
              <a:tr h="274320">
                <a:tc>
                  <a:txBody>
                    <a:bodyPr/>
                    <a:lstStyle/>
                    <a:p>
                      <a:pPr algn="l"/>
                      <a:r>
                        <a:rPr lang="en-US" sz="1400" dirty="0"/>
                        <a:t>Evaluation Criteria </a:t>
                      </a:r>
                    </a:p>
                  </a:txBody>
                  <a:tcPr/>
                </a:tc>
                <a:tc>
                  <a:txBody>
                    <a:bodyPr/>
                    <a:lstStyle/>
                    <a:p>
                      <a:r>
                        <a:rPr lang="en-US" sz="1400" dirty="0"/>
                        <a:t>Description</a:t>
                      </a:r>
                    </a:p>
                  </a:txBody>
                  <a:tcPr/>
                </a:tc>
                <a:tc>
                  <a:txBody>
                    <a:bodyPr/>
                    <a:lstStyle/>
                    <a:p>
                      <a:r>
                        <a:rPr lang="en-US" sz="1400" dirty="0"/>
                        <a:t>Weight</a:t>
                      </a:r>
                    </a:p>
                  </a:txBody>
                  <a:tcPr/>
                </a:tc>
                <a:extLst>
                  <a:ext uri="{0D108BD9-81ED-4DB2-BD59-A6C34878D82A}">
                    <a16:rowId xmlns:a16="http://schemas.microsoft.com/office/drawing/2014/main" val="3976875879"/>
                  </a:ext>
                </a:extLst>
              </a:tr>
              <a:tr h="1968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Technical Approach  </a:t>
                      </a:r>
                    </a:p>
                  </a:txBody>
                  <a:tcPr>
                    <a:lnR w="12700" cap="flat" cmpd="sng" algn="ctr">
                      <a:solidFill>
                        <a:srgbClr val="0058B0"/>
                      </a:solidFill>
                      <a:prstDash val="solid"/>
                      <a:round/>
                      <a:headEnd type="none" w="med" len="med"/>
                      <a:tailEnd type="none" w="med" len="med"/>
                    </a:ln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Project understanding, innovative concepts or alternatives</a:t>
                      </a:r>
                    </a:p>
                  </a:txBody>
                  <a:tcP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a:r>
                        <a:rPr lang="en-US" dirty="0"/>
                        <a:t>XX</a:t>
                      </a:r>
                    </a:p>
                  </a:txBody>
                  <a:tcP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389476926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Project Manager’s Relevant Experience </a:t>
                      </a:r>
                    </a:p>
                  </a:txBody>
                  <a:tcPr>
                    <a:lnR w="12700" cap="flat" cmpd="sng" algn="ctr">
                      <a:solidFill>
                        <a:srgbClr val="0058B0"/>
                      </a:solidFill>
                      <a:prstDash val="solid"/>
                      <a:round/>
                      <a:headEnd type="none" w="med" len="med"/>
                      <a:tailEnd type="none" w="med" len="med"/>
                    </a:ln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Similar or related projects, project management experience</a:t>
                      </a:r>
                    </a:p>
                  </a:txBody>
                  <a:tcP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solidFill>
                      <a:schemeClr val="bg2"/>
                    </a:solidFill>
                  </a:tcPr>
                </a:tc>
                <a:tc>
                  <a:txBody>
                    <a:bodyPr/>
                    <a:lstStyle/>
                    <a:p>
                      <a:pPr algn="ctr"/>
                      <a:r>
                        <a:rPr lang="en-US" dirty="0"/>
                        <a:t>XX</a:t>
                      </a:r>
                    </a:p>
                  </a:txBody>
                  <a:tcP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350238263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Project Planning &amp; Management  </a:t>
                      </a:r>
                    </a:p>
                    <a:p>
                      <a:endParaRPr lang="en-US" sz="1400" dirty="0"/>
                    </a:p>
                  </a:txBody>
                  <a:tcPr>
                    <a:lnR w="12700" cap="flat" cmpd="sng" algn="ctr">
                      <a:solidFill>
                        <a:srgbClr val="0058B0"/>
                      </a:solidFill>
                      <a:prstDash val="solid"/>
                      <a:round/>
                      <a:headEnd type="none" w="med" len="med"/>
                      <a:tailEnd type="none" w="med" len="med"/>
                    </a:lnR>
                  </a:tcPr>
                </a:tc>
                <a:tc>
                  <a:txBody>
                    <a:bodyPr/>
                    <a:lstStyle/>
                    <a:p>
                      <a:r>
                        <a:rPr lang="en-US" sz="1400" dirty="0"/>
                        <a:t>Project staffing and resource management (who, how, and why), communication plan, and quality control procedures. The prime firm’s past experience with utilizing subproviders and meeting program goals (Historically Underutilized Business (HUB) or Disadvantaged Business Enterprise (DBE)) and/or how it plans to utilize subproviders to meet the goals on this contract.</a:t>
                      </a:r>
                    </a:p>
                  </a:txBody>
                  <a:tcP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a:r>
                        <a:rPr lang="en-US" dirty="0"/>
                        <a:t>XX</a:t>
                      </a:r>
                    </a:p>
                  </a:txBody>
                  <a:tcP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2100825819"/>
                  </a:ext>
                </a:extLst>
              </a:tr>
              <a:tr h="370840">
                <a:tc>
                  <a:txBody>
                    <a:bodyPr/>
                    <a:lstStyle/>
                    <a:p>
                      <a:r>
                        <a:rPr lang="en-US" sz="1400" dirty="0"/>
                        <a:t>Key Staff’s Relevant Experience</a:t>
                      </a:r>
                    </a:p>
                  </a:txBody>
                  <a:tcPr>
                    <a:lnR w="12700" cap="flat" cmpd="sng" algn="ctr">
                      <a:solidFill>
                        <a:srgbClr val="0058B0"/>
                      </a:solidFill>
                      <a:prstDash val="solid"/>
                      <a:round/>
                      <a:headEnd type="none" w="med" len="med"/>
                      <a:tailEnd type="none" w="med" len="med"/>
                    </a:ln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Experience with similar projects </a:t>
                      </a:r>
                    </a:p>
                    <a:p>
                      <a:endParaRPr lang="en-US" sz="1400" dirty="0"/>
                    </a:p>
                  </a:txBody>
                  <a:tcP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solidFill>
                      <a:schemeClr val="bg2"/>
                    </a:solidFill>
                  </a:tcPr>
                </a:tc>
                <a:tc>
                  <a:txBody>
                    <a:bodyPr/>
                    <a:lstStyle/>
                    <a:p>
                      <a:pPr algn="ctr"/>
                      <a:r>
                        <a:rPr lang="en-US" dirty="0"/>
                        <a:t>XX</a:t>
                      </a:r>
                    </a:p>
                  </a:txBody>
                  <a:tcP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1418728246"/>
                  </a:ext>
                </a:extLst>
              </a:tr>
              <a:tr h="292857">
                <a:tc>
                  <a:txBody>
                    <a:bodyPr/>
                    <a:lstStyle/>
                    <a:p>
                      <a:r>
                        <a:rPr lang="en-US" sz="1400" dirty="0"/>
                        <a:t>Past Performance Score</a:t>
                      </a:r>
                    </a:p>
                  </a:txBody>
                  <a:tcPr>
                    <a:lnR w="12700" cap="flat" cmpd="sng" algn="ctr">
                      <a:solidFill>
                        <a:srgbClr val="0058B0"/>
                      </a:solidFill>
                      <a:prstDash val="solid"/>
                      <a:round/>
                      <a:headEnd type="none" w="med" len="med"/>
                      <a:tailEnd type="none" w="med" len="med"/>
                    </a:lnR>
                  </a:tcPr>
                </a:tc>
                <a:tc>
                  <a:txBody>
                    <a:bodyPr/>
                    <a:lstStyle/>
                    <a:p>
                      <a:endParaRPr lang="en-US" sz="1400" dirty="0"/>
                    </a:p>
                  </a:txBody>
                  <a:tcPr>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a:r>
                        <a:rPr lang="en-US" dirty="0"/>
                        <a:t>5 to 15</a:t>
                      </a:r>
                    </a:p>
                  </a:txBody>
                  <a:tcP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2227490033"/>
                  </a:ext>
                </a:extLst>
              </a:tr>
            </a:tbl>
          </a:graphicData>
        </a:graphic>
      </p:graphicFrame>
    </p:spTree>
    <p:extLst>
      <p:ext uri="{BB962C8B-B14F-4D97-AF65-F5344CB8AC3E}">
        <p14:creationId xmlns:p14="http://schemas.microsoft.com/office/powerpoint/2010/main" val="3595150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9884B687-61C0-1C5E-8F1F-92C5D423AB8B}"/>
              </a:ext>
            </a:extLst>
          </p:cNvPr>
          <p:cNvSpPr txBox="1">
            <a:spLocks noGrp="1"/>
          </p:cNvSpPr>
          <p:nvPr>
            <p:ph type="title" idx="4294967295"/>
          </p:nvPr>
        </p:nvSpPr>
        <p:spPr>
          <a:xfrm>
            <a:off x="89608" y="680143"/>
            <a:ext cx="458790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Avoid Disqualifications</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sp>
        <p:nvSpPr>
          <p:cNvPr id="3" name="TextBox">
            <a:extLst>
              <a:ext uri="{FF2B5EF4-FFF2-40B4-BE49-F238E27FC236}">
                <a16:creationId xmlns:a16="http://schemas.microsoft.com/office/drawing/2014/main" id="{AD7CE85C-1340-2ED2-2181-5ADE93C197EE}"/>
              </a:ext>
            </a:extLst>
          </p:cNvPr>
          <p:cNvSpPr txBox="1"/>
          <p:nvPr/>
        </p:nvSpPr>
        <p:spPr>
          <a:xfrm>
            <a:off x="0" y="1202778"/>
            <a:ext cx="9165567" cy="3139321"/>
          </a:xfrm>
          <a:prstGeom prst="rect">
            <a:avLst/>
          </a:prstGeom>
          <a:noFill/>
        </p:spPr>
        <p:txBody>
          <a:bodyPr wrap="square">
            <a:spAutoFit/>
          </a:bodyPr>
          <a:lstStyle/>
          <a:p>
            <a:pPr marL="285750" indent="-285750">
              <a:buFont typeface="Arial" panose="020B0604020202020204" pitchFamily="34" charset="0"/>
              <a:buChar char="•"/>
            </a:pPr>
            <a:r>
              <a:rPr lang="en-US" dirty="0"/>
              <a:t>Include all mandatory attachments in your package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PEPS Fireside Chat – New process and updated Project Team Composition (PTC) Form - Link Below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Check Task Leaders’ precertifications in standard work categories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Task Leader in the PTC form must match the Task Leader mentioned in the proposal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PM must meet RFP requirements</a:t>
            </a:r>
          </a:p>
        </p:txBody>
      </p:sp>
      <p:sp>
        <p:nvSpPr>
          <p:cNvPr id="5" name="TextBox">
            <a:extLst>
              <a:ext uri="{FF2B5EF4-FFF2-40B4-BE49-F238E27FC236}">
                <a16:creationId xmlns:a16="http://schemas.microsoft.com/office/drawing/2014/main" id="{0E66977F-5372-0DC8-BF16-B90FC1147A23}"/>
              </a:ext>
            </a:extLst>
          </p:cNvPr>
          <p:cNvSpPr txBox="1"/>
          <p:nvPr/>
        </p:nvSpPr>
        <p:spPr>
          <a:xfrm>
            <a:off x="89608" y="4606171"/>
            <a:ext cx="8421624" cy="338554"/>
          </a:xfrm>
          <a:prstGeom prst="rect">
            <a:avLst/>
          </a:prstGeom>
          <a:noFill/>
        </p:spPr>
        <p:txBody>
          <a:bodyPr wrap="square">
            <a:spAutoFit/>
          </a:bodyPr>
          <a:lstStyle/>
          <a:p>
            <a:r>
              <a:rPr lang="en-US" sz="1600" dirty="0">
                <a:solidFill>
                  <a:srgbClr val="0056A9"/>
                </a:solidFill>
                <a:hlinkClick r:id="rId3"/>
              </a:rPr>
              <a:t>Link to PEPS Fireside Chat</a:t>
            </a:r>
            <a:endParaRPr lang="en-US" sz="1600" dirty="0"/>
          </a:p>
        </p:txBody>
      </p:sp>
    </p:spTree>
    <p:extLst>
      <p:ext uri="{BB962C8B-B14F-4D97-AF65-F5344CB8AC3E}">
        <p14:creationId xmlns:p14="http://schemas.microsoft.com/office/powerpoint/2010/main" val="1795287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27F76CA6-02D8-BE87-AD61-C710CAE06E47}"/>
              </a:ext>
              <a:ext uri="{C183D7F6-B498-43B3-948B-1728B52AA6E4}">
                <adec:decorative xmlns:adec="http://schemas.microsoft.com/office/drawing/2017/decorative" val="0"/>
              </a:ext>
            </a:extLst>
          </p:cNvPr>
          <p:cNvSpPr txBox="1">
            <a:spLocks noGrp="1"/>
          </p:cNvSpPr>
          <p:nvPr>
            <p:ph type="title" idx="4294967295"/>
          </p:nvPr>
        </p:nvSpPr>
        <p:spPr>
          <a:xfrm>
            <a:off x="89608" y="680143"/>
            <a:ext cx="458790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Avoid Disqualifications Continued</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grpSp>
        <p:nvGrpSpPr>
          <p:cNvPr id="3" name="Group 2">
            <a:extLst>
              <a:ext uri="{FF2B5EF4-FFF2-40B4-BE49-F238E27FC236}">
                <a16:creationId xmlns:a16="http://schemas.microsoft.com/office/drawing/2014/main" id="{F72DE6CC-43BD-B573-51C0-4F88570FB741}"/>
              </a:ext>
              <a:ext uri="{C183D7F6-B498-43B3-948B-1728B52AA6E4}">
                <adec:decorative xmlns:adec="http://schemas.microsoft.com/office/drawing/2017/decorative" val="1"/>
              </a:ext>
            </a:extLst>
          </p:cNvPr>
          <p:cNvGrpSpPr/>
          <p:nvPr/>
        </p:nvGrpSpPr>
        <p:grpSpPr>
          <a:xfrm>
            <a:off x="89607" y="1000955"/>
            <a:ext cx="8717962" cy="4011240"/>
            <a:chOff x="89607" y="1000955"/>
            <a:chExt cx="8717962" cy="4011240"/>
          </a:xfrm>
        </p:grpSpPr>
        <p:sp>
          <p:nvSpPr>
            <p:cNvPr id="5" name="Textbox">
              <a:extLst>
                <a:ext uri="{FF2B5EF4-FFF2-40B4-BE49-F238E27FC236}">
                  <a16:creationId xmlns:a16="http://schemas.microsoft.com/office/drawing/2014/main" id="{B8E8973C-4DA5-A68B-129E-B645113C1847}"/>
                </a:ext>
                <a:ext uri="{C183D7F6-B498-43B3-948B-1728B52AA6E4}">
                  <adec:decorative xmlns:adec="http://schemas.microsoft.com/office/drawing/2017/decorative" val="1"/>
                </a:ext>
              </a:extLst>
            </p:cNvPr>
            <p:cNvSpPr/>
            <p:nvPr/>
          </p:nvSpPr>
          <p:spPr>
            <a:xfrm>
              <a:off x="89607" y="1000955"/>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QR Codes and Hyperlinks</a:t>
              </a:r>
            </a:p>
          </p:txBody>
        </p:sp>
        <p:sp>
          <p:nvSpPr>
            <p:cNvPr id="4" name="text box" descr="QR codes and hyperlinks are considered additional information. Do not include in your proposal.&#10;">
              <a:extLst>
                <a:ext uri="{FF2B5EF4-FFF2-40B4-BE49-F238E27FC236}">
                  <a16:creationId xmlns:a16="http://schemas.microsoft.com/office/drawing/2014/main" id="{7F2FD4C4-AB3C-A535-9368-C71C5F8A7170}"/>
                </a:ext>
              </a:extLst>
            </p:cNvPr>
            <p:cNvSpPr/>
            <p:nvPr/>
          </p:nvSpPr>
          <p:spPr>
            <a:xfrm>
              <a:off x="3228073" y="1064596"/>
              <a:ext cx="5579496" cy="639076"/>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a:solidFill>
              <a:schemeClr val="accent2">
                <a:lumMod val="40000"/>
                <a:lumOff val="60000"/>
                <a:alpha val="90000"/>
              </a:scheme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7" rIns="272502" bIns="14867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QR </a:t>
              </a:r>
              <a:r>
                <a:rPr lang="en-US" sz="1600" dirty="0"/>
                <a:t>codes and hyperlinks are </a:t>
              </a:r>
              <a:r>
                <a:rPr lang="en-US" sz="1600" kern="1200" dirty="0"/>
                <a:t>considered additional information. Do not include in your proposal.</a:t>
              </a:r>
            </a:p>
          </p:txBody>
        </p:sp>
        <p:sp>
          <p:nvSpPr>
            <p:cNvPr id="8" name="text box">
              <a:extLst>
                <a:ext uri="{FF2B5EF4-FFF2-40B4-BE49-F238E27FC236}">
                  <a16:creationId xmlns:a16="http://schemas.microsoft.com/office/drawing/2014/main" id="{6223D04E-C6FF-BC19-F001-4E18F7C96F0E}"/>
                </a:ext>
                <a:ext uri="{C183D7F6-B498-43B3-948B-1728B52AA6E4}">
                  <adec:decorative xmlns:adec="http://schemas.microsoft.com/office/drawing/2017/decorative" val="1"/>
                </a:ext>
              </a:extLst>
            </p:cNvPr>
            <p:cNvSpPr/>
            <p:nvPr/>
          </p:nvSpPr>
          <p:spPr>
            <a:xfrm>
              <a:off x="89607" y="1684303"/>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Administrative Qualifications</a:t>
              </a:r>
              <a:endParaRPr lang="en-US" sz="1600" kern="1200" dirty="0"/>
            </a:p>
          </p:txBody>
        </p:sp>
        <p:sp>
          <p:nvSpPr>
            <p:cNvPr id="7" name="text box" descr="Ensure subs for Engineering and Design (E&amp;D) related services are administratively qualified&#10;">
              <a:extLst>
                <a:ext uri="{FF2B5EF4-FFF2-40B4-BE49-F238E27FC236}">
                  <a16:creationId xmlns:a16="http://schemas.microsoft.com/office/drawing/2014/main" id="{FEC63342-7957-F6BE-FF84-3D69BA3A37BF}"/>
                </a:ext>
              </a:extLst>
            </p:cNvPr>
            <p:cNvSpPr/>
            <p:nvPr/>
          </p:nvSpPr>
          <p:spPr>
            <a:xfrm>
              <a:off x="3228073" y="1782435"/>
              <a:ext cx="5579496" cy="509124"/>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7" rIns="272502" bIns="14867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Ensure subs for Engineering and Design (E&amp;D) related services are administratively qualified.</a:t>
              </a:r>
            </a:p>
          </p:txBody>
        </p:sp>
        <p:sp>
          <p:nvSpPr>
            <p:cNvPr id="10" name="text box">
              <a:extLst>
                <a:ext uri="{FF2B5EF4-FFF2-40B4-BE49-F238E27FC236}">
                  <a16:creationId xmlns:a16="http://schemas.microsoft.com/office/drawing/2014/main" id="{079E9B1C-41BA-4D34-ECCB-368A1E928ACC}"/>
                </a:ext>
                <a:ext uri="{C183D7F6-B498-43B3-948B-1728B52AA6E4}">
                  <adec:decorative xmlns:adec="http://schemas.microsoft.com/office/drawing/2017/decorative" val="1"/>
                </a:ext>
              </a:extLst>
            </p:cNvPr>
            <p:cNvSpPr/>
            <p:nvPr/>
          </p:nvSpPr>
          <p:spPr>
            <a:xfrm>
              <a:off x="89607" y="2347083"/>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Task Leads</a:t>
              </a:r>
              <a:endParaRPr lang="en-US" sz="1600" kern="1200" dirty="0"/>
            </a:p>
          </p:txBody>
        </p:sp>
        <p:sp>
          <p:nvSpPr>
            <p:cNvPr id="9" name="text box" descr="Ensure Task Leads match on PTC and Proposal&#10;">
              <a:extLst>
                <a:ext uri="{FF2B5EF4-FFF2-40B4-BE49-F238E27FC236}">
                  <a16:creationId xmlns:a16="http://schemas.microsoft.com/office/drawing/2014/main" id="{E83D6056-ECB0-3BB0-E97B-A316C2AEE1B4}"/>
                </a:ext>
              </a:extLst>
            </p:cNvPr>
            <p:cNvSpPr/>
            <p:nvPr/>
          </p:nvSpPr>
          <p:spPr>
            <a:xfrm>
              <a:off x="3228073" y="2450662"/>
              <a:ext cx="5579496" cy="509124"/>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7" rIns="272502" bIns="14867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Ensure Task Leads match on PTC and Proposal.</a:t>
              </a:r>
            </a:p>
          </p:txBody>
        </p:sp>
        <p:sp>
          <p:nvSpPr>
            <p:cNvPr id="12" name="text box">
              <a:extLst>
                <a:ext uri="{FF2B5EF4-FFF2-40B4-BE49-F238E27FC236}">
                  <a16:creationId xmlns:a16="http://schemas.microsoft.com/office/drawing/2014/main" id="{E1EFC697-7A81-3611-17C9-E05F8966718C}"/>
                </a:ext>
                <a:ext uri="{C183D7F6-B498-43B3-948B-1728B52AA6E4}">
                  <adec:decorative xmlns:adec="http://schemas.microsoft.com/office/drawing/2017/decorative" val="1"/>
                </a:ext>
              </a:extLst>
            </p:cNvPr>
            <p:cNvSpPr/>
            <p:nvPr/>
          </p:nvSpPr>
          <p:spPr>
            <a:xfrm>
              <a:off x="89607" y="3031543"/>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Proposal Cover Sheets</a:t>
              </a:r>
              <a:endParaRPr lang="en-US" sz="1600" kern="1200" dirty="0"/>
            </a:p>
          </p:txBody>
        </p:sp>
        <p:sp>
          <p:nvSpPr>
            <p:cNvPr id="11" name="text box" descr="Do not include extra sheets, such as a cover sheet, in your proposal.">
              <a:extLst>
                <a:ext uri="{FF2B5EF4-FFF2-40B4-BE49-F238E27FC236}">
                  <a16:creationId xmlns:a16="http://schemas.microsoft.com/office/drawing/2014/main" id="{A862541B-4015-C7D2-47E2-54A77FA0DD1F}"/>
                </a:ext>
              </a:extLst>
            </p:cNvPr>
            <p:cNvSpPr/>
            <p:nvPr/>
          </p:nvSpPr>
          <p:spPr>
            <a:xfrm>
              <a:off x="3228073" y="3118888"/>
              <a:ext cx="5579496" cy="509124"/>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7" rIns="272502" bIns="14867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Do not include extra sheets, such as a cover sheet, in your proposal.</a:t>
              </a:r>
            </a:p>
          </p:txBody>
        </p:sp>
        <p:sp>
          <p:nvSpPr>
            <p:cNvPr id="14" name="text box">
              <a:extLst>
                <a:ext uri="{FF2B5EF4-FFF2-40B4-BE49-F238E27FC236}">
                  <a16:creationId xmlns:a16="http://schemas.microsoft.com/office/drawing/2014/main" id="{F72D7D50-8FD2-62D9-6C5B-C2361F41F1CE}"/>
                </a:ext>
                <a:ext uri="{C183D7F6-B498-43B3-948B-1728B52AA6E4}">
                  <adec:decorative xmlns:adec="http://schemas.microsoft.com/office/drawing/2017/decorative" val="1"/>
                </a:ext>
              </a:extLst>
            </p:cNvPr>
            <p:cNvSpPr/>
            <p:nvPr/>
          </p:nvSpPr>
          <p:spPr>
            <a:xfrm>
              <a:off x="89607" y="3707563"/>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Legal Firm Name</a:t>
              </a:r>
            </a:p>
          </p:txBody>
        </p:sp>
        <p:sp>
          <p:nvSpPr>
            <p:cNvPr id="13" name="text box" descr="Use legal firm name and ensure that it matches across all proposal documents.&#10;">
              <a:extLst>
                <a:ext uri="{FF2B5EF4-FFF2-40B4-BE49-F238E27FC236}">
                  <a16:creationId xmlns:a16="http://schemas.microsoft.com/office/drawing/2014/main" id="{21E05B2B-F065-A3A2-0F5A-C8DCD7F78BA6}"/>
                </a:ext>
              </a:extLst>
            </p:cNvPr>
            <p:cNvSpPr/>
            <p:nvPr/>
          </p:nvSpPr>
          <p:spPr>
            <a:xfrm>
              <a:off x="3228073" y="3787114"/>
              <a:ext cx="5579496" cy="509124"/>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8" rIns="272502" bIns="148678"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Use legal firm name and ensure that it matches across all proposal documents.</a:t>
              </a:r>
            </a:p>
          </p:txBody>
        </p:sp>
        <p:sp>
          <p:nvSpPr>
            <p:cNvPr id="16" name="text box">
              <a:extLst>
                <a:ext uri="{FF2B5EF4-FFF2-40B4-BE49-F238E27FC236}">
                  <a16:creationId xmlns:a16="http://schemas.microsoft.com/office/drawing/2014/main" id="{5D510792-33ED-3B1D-E0F3-E70C11F976B7}"/>
                </a:ext>
                <a:ext uri="{C183D7F6-B498-43B3-948B-1728B52AA6E4}">
                  <adec:decorative xmlns:adec="http://schemas.microsoft.com/office/drawing/2017/decorative" val="1"/>
                </a:ext>
              </a:extLst>
            </p:cNvPr>
            <p:cNvSpPr/>
            <p:nvPr/>
          </p:nvSpPr>
          <p:spPr>
            <a:xfrm>
              <a:off x="89607" y="4375789"/>
              <a:ext cx="3138466" cy="636406"/>
            </a:xfrm>
            <a:custGeom>
              <a:avLst/>
              <a:gdLst>
                <a:gd name="connsiteX0" fmla="*/ 0 w 3138466"/>
                <a:gd name="connsiteY0" fmla="*/ 106070 h 636406"/>
                <a:gd name="connsiteX1" fmla="*/ 106070 w 3138466"/>
                <a:gd name="connsiteY1" fmla="*/ 0 h 636406"/>
                <a:gd name="connsiteX2" fmla="*/ 3032396 w 3138466"/>
                <a:gd name="connsiteY2" fmla="*/ 0 h 636406"/>
                <a:gd name="connsiteX3" fmla="*/ 3138466 w 3138466"/>
                <a:gd name="connsiteY3" fmla="*/ 106070 h 636406"/>
                <a:gd name="connsiteX4" fmla="*/ 3138466 w 3138466"/>
                <a:gd name="connsiteY4" fmla="*/ 530336 h 636406"/>
                <a:gd name="connsiteX5" fmla="*/ 3032396 w 3138466"/>
                <a:gd name="connsiteY5" fmla="*/ 636406 h 636406"/>
                <a:gd name="connsiteX6" fmla="*/ 106070 w 3138466"/>
                <a:gd name="connsiteY6" fmla="*/ 636406 h 636406"/>
                <a:gd name="connsiteX7" fmla="*/ 0 w 3138466"/>
                <a:gd name="connsiteY7" fmla="*/ 530336 h 636406"/>
                <a:gd name="connsiteX8" fmla="*/ 0 w 3138466"/>
                <a:gd name="connsiteY8" fmla="*/ 106070 h 63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8466" h="636406">
                  <a:moveTo>
                    <a:pt x="0" y="106070"/>
                  </a:moveTo>
                  <a:cubicBezTo>
                    <a:pt x="0" y="47489"/>
                    <a:pt x="47489" y="0"/>
                    <a:pt x="106070" y="0"/>
                  </a:cubicBezTo>
                  <a:lnTo>
                    <a:pt x="3032396" y="0"/>
                  </a:lnTo>
                  <a:cubicBezTo>
                    <a:pt x="3090977" y="0"/>
                    <a:pt x="3138466" y="47489"/>
                    <a:pt x="3138466" y="106070"/>
                  </a:cubicBezTo>
                  <a:lnTo>
                    <a:pt x="3138466" y="530336"/>
                  </a:lnTo>
                  <a:cubicBezTo>
                    <a:pt x="3138466" y="588917"/>
                    <a:pt x="3090977" y="636406"/>
                    <a:pt x="3032396" y="636406"/>
                  </a:cubicBezTo>
                  <a:lnTo>
                    <a:pt x="106070" y="636406"/>
                  </a:lnTo>
                  <a:cubicBezTo>
                    <a:pt x="47489" y="636406"/>
                    <a:pt x="0" y="588917"/>
                    <a:pt x="0" y="530336"/>
                  </a:cubicBezTo>
                  <a:lnTo>
                    <a:pt x="0" y="106070"/>
                  </a:lnTo>
                  <a:close/>
                </a:path>
              </a:pathLst>
            </a:custGeom>
            <a:solidFill>
              <a:schemeClr val="tx1">
                <a:lumMod val="85000"/>
                <a:lumOff val="1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2027" tIns="61547" rIns="92027" bIns="61547" numCol="1" spcCol="1270" anchor="ctr" anchorCtr="0">
              <a:noAutofit/>
            </a:bodyPr>
            <a:lstStyle/>
            <a:p>
              <a:pPr marL="0" lvl="0" indent="0" algn="ctr" defTabSz="711200">
                <a:lnSpc>
                  <a:spcPct val="90000"/>
                </a:lnSpc>
                <a:spcBef>
                  <a:spcPct val="0"/>
                </a:spcBef>
                <a:spcAft>
                  <a:spcPct val="35000"/>
                </a:spcAft>
                <a:buNone/>
              </a:pPr>
              <a:r>
                <a:rPr lang="en-US" sz="1600" b="1" kern="1200" dirty="0"/>
                <a:t>Read the Cover Page Questionnaire</a:t>
              </a:r>
              <a:endParaRPr lang="en-US" sz="1600" kern="1200" dirty="0"/>
            </a:p>
          </p:txBody>
        </p:sp>
        <p:sp>
          <p:nvSpPr>
            <p:cNvPr id="15" name="text box" descr="Ensure that you are answering the questions in the Cover Page questionnaire truthfully.&#10;">
              <a:extLst>
                <a:ext uri="{FF2B5EF4-FFF2-40B4-BE49-F238E27FC236}">
                  <a16:creationId xmlns:a16="http://schemas.microsoft.com/office/drawing/2014/main" id="{A05A949D-1E45-651E-ED4D-05C54DD4C422}"/>
                </a:ext>
              </a:extLst>
            </p:cNvPr>
            <p:cNvSpPr/>
            <p:nvPr/>
          </p:nvSpPr>
          <p:spPr>
            <a:xfrm>
              <a:off x="3228073" y="4455340"/>
              <a:ext cx="5579496" cy="509124"/>
            </a:xfrm>
            <a:custGeom>
              <a:avLst/>
              <a:gdLst>
                <a:gd name="connsiteX0" fmla="*/ 84856 w 509124"/>
                <a:gd name="connsiteY0" fmla="*/ 0 h 5579496"/>
                <a:gd name="connsiteX1" fmla="*/ 424268 w 509124"/>
                <a:gd name="connsiteY1" fmla="*/ 0 h 5579496"/>
                <a:gd name="connsiteX2" fmla="*/ 509124 w 509124"/>
                <a:gd name="connsiteY2" fmla="*/ 84856 h 5579496"/>
                <a:gd name="connsiteX3" fmla="*/ 509124 w 509124"/>
                <a:gd name="connsiteY3" fmla="*/ 5579496 h 5579496"/>
                <a:gd name="connsiteX4" fmla="*/ 509124 w 509124"/>
                <a:gd name="connsiteY4" fmla="*/ 5579496 h 5579496"/>
                <a:gd name="connsiteX5" fmla="*/ 0 w 509124"/>
                <a:gd name="connsiteY5" fmla="*/ 5579496 h 5579496"/>
                <a:gd name="connsiteX6" fmla="*/ 0 w 509124"/>
                <a:gd name="connsiteY6" fmla="*/ 5579496 h 5579496"/>
                <a:gd name="connsiteX7" fmla="*/ 0 w 509124"/>
                <a:gd name="connsiteY7" fmla="*/ 84856 h 5579496"/>
                <a:gd name="connsiteX8" fmla="*/ 84856 w 509124"/>
                <a:gd name="connsiteY8" fmla="*/ 0 h 55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124" h="5579496">
                  <a:moveTo>
                    <a:pt x="509124" y="929942"/>
                  </a:moveTo>
                  <a:lnTo>
                    <a:pt x="509124" y="4649554"/>
                  </a:lnTo>
                  <a:cubicBezTo>
                    <a:pt x="509124" y="5163148"/>
                    <a:pt x="505657" y="5579491"/>
                    <a:pt x="501381" y="5579491"/>
                  </a:cubicBezTo>
                  <a:lnTo>
                    <a:pt x="0" y="5579491"/>
                  </a:lnTo>
                  <a:lnTo>
                    <a:pt x="0" y="5579491"/>
                  </a:lnTo>
                  <a:lnTo>
                    <a:pt x="0" y="5"/>
                  </a:lnTo>
                  <a:lnTo>
                    <a:pt x="0" y="5"/>
                  </a:lnTo>
                  <a:lnTo>
                    <a:pt x="501381" y="5"/>
                  </a:lnTo>
                  <a:cubicBezTo>
                    <a:pt x="505657" y="5"/>
                    <a:pt x="509124" y="416348"/>
                    <a:pt x="509124" y="929942"/>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48678" rIns="272502" bIns="148678"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Ensure that you are answering the questions in the Cover Page questionnaire truthfully.</a:t>
              </a:r>
            </a:p>
          </p:txBody>
        </p:sp>
      </p:grpSp>
    </p:spTree>
    <p:extLst>
      <p:ext uri="{BB962C8B-B14F-4D97-AF65-F5344CB8AC3E}">
        <p14:creationId xmlns:p14="http://schemas.microsoft.com/office/powerpoint/2010/main" val="4174228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A0BC1692-FD33-DB8E-24FB-EDBFF7624E5B}"/>
              </a:ext>
            </a:extLst>
          </p:cNvPr>
          <p:cNvSpPr txBox="1">
            <a:spLocks noGrp="1"/>
          </p:cNvSpPr>
          <p:nvPr>
            <p:ph type="title" idx="4294967295"/>
          </p:nvPr>
        </p:nvSpPr>
        <p:spPr>
          <a:xfrm>
            <a:off x="72355" y="598554"/>
            <a:ext cx="458790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Negotiations Process</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grpSp>
        <p:nvGrpSpPr>
          <p:cNvPr id="5" name="Group 4" descr="Contract Award  Job Classification Negotiation with Procurement Engineer (~3 days duration)&#10;Include firm representative negotiating rates&#10;Include Subs in the process&#10;Provide reasoning for additional classification requests&#10;Provide concurrence with final classifications from prime and subs&#10;Indicate if classification is in your rate portfolio  Rate Negotiation with PEPS Negotiations Engineer">
            <a:extLst>
              <a:ext uri="{FF2B5EF4-FFF2-40B4-BE49-F238E27FC236}">
                <a16:creationId xmlns:a16="http://schemas.microsoft.com/office/drawing/2014/main" id="{863A377A-49EA-4A0D-07CA-FF4B5DD6F474}"/>
              </a:ext>
            </a:extLst>
          </p:cNvPr>
          <p:cNvGrpSpPr/>
          <p:nvPr/>
        </p:nvGrpSpPr>
        <p:grpSpPr>
          <a:xfrm>
            <a:off x="441900" y="957323"/>
            <a:ext cx="8132297" cy="3502084"/>
            <a:chOff x="407394" y="1049242"/>
            <a:chExt cx="8132297" cy="3502084"/>
          </a:xfrm>
        </p:grpSpPr>
        <p:sp>
          <p:nvSpPr>
            <p:cNvPr id="6" name="text box">
              <a:extLst>
                <a:ext uri="{FF2B5EF4-FFF2-40B4-BE49-F238E27FC236}">
                  <a16:creationId xmlns:a16="http://schemas.microsoft.com/office/drawing/2014/main" id="{ADE0C9A7-A090-A87C-7A6E-AEE89305B18B}"/>
                </a:ext>
              </a:extLst>
            </p:cNvPr>
            <p:cNvSpPr/>
            <p:nvPr/>
          </p:nvSpPr>
          <p:spPr>
            <a:xfrm>
              <a:off x="407394" y="1049242"/>
              <a:ext cx="6665104" cy="439364"/>
            </a:xfrm>
            <a:custGeom>
              <a:avLst/>
              <a:gdLst>
                <a:gd name="connsiteX0" fmla="*/ 0 w 6665104"/>
                <a:gd name="connsiteY0" fmla="*/ 43936 h 439364"/>
                <a:gd name="connsiteX1" fmla="*/ 43936 w 6665104"/>
                <a:gd name="connsiteY1" fmla="*/ 0 h 439364"/>
                <a:gd name="connsiteX2" fmla="*/ 6621168 w 6665104"/>
                <a:gd name="connsiteY2" fmla="*/ 0 h 439364"/>
                <a:gd name="connsiteX3" fmla="*/ 6665104 w 6665104"/>
                <a:gd name="connsiteY3" fmla="*/ 43936 h 439364"/>
                <a:gd name="connsiteX4" fmla="*/ 6665104 w 6665104"/>
                <a:gd name="connsiteY4" fmla="*/ 395428 h 439364"/>
                <a:gd name="connsiteX5" fmla="*/ 6621168 w 6665104"/>
                <a:gd name="connsiteY5" fmla="*/ 439364 h 439364"/>
                <a:gd name="connsiteX6" fmla="*/ 43936 w 6665104"/>
                <a:gd name="connsiteY6" fmla="*/ 439364 h 439364"/>
                <a:gd name="connsiteX7" fmla="*/ 0 w 6665104"/>
                <a:gd name="connsiteY7" fmla="*/ 395428 h 439364"/>
                <a:gd name="connsiteX8" fmla="*/ 0 w 6665104"/>
                <a:gd name="connsiteY8" fmla="*/ 43936 h 43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5104" h="439364">
                  <a:moveTo>
                    <a:pt x="0" y="43936"/>
                  </a:moveTo>
                  <a:cubicBezTo>
                    <a:pt x="0" y="19671"/>
                    <a:pt x="19671" y="0"/>
                    <a:pt x="43936" y="0"/>
                  </a:cubicBezTo>
                  <a:lnTo>
                    <a:pt x="6621168" y="0"/>
                  </a:lnTo>
                  <a:cubicBezTo>
                    <a:pt x="6645433" y="0"/>
                    <a:pt x="6665104" y="19671"/>
                    <a:pt x="6665104" y="43936"/>
                  </a:cubicBezTo>
                  <a:lnTo>
                    <a:pt x="6665104" y="395428"/>
                  </a:lnTo>
                  <a:cubicBezTo>
                    <a:pt x="6665104" y="419693"/>
                    <a:pt x="6645433" y="439364"/>
                    <a:pt x="6621168" y="439364"/>
                  </a:cubicBezTo>
                  <a:lnTo>
                    <a:pt x="43936" y="439364"/>
                  </a:lnTo>
                  <a:cubicBezTo>
                    <a:pt x="19671" y="439364"/>
                    <a:pt x="0" y="419693"/>
                    <a:pt x="0" y="395428"/>
                  </a:cubicBezTo>
                  <a:lnTo>
                    <a:pt x="0" y="4393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4309" tIns="104309" rIns="1357998" bIns="104309" numCol="1" spcCol="1270" anchor="ctr" anchorCtr="0">
              <a:noAutofit/>
            </a:bodyPr>
            <a:lstStyle/>
            <a:p>
              <a:pPr marL="0" lvl="0" indent="0" algn="l" defTabSz="711200">
                <a:lnSpc>
                  <a:spcPct val="100000"/>
                </a:lnSpc>
                <a:spcBef>
                  <a:spcPts val="0"/>
                </a:spcBef>
                <a:spcAft>
                  <a:spcPts val="600"/>
                </a:spcAft>
                <a:buNone/>
              </a:pPr>
              <a:r>
                <a:rPr lang="en-US" sz="1600" b="1" kern="1200" dirty="0"/>
                <a:t>Contract Award</a:t>
              </a:r>
              <a:endParaRPr lang="en-US" sz="1400" kern="1200" dirty="0"/>
            </a:p>
          </p:txBody>
        </p:sp>
        <p:sp>
          <p:nvSpPr>
            <p:cNvPr id="7" name="text box" descr="Job Classification Negotiation with Procurement Engineer (~3 days duration)&#10; Include firm representative negotiating rates&#10; Include Subs in the process&#10; Provide reasoning for additional classification requests&#10; Provide concurrence with final classifications from prime and subs&#10; Indicate if classification is in your rate portfolioRate Negotiation with PEPS Negotiations Engineer">
              <a:extLst>
                <a:ext uri="{FF2B5EF4-FFF2-40B4-BE49-F238E27FC236}">
                  <a16:creationId xmlns:a16="http://schemas.microsoft.com/office/drawing/2014/main" id="{68D25A97-EE40-99B3-C058-0B8F86BFBBB3}"/>
                </a:ext>
              </a:extLst>
            </p:cNvPr>
            <p:cNvSpPr/>
            <p:nvPr/>
          </p:nvSpPr>
          <p:spPr>
            <a:xfrm>
              <a:off x="631409" y="1528284"/>
              <a:ext cx="7590153" cy="2326565"/>
            </a:xfrm>
            <a:custGeom>
              <a:avLst/>
              <a:gdLst>
                <a:gd name="connsiteX0" fmla="*/ 0 w 7590153"/>
                <a:gd name="connsiteY0" fmla="*/ 232657 h 2326565"/>
                <a:gd name="connsiteX1" fmla="*/ 232657 w 7590153"/>
                <a:gd name="connsiteY1" fmla="*/ 0 h 2326565"/>
                <a:gd name="connsiteX2" fmla="*/ 7357497 w 7590153"/>
                <a:gd name="connsiteY2" fmla="*/ 0 h 2326565"/>
                <a:gd name="connsiteX3" fmla="*/ 7590154 w 7590153"/>
                <a:gd name="connsiteY3" fmla="*/ 232657 h 2326565"/>
                <a:gd name="connsiteX4" fmla="*/ 7590153 w 7590153"/>
                <a:gd name="connsiteY4" fmla="*/ 2093909 h 2326565"/>
                <a:gd name="connsiteX5" fmla="*/ 7357496 w 7590153"/>
                <a:gd name="connsiteY5" fmla="*/ 2326566 h 2326565"/>
                <a:gd name="connsiteX6" fmla="*/ 232657 w 7590153"/>
                <a:gd name="connsiteY6" fmla="*/ 2326565 h 2326565"/>
                <a:gd name="connsiteX7" fmla="*/ 0 w 7590153"/>
                <a:gd name="connsiteY7" fmla="*/ 2093908 h 2326565"/>
                <a:gd name="connsiteX8" fmla="*/ 0 w 7590153"/>
                <a:gd name="connsiteY8" fmla="*/ 232657 h 23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0153" h="2326565">
                  <a:moveTo>
                    <a:pt x="0" y="232657"/>
                  </a:moveTo>
                  <a:cubicBezTo>
                    <a:pt x="0" y="104164"/>
                    <a:pt x="104164" y="0"/>
                    <a:pt x="232657" y="0"/>
                  </a:cubicBezTo>
                  <a:lnTo>
                    <a:pt x="7357497" y="0"/>
                  </a:lnTo>
                  <a:cubicBezTo>
                    <a:pt x="7485990" y="0"/>
                    <a:pt x="7590154" y="104164"/>
                    <a:pt x="7590154" y="232657"/>
                  </a:cubicBezTo>
                  <a:cubicBezTo>
                    <a:pt x="7590154" y="853074"/>
                    <a:pt x="7590153" y="1473492"/>
                    <a:pt x="7590153" y="2093909"/>
                  </a:cubicBezTo>
                  <a:cubicBezTo>
                    <a:pt x="7590153" y="2222402"/>
                    <a:pt x="7485989" y="2326566"/>
                    <a:pt x="7357496" y="2326566"/>
                  </a:cubicBezTo>
                  <a:lnTo>
                    <a:pt x="232657" y="2326565"/>
                  </a:lnTo>
                  <a:cubicBezTo>
                    <a:pt x="104164" y="2326565"/>
                    <a:pt x="0" y="2222401"/>
                    <a:pt x="0" y="2093908"/>
                  </a:cubicBezTo>
                  <a:lnTo>
                    <a:pt x="0" y="23265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9583" tIns="159583" rIns="1713543" bIns="159583" numCol="1" spcCol="1270" anchor="ctr" anchorCtr="0">
              <a:noAutofit/>
            </a:bodyPr>
            <a:lstStyle/>
            <a:p>
              <a:pPr marL="0" lvl="0" indent="0" algn="l" defTabSz="711200">
                <a:lnSpc>
                  <a:spcPct val="100000"/>
                </a:lnSpc>
                <a:spcBef>
                  <a:spcPts val="0"/>
                </a:spcBef>
                <a:spcAft>
                  <a:spcPts val="600"/>
                </a:spcAft>
                <a:buNone/>
              </a:pPr>
              <a:endParaRPr lang="en-US" sz="1600" b="1" kern="1200" dirty="0"/>
            </a:p>
            <a:p>
              <a:pPr marL="0" lvl="0" indent="0" algn="l" defTabSz="711200">
                <a:lnSpc>
                  <a:spcPct val="100000"/>
                </a:lnSpc>
                <a:spcBef>
                  <a:spcPts val="0"/>
                </a:spcBef>
                <a:spcAft>
                  <a:spcPts val="600"/>
                </a:spcAft>
                <a:buNone/>
              </a:pPr>
              <a:r>
                <a:rPr lang="en-US" sz="1600" b="1" kern="1200" dirty="0"/>
                <a:t>Job Classification Negotiation with Procurement Engineer (~3 days duration)</a:t>
              </a:r>
            </a:p>
            <a:p>
              <a:pPr marL="114300" lvl="1" indent="-114300" algn="l" defTabSz="622300">
                <a:lnSpc>
                  <a:spcPct val="100000"/>
                </a:lnSpc>
                <a:spcBef>
                  <a:spcPts val="0"/>
                </a:spcBef>
                <a:spcAft>
                  <a:spcPts val="600"/>
                </a:spcAft>
                <a:buFont typeface="Arial" panose="020B0604020202020204" pitchFamily="34" charset="0"/>
                <a:buChar char="•"/>
              </a:pPr>
              <a:r>
                <a:rPr lang="en-US" sz="1400" b="0" kern="1200" dirty="0"/>
                <a:t>Include firm representative negotiating rates</a:t>
              </a:r>
            </a:p>
            <a:p>
              <a:pPr marL="114300" lvl="1" indent="-114300" algn="l" defTabSz="622300">
                <a:lnSpc>
                  <a:spcPct val="100000"/>
                </a:lnSpc>
                <a:spcBef>
                  <a:spcPts val="0"/>
                </a:spcBef>
                <a:spcAft>
                  <a:spcPts val="600"/>
                </a:spcAft>
                <a:buFont typeface="Arial" panose="020B0604020202020204" pitchFamily="34" charset="0"/>
                <a:buChar char="•"/>
              </a:pPr>
              <a:r>
                <a:rPr lang="en-US" sz="1400" b="0" kern="1200" dirty="0"/>
                <a:t>Include Subs in the process</a:t>
              </a:r>
            </a:p>
            <a:p>
              <a:pPr marL="114300" lvl="1" indent="-114300" algn="l" defTabSz="622300">
                <a:lnSpc>
                  <a:spcPct val="100000"/>
                </a:lnSpc>
                <a:spcBef>
                  <a:spcPts val="0"/>
                </a:spcBef>
                <a:spcAft>
                  <a:spcPts val="600"/>
                </a:spcAft>
                <a:buFont typeface="Arial" panose="020B0604020202020204" pitchFamily="34" charset="0"/>
                <a:buChar char="•"/>
              </a:pPr>
              <a:r>
                <a:rPr lang="en-US" sz="1400" b="0" kern="1200" dirty="0"/>
                <a:t>Provide reasoning for additional classification requests</a:t>
              </a:r>
              <a:endParaRPr lang="en-US" sz="1600" b="1" kern="1200" dirty="0"/>
            </a:p>
            <a:p>
              <a:pPr marL="114300" lvl="1" indent="-114300" algn="l" defTabSz="622300">
                <a:lnSpc>
                  <a:spcPct val="100000"/>
                </a:lnSpc>
                <a:spcBef>
                  <a:spcPts val="0"/>
                </a:spcBef>
                <a:spcAft>
                  <a:spcPts val="600"/>
                </a:spcAft>
                <a:buFont typeface="Arial" panose="020B0604020202020204" pitchFamily="34" charset="0"/>
                <a:buChar char="•"/>
              </a:pPr>
              <a:r>
                <a:rPr lang="en-US" sz="1400" b="0" kern="1200" dirty="0"/>
                <a:t>Provide concurrence with final classifications from prime and subs</a:t>
              </a:r>
              <a:endParaRPr lang="en-US" sz="1600" b="1" kern="1200" dirty="0"/>
            </a:p>
            <a:p>
              <a:pPr marL="114300" lvl="1" indent="-114300" algn="l" defTabSz="622300">
                <a:lnSpc>
                  <a:spcPct val="100000"/>
                </a:lnSpc>
                <a:spcBef>
                  <a:spcPts val="0"/>
                </a:spcBef>
                <a:spcAft>
                  <a:spcPts val="600"/>
                </a:spcAft>
                <a:buFont typeface="Arial" panose="020B0604020202020204" pitchFamily="34" charset="0"/>
                <a:buChar char="•"/>
              </a:pPr>
              <a:r>
                <a:rPr lang="en-US" sz="1400" b="0" kern="1200" dirty="0"/>
                <a:t>Indicate if classification is in your rate portfolio</a:t>
              </a:r>
            </a:p>
            <a:p>
              <a:pPr marL="114300" lvl="1" indent="-114300" algn="l" defTabSz="622300">
                <a:lnSpc>
                  <a:spcPct val="100000"/>
                </a:lnSpc>
                <a:spcBef>
                  <a:spcPts val="0"/>
                </a:spcBef>
                <a:spcAft>
                  <a:spcPts val="600"/>
                </a:spcAft>
                <a:buNone/>
              </a:pPr>
              <a:endParaRPr lang="en-US" sz="1600" b="1" kern="1200" dirty="0"/>
            </a:p>
          </p:txBody>
        </p:sp>
        <p:sp>
          <p:nvSpPr>
            <p:cNvPr id="8" name="text box" descr="Job Classification Negotiation with Procurement Engineer (~3 days duration)&#10; Include firm representative negotiating rates&#10; Include Subs in the process&#10; Provide reasoning for additional classification requests&#10; Provide concurrence with final classifications from prime and subs&#10; Indicate if classification is in your rate portfolioRate Negotiation with PEPS Negotiations Engineer">
              <a:extLst>
                <a:ext uri="{FF2B5EF4-FFF2-40B4-BE49-F238E27FC236}">
                  <a16:creationId xmlns:a16="http://schemas.microsoft.com/office/drawing/2014/main" id="{1D7F01F9-FF31-7A2D-25A5-A6E0F1099B2F}"/>
                </a:ext>
              </a:extLst>
            </p:cNvPr>
            <p:cNvSpPr/>
            <p:nvPr/>
          </p:nvSpPr>
          <p:spPr>
            <a:xfrm>
              <a:off x="1292590" y="3936205"/>
              <a:ext cx="7247101" cy="615121"/>
            </a:xfrm>
            <a:custGeom>
              <a:avLst/>
              <a:gdLst>
                <a:gd name="connsiteX0" fmla="*/ 0 w 7247101"/>
                <a:gd name="connsiteY0" fmla="*/ 61512 h 615121"/>
                <a:gd name="connsiteX1" fmla="*/ 61512 w 7247101"/>
                <a:gd name="connsiteY1" fmla="*/ 0 h 615121"/>
                <a:gd name="connsiteX2" fmla="*/ 7185589 w 7247101"/>
                <a:gd name="connsiteY2" fmla="*/ 0 h 615121"/>
                <a:gd name="connsiteX3" fmla="*/ 7247101 w 7247101"/>
                <a:gd name="connsiteY3" fmla="*/ 61512 h 615121"/>
                <a:gd name="connsiteX4" fmla="*/ 7247101 w 7247101"/>
                <a:gd name="connsiteY4" fmla="*/ 553609 h 615121"/>
                <a:gd name="connsiteX5" fmla="*/ 7185589 w 7247101"/>
                <a:gd name="connsiteY5" fmla="*/ 615121 h 615121"/>
                <a:gd name="connsiteX6" fmla="*/ 61512 w 7247101"/>
                <a:gd name="connsiteY6" fmla="*/ 615121 h 615121"/>
                <a:gd name="connsiteX7" fmla="*/ 0 w 7247101"/>
                <a:gd name="connsiteY7" fmla="*/ 553609 h 615121"/>
                <a:gd name="connsiteX8" fmla="*/ 0 w 7247101"/>
                <a:gd name="connsiteY8" fmla="*/ 61512 h 6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101" h="615121">
                  <a:moveTo>
                    <a:pt x="0" y="61512"/>
                  </a:moveTo>
                  <a:cubicBezTo>
                    <a:pt x="0" y="27540"/>
                    <a:pt x="27540" y="0"/>
                    <a:pt x="61512" y="0"/>
                  </a:cubicBezTo>
                  <a:lnTo>
                    <a:pt x="7185589" y="0"/>
                  </a:lnTo>
                  <a:cubicBezTo>
                    <a:pt x="7219561" y="0"/>
                    <a:pt x="7247101" y="27540"/>
                    <a:pt x="7247101" y="61512"/>
                  </a:cubicBezTo>
                  <a:lnTo>
                    <a:pt x="7247101" y="553609"/>
                  </a:lnTo>
                  <a:cubicBezTo>
                    <a:pt x="7247101" y="587581"/>
                    <a:pt x="7219561" y="615121"/>
                    <a:pt x="7185589" y="615121"/>
                  </a:cubicBezTo>
                  <a:lnTo>
                    <a:pt x="61512" y="615121"/>
                  </a:lnTo>
                  <a:cubicBezTo>
                    <a:pt x="27540" y="615121"/>
                    <a:pt x="0" y="587581"/>
                    <a:pt x="0" y="553609"/>
                  </a:cubicBezTo>
                  <a:lnTo>
                    <a:pt x="0" y="6151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9456" tIns="109456" rIns="1589050" bIns="78976" numCol="1" spcCol="1270" anchor="ctr" anchorCtr="0">
              <a:noAutofit/>
            </a:bodyPr>
            <a:lstStyle/>
            <a:p>
              <a:pPr marL="0" marR="0" lvl="0" indent="0" algn="l" defTabSz="914400" eaLnBrk="1" fontAlgn="auto" latinLnBrk="0" hangingPunct="1">
                <a:lnSpc>
                  <a:spcPct val="100000"/>
                </a:lnSpc>
                <a:spcBef>
                  <a:spcPts val="0"/>
                </a:spcBef>
                <a:spcAft>
                  <a:spcPts val="600"/>
                </a:spcAft>
                <a:buClrTx/>
                <a:buSzTx/>
                <a:buFontTx/>
                <a:buNone/>
                <a:tabLst/>
                <a:defRPr/>
              </a:pPr>
              <a:r>
                <a:rPr lang="en-US" sz="1600" b="1" u="none" kern="1200" dirty="0">
                  <a:ln/>
                </a:rPr>
                <a:t>Rate Negotiation with PEPS Negotiations Engineer</a:t>
              </a:r>
              <a:endParaRPr lang="en-US" sz="1600" u="none" kern="1200" dirty="0">
                <a:ln/>
              </a:endParaRPr>
            </a:p>
          </p:txBody>
        </p:sp>
        <p:sp>
          <p:nvSpPr>
            <p:cNvPr id="9" name="Down arrow">
              <a:extLst>
                <a:ext uri="{FF2B5EF4-FFF2-40B4-BE49-F238E27FC236}">
                  <a16:creationId xmlns:a16="http://schemas.microsoft.com/office/drawing/2014/main" id="{C15CCAFC-4FE9-8706-6C91-06A9F8722F23}"/>
                </a:ext>
              </a:extLst>
            </p:cNvPr>
            <p:cNvSpPr/>
            <p:nvPr/>
          </p:nvSpPr>
          <p:spPr>
            <a:xfrm>
              <a:off x="6336986" y="1106832"/>
              <a:ext cx="856769" cy="856769"/>
            </a:xfrm>
            <a:custGeom>
              <a:avLst/>
              <a:gdLst>
                <a:gd name="connsiteX0" fmla="*/ 0 w 856769"/>
                <a:gd name="connsiteY0" fmla="*/ 471223 h 856769"/>
                <a:gd name="connsiteX1" fmla="*/ 192773 w 856769"/>
                <a:gd name="connsiteY1" fmla="*/ 471223 h 856769"/>
                <a:gd name="connsiteX2" fmla="*/ 192773 w 856769"/>
                <a:gd name="connsiteY2" fmla="*/ 0 h 856769"/>
                <a:gd name="connsiteX3" fmla="*/ 663996 w 856769"/>
                <a:gd name="connsiteY3" fmla="*/ 0 h 856769"/>
                <a:gd name="connsiteX4" fmla="*/ 663996 w 856769"/>
                <a:gd name="connsiteY4" fmla="*/ 471223 h 856769"/>
                <a:gd name="connsiteX5" fmla="*/ 856769 w 856769"/>
                <a:gd name="connsiteY5" fmla="*/ 471223 h 856769"/>
                <a:gd name="connsiteX6" fmla="*/ 428385 w 856769"/>
                <a:gd name="connsiteY6" fmla="*/ 856769 h 856769"/>
                <a:gd name="connsiteX7" fmla="*/ 0 w 856769"/>
                <a:gd name="connsiteY7" fmla="*/ 471223 h 85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769" h="856769">
                  <a:moveTo>
                    <a:pt x="0" y="471223"/>
                  </a:moveTo>
                  <a:lnTo>
                    <a:pt x="192773" y="471223"/>
                  </a:lnTo>
                  <a:lnTo>
                    <a:pt x="192773" y="0"/>
                  </a:lnTo>
                  <a:lnTo>
                    <a:pt x="663996" y="0"/>
                  </a:lnTo>
                  <a:lnTo>
                    <a:pt x="663996" y="471223"/>
                  </a:lnTo>
                  <a:lnTo>
                    <a:pt x="856769" y="471223"/>
                  </a:lnTo>
                  <a:lnTo>
                    <a:pt x="428385" y="856769"/>
                  </a:lnTo>
                  <a:lnTo>
                    <a:pt x="0" y="471223"/>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333" tIns="35560" rIns="228333" bIns="247610" numCol="1" spcCol="1270" anchor="ctr" anchorCtr="0">
              <a:noAutofit/>
            </a:bodyPr>
            <a:lstStyle/>
            <a:p>
              <a:pPr marL="0" lvl="0" indent="0" algn="ctr" defTabSz="1244600">
                <a:lnSpc>
                  <a:spcPct val="90000"/>
                </a:lnSpc>
                <a:spcBef>
                  <a:spcPct val="0"/>
                </a:spcBef>
                <a:spcAft>
                  <a:spcPct val="35000"/>
                </a:spcAft>
                <a:buNone/>
              </a:pPr>
              <a:endParaRPr lang="en-US" sz="2800" kern="1200" dirty="0"/>
            </a:p>
          </p:txBody>
        </p:sp>
        <p:sp>
          <p:nvSpPr>
            <p:cNvPr id="10" name="Down Arrow">
              <a:extLst>
                <a:ext uri="{FF2B5EF4-FFF2-40B4-BE49-F238E27FC236}">
                  <a16:creationId xmlns:a16="http://schemas.microsoft.com/office/drawing/2014/main" id="{8BF3E711-637C-18FC-616B-1179BDCDC51C}"/>
                </a:ext>
              </a:extLst>
            </p:cNvPr>
            <p:cNvSpPr/>
            <p:nvPr/>
          </p:nvSpPr>
          <p:spPr>
            <a:xfrm>
              <a:off x="7226898" y="3562228"/>
              <a:ext cx="856769" cy="856769"/>
            </a:xfrm>
            <a:custGeom>
              <a:avLst/>
              <a:gdLst>
                <a:gd name="connsiteX0" fmla="*/ 0 w 856769"/>
                <a:gd name="connsiteY0" fmla="*/ 471223 h 856769"/>
                <a:gd name="connsiteX1" fmla="*/ 192773 w 856769"/>
                <a:gd name="connsiteY1" fmla="*/ 471223 h 856769"/>
                <a:gd name="connsiteX2" fmla="*/ 192773 w 856769"/>
                <a:gd name="connsiteY2" fmla="*/ 0 h 856769"/>
                <a:gd name="connsiteX3" fmla="*/ 663996 w 856769"/>
                <a:gd name="connsiteY3" fmla="*/ 0 h 856769"/>
                <a:gd name="connsiteX4" fmla="*/ 663996 w 856769"/>
                <a:gd name="connsiteY4" fmla="*/ 471223 h 856769"/>
                <a:gd name="connsiteX5" fmla="*/ 856769 w 856769"/>
                <a:gd name="connsiteY5" fmla="*/ 471223 h 856769"/>
                <a:gd name="connsiteX6" fmla="*/ 428385 w 856769"/>
                <a:gd name="connsiteY6" fmla="*/ 856769 h 856769"/>
                <a:gd name="connsiteX7" fmla="*/ 0 w 856769"/>
                <a:gd name="connsiteY7" fmla="*/ 471223 h 85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769" h="856769">
                  <a:moveTo>
                    <a:pt x="0" y="471223"/>
                  </a:moveTo>
                  <a:lnTo>
                    <a:pt x="192773" y="471223"/>
                  </a:lnTo>
                  <a:lnTo>
                    <a:pt x="192773" y="0"/>
                  </a:lnTo>
                  <a:lnTo>
                    <a:pt x="663996" y="0"/>
                  </a:lnTo>
                  <a:lnTo>
                    <a:pt x="663996" y="471223"/>
                  </a:lnTo>
                  <a:lnTo>
                    <a:pt x="856769" y="471223"/>
                  </a:lnTo>
                  <a:lnTo>
                    <a:pt x="428385" y="856769"/>
                  </a:lnTo>
                  <a:lnTo>
                    <a:pt x="0" y="471223"/>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333" tIns="35560" rIns="228333" bIns="247610" numCol="1" spcCol="1270" anchor="ctr" anchorCtr="0">
              <a:noAutofit/>
            </a:bodyPr>
            <a:lstStyle/>
            <a:p>
              <a:pPr marL="0" lvl="0" indent="0" algn="ctr" defTabSz="1244600">
                <a:lnSpc>
                  <a:spcPct val="90000"/>
                </a:lnSpc>
                <a:spcBef>
                  <a:spcPct val="0"/>
                </a:spcBef>
                <a:spcAft>
                  <a:spcPct val="35000"/>
                </a:spcAft>
                <a:buNone/>
              </a:pPr>
              <a:endParaRPr lang="en-US" sz="2800" kern="1200" dirty="0"/>
            </a:p>
          </p:txBody>
        </p:sp>
      </p:grpSp>
      <p:sp>
        <p:nvSpPr>
          <p:cNvPr id="2" name="TextBox 1">
            <a:extLst>
              <a:ext uri="{FF2B5EF4-FFF2-40B4-BE49-F238E27FC236}">
                <a16:creationId xmlns:a16="http://schemas.microsoft.com/office/drawing/2014/main" id="{E1097E82-6210-5675-64DE-EEF7ED8978BE}"/>
              </a:ext>
            </a:extLst>
          </p:cNvPr>
          <p:cNvSpPr txBox="1"/>
          <p:nvPr/>
        </p:nvSpPr>
        <p:spPr>
          <a:xfrm>
            <a:off x="0" y="4509104"/>
            <a:ext cx="8500820"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0" dirty="0"/>
              <a:t>*If there are issues with legal firm names, Secretary of State, or Comptroller registration for any firm on the contract, negotiations will be delayed</a:t>
            </a:r>
          </a:p>
          <a:p>
            <a:endParaRPr lang="en-US" sz="1600" dirty="0"/>
          </a:p>
        </p:txBody>
      </p:sp>
    </p:spTree>
    <p:extLst>
      <p:ext uri="{BB962C8B-B14F-4D97-AF65-F5344CB8AC3E}">
        <p14:creationId xmlns:p14="http://schemas.microsoft.com/office/powerpoint/2010/main" val="1987122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Understand Information Technology Security Requirements for this contract.">
            <a:extLst>
              <a:ext uri="{FF2B5EF4-FFF2-40B4-BE49-F238E27FC236}">
                <a16:creationId xmlns:a16="http://schemas.microsoft.com/office/drawing/2014/main" id="{25F474CA-C650-74EB-0524-7BF76254B32E}"/>
              </a:ext>
            </a:extLst>
          </p:cNvPr>
          <p:cNvGrpSpPr/>
          <p:nvPr/>
        </p:nvGrpSpPr>
        <p:grpSpPr>
          <a:xfrm>
            <a:off x="178747" y="737052"/>
            <a:ext cx="8680581" cy="4051193"/>
            <a:chOff x="318976" y="595424"/>
            <a:chExt cx="8506047" cy="4082902"/>
          </a:xfrm>
        </p:grpSpPr>
        <p:sp>
          <p:nvSpPr>
            <p:cNvPr id="5" name="freeform shape">
              <a:extLst>
                <a:ext uri="{FF2B5EF4-FFF2-40B4-BE49-F238E27FC236}">
                  <a16:creationId xmlns:a16="http://schemas.microsoft.com/office/drawing/2014/main" id="{97C19DF8-39E7-422E-7649-BF9E4FDA6EF3}"/>
                </a:ext>
              </a:extLst>
            </p:cNvPr>
            <p:cNvSpPr/>
            <p:nvPr/>
          </p:nvSpPr>
          <p:spPr>
            <a:xfrm>
              <a:off x="318976" y="831443"/>
              <a:ext cx="8506047" cy="3846883"/>
            </a:xfrm>
            <a:custGeom>
              <a:avLst/>
              <a:gdLst>
                <a:gd name="connsiteX0" fmla="*/ 0 w 8506047"/>
                <a:gd name="connsiteY0" fmla="*/ 0 h 4293450"/>
                <a:gd name="connsiteX1" fmla="*/ 8506047 w 8506047"/>
                <a:gd name="connsiteY1" fmla="*/ 0 h 4293450"/>
                <a:gd name="connsiteX2" fmla="*/ 8506047 w 8506047"/>
                <a:gd name="connsiteY2" fmla="*/ 4293450 h 4293450"/>
                <a:gd name="connsiteX3" fmla="*/ 0 w 8506047"/>
                <a:gd name="connsiteY3" fmla="*/ 4293450 h 4293450"/>
                <a:gd name="connsiteX4" fmla="*/ 0 w 8506047"/>
                <a:gd name="connsiteY4" fmla="*/ 0 h 429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6047" h="4293450">
                  <a:moveTo>
                    <a:pt x="0" y="0"/>
                  </a:moveTo>
                  <a:lnTo>
                    <a:pt x="8506047" y="0"/>
                  </a:lnTo>
                  <a:lnTo>
                    <a:pt x="8506047" y="4293450"/>
                  </a:lnTo>
                  <a:lnTo>
                    <a:pt x="0" y="4293450"/>
                  </a:lnTo>
                  <a:lnTo>
                    <a:pt x="0" y="0"/>
                  </a:lnTo>
                  <a:close/>
                </a:path>
              </a:pathLst>
            </a:custGeom>
          </p:spPr>
          <p:style>
            <a:lnRef idx="2">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0164" tIns="1208024" rIns="660164" bIns="99568" numCol="1" spcCol="1270" anchor="t" anchorCtr="0">
              <a:noAutofit/>
            </a:bodyPr>
            <a:lstStyle/>
            <a:p>
              <a:pPr marL="0" lvl="1" algn="l" defTabSz="622300">
                <a:lnSpc>
                  <a:spcPct val="100000"/>
                </a:lnSpc>
                <a:spcBef>
                  <a:spcPct val="0"/>
                </a:spcBef>
                <a:spcAft>
                  <a:spcPts val="600"/>
                </a:spcAft>
              </a:pPr>
              <a:endParaRPr lang="en-US" sz="1400" kern="1200" dirty="0"/>
            </a:p>
          </p:txBody>
        </p:sp>
        <p:sp>
          <p:nvSpPr>
            <p:cNvPr id="7" name="text box">
              <a:extLst>
                <a:ext uri="{FF2B5EF4-FFF2-40B4-BE49-F238E27FC236}">
                  <a16:creationId xmlns:a16="http://schemas.microsoft.com/office/drawing/2014/main" id="{F71E3F9C-2A3C-416E-39B7-C94AAC9A401A}"/>
                </a:ext>
              </a:extLst>
            </p:cNvPr>
            <p:cNvSpPr/>
            <p:nvPr/>
          </p:nvSpPr>
          <p:spPr>
            <a:xfrm>
              <a:off x="751368" y="595424"/>
              <a:ext cx="6894564" cy="653736"/>
            </a:xfrm>
            <a:custGeom>
              <a:avLst/>
              <a:gdLst>
                <a:gd name="connsiteX0" fmla="*/ 0 w 5954232"/>
                <a:gd name="connsiteY0" fmla="*/ 108958 h 653736"/>
                <a:gd name="connsiteX1" fmla="*/ 108958 w 5954232"/>
                <a:gd name="connsiteY1" fmla="*/ 0 h 653736"/>
                <a:gd name="connsiteX2" fmla="*/ 5845274 w 5954232"/>
                <a:gd name="connsiteY2" fmla="*/ 0 h 653736"/>
                <a:gd name="connsiteX3" fmla="*/ 5954232 w 5954232"/>
                <a:gd name="connsiteY3" fmla="*/ 108958 h 653736"/>
                <a:gd name="connsiteX4" fmla="*/ 5954232 w 5954232"/>
                <a:gd name="connsiteY4" fmla="*/ 544778 h 653736"/>
                <a:gd name="connsiteX5" fmla="*/ 5845274 w 5954232"/>
                <a:gd name="connsiteY5" fmla="*/ 653736 h 653736"/>
                <a:gd name="connsiteX6" fmla="*/ 108958 w 5954232"/>
                <a:gd name="connsiteY6" fmla="*/ 653736 h 653736"/>
                <a:gd name="connsiteX7" fmla="*/ 0 w 5954232"/>
                <a:gd name="connsiteY7" fmla="*/ 544778 h 653736"/>
                <a:gd name="connsiteX8" fmla="*/ 0 w 5954232"/>
                <a:gd name="connsiteY8" fmla="*/ 108958 h 65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4232" h="653736">
                  <a:moveTo>
                    <a:pt x="0" y="108958"/>
                  </a:moveTo>
                  <a:cubicBezTo>
                    <a:pt x="0" y="48782"/>
                    <a:pt x="48782" y="0"/>
                    <a:pt x="108958" y="0"/>
                  </a:cubicBezTo>
                  <a:lnTo>
                    <a:pt x="5845274" y="0"/>
                  </a:lnTo>
                  <a:cubicBezTo>
                    <a:pt x="5905450" y="0"/>
                    <a:pt x="5954232" y="48782"/>
                    <a:pt x="5954232" y="108958"/>
                  </a:cubicBezTo>
                  <a:lnTo>
                    <a:pt x="5954232" y="544778"/>
                  </a:lnTo>
                  <a:cubicBezTo>
                    <a:pt x="5954232" y="604954"/>
                    <a:pt x="5905450" y="653736"/>
                    <a:pt x="5845274" y="653736"/>
                  </a:cubicBezTo>
                  <a:lnTo>
                    <a:pt x="108958" y="653736"/>
                  </a:lnTo>
                  <a:cubicBezTo>
                    <a:pt x="48782" y="653736"/>
                    <a:pt x="0" y="604954"/>
                    <a:pt x="0" y="544778"/>
                  </a:cubicBezTo>
                  <a:lnTo>
                    <a:pt x="0" y="108958"/>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56969" tIns="31913" rIns="256969" bIns="31913" numCol="1" spcCol="1270" anchor="ctr" anchorCtr="0">
              <a:noAutofit/>
            </a:bodyPr>
            <a:lstStyle/>
            <a:p>
              <a:pPr marL="0" lvl="0" indent="0" algn="ctr" defTabSz="622300">
                <a:lnSpc>
                  <a:spcPct val="90000"/>
                </a:lnSpc>
                <a:spcBef>
                  <a:spcPct val="0"/>
                </a:spcBef>
                <a:spcAft>
                  <a:spcPct val="35000"/>
                </a:spcAft>
                <a:buNone/>
              </a:pPr>
              <a:r>
                <a:rPr lang="en-US" sz="1600" b="1" kern="1200" dirty="0"/>
                <a:t>Understand IT Security Requirements for this Contract</a:t>
              </a:r>
              <a:endParaRPr lang="en-US" sz="1600" kern="1200" dirty="0"/>
            </a:p>
          </p:txBody>
        </p:sp>
      </p:grpSp>
      <p:sp>
        <p:nvSpPr>
          <p:cNvPr id="8" name="TextBox" descr="Review Draft Attachment C, Section 1.7, Draft Contract Template, Attachment I, and TxDOT Security Questionnaire (TSQ)&#10;Review and understand Cybersecurity Requirements associated with the Contract&#10;TxDOT Cybersecurity Resources Webpage: TxDOT Cybersecurity Resources&#10;TxDOT Data Classification Policy: TxDOT Data Classification Policy&#10;TxDOT Security Questionnaire: TxDOT Security Questionnaire&#10;Utilize the question-and-answer period&#10;">
            <a:extLst>
              <a:ext uri="{FF2B5EF4-FFF2-40B4-BE49-F238E27FC236}">
                <a16:creationId xmlns:a16="http://schemas.microsoft.com/office/drawing/2014/main" id="{39FA0371-0B3D-5362-F1C7-2A3431613535}"/>
              </a:ext>
            </a:extLst>
          </p:cNvPr>
          <p:cNvSpPr txBox="1">
            <a:spLocks noGrp="1"/>
          </p:cNvSpPr>
          <p:nvPr>
            <p:ph type="title" idx="4294967295"/>
          </p:nvPr>
        </p:nvSpPr>
        <p:spPr>
          <a:xfrm>
            <a:off x="284672" y="1619897"/>
            <a:ext cx="8574656" cy="27699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14300" marR="0" lvl="1" indent="-114300" algn="l" defTabSz="622300" rtl="0" eaLnBrk="1" fontAlgn="auto" latinLnBrk="0" hangingPunct="1">
              <a:lnSpc>
                <a:spcPct val="100000"/>
              </a:lnSpc>
              <a:spcBef>
                <a:spcPct val="0"/>
              </a:spcBef>
              <a:spcAft>
                <a:spcPts val="600"/>
              </a:spcAft>
              <a:buClrTx/>
              <a:buSzTx/>
              <a:buFontTx/>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Review Draft Attachment C, Section 1.7, Draft Contract Template, Attachment I, and TxDOT Security Questionnaire (TSQ)</a:t>
            </a:r>
          </a:p>
          <a:p>
            <a:pPr marL="114300" marR="0" lvl="1" indent="-114300" algn="l" defTabSz="622300" rtl="0" eaLnBrk="1" fontAlgn="auto" latinLnBrk="0" hangingPunct="1">
              <a:lnSpc>
                <a:spcPct val="100000"/>
              </a:lnSpc>
              <a:spcBef>
                <a:spcPct val="0"/>
              </a:spcBef>
              <a:spcAft>
                <a:spcPts val="600"/>
              </a:spcAft>
              <a:buClrTx/>
              <a:buSzTx/>
              <a:buFontTx/>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Review and understand Cybersecurity Requirements associated with the Contract</a:t>
            </a:r>
          </a:p>
          <a:p>
            <a:pPr marL="228600" marR="0" lvl="2" indent="-114300" algn="l" defTabSz="622300" rtl="0" eaLnBrk="1" fontAlgn="auto" latinLnBrk="0" hangingPunct="1">
              <a:lnSpc>
                <a:spcPct val="100000"/>
              </a:lnSpc>
              <a:spcBef>
                <a:spcPct val="0"/>
              </a:spcBef>
              <a:spcAft>
                <a:spcPts val="600"/>
              </a:spcAft>
              <a:buClrTx/>
              <a:buSzTx/>
              <a:buFontTx/>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TxDOT Cybersecurity Resources Webpage: </a:t>
            </a:r>
            <a:r>
              <a:rPr kumimoji="0" lang="en-US" sz="1600" b="0" i="0" u="none" strike="noStrike" kern="1200" cap="none" spc="0" normalizeH="0" baseline="0" noProof="0" dirty="0">
                <a:ln>
                  <a:noFill/>
                </a:ln>
                <a:solidFill>
                  <a:schemeClr val="tx1"/>
                </a:solidFill>
                <a:effectLst/>
                <a:uLnTx/>
                <a:uFillTx/>
                <a:latin typeface="+mn-lt"/>
                <a:ea typeface="+mn-ea"/>
                <a:cs typeface="+mn-cs"/>
                <a:hlinkClick r:id="rId3"/>
              </a:rPr>
              <a:t>TxDOT Cybersecurity Resources</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228600" marR="0" lvl="2" indent="-114300" algn="l" defTabSz="622300" rtl="0" eaLnBrk="1" fontAlgn="auto" latinLnBrk="0" hangingPunct="1">
              <a:lnSpc>
                <a:spcPct val="100000"/>
              </a:lnSpc>
              <a:spcBef>
                <a:spcPct val="0"/>
              </a:spcBef>
              <a:spcAft>
                <a:spcPts val="600"/>
              </a:spcAft>
              <a:buClrTx/>
              <a:buSzTx/>
              <a:buFontTx/>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TxDOT Data Classification Policy: </a:t>
            </a:r>
            <a:r>
              <a:rPr kumimoji="0" lang="en-US" sz="1600" b="0" i="0" u="none" strike="noStrike" kern="1200" cap="none" spc="0" normalizeH="0" baseline="0" noProof="0" dirty="0">
                <a:ln>
                  <a:noFill/>
                </a:ln>
                <a:solidFill>
                  <a:schemeClr val="tx1"/>
                </a:solidFill>
                <a:effectLst/>
                <a:uLnTx/>
                <a:uFillTx/>
                <a:latin typeface="+mn-lt"/>
                <a:ea typeface="+mn-ea"/>
                <a:cs typeface="+mn-cs"/>
                <a:hlinkClick r:id="rId3"/>
              </a:rPr>
              <a:t>TxDOT Data Classification Policy</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228600" marR="0" lvl="2" indent="-114300" algn="l" defTabSz="622300" rtl="0" eaLnBrk="1" fontAlgn="auto" latinLnBrk="0" hangingPunct="1">
              <a:lnSpc>
                <a:spcPct val="100000"/>
              </a:lnSpc>
              <a:spcBef>
                <a:spcPct val="0"/>
              </a:spcBef>
              <a:spcAft>
                <a:spcPts val="600"/>
              </a:spcAft>
              <a:buClrTx/>
              <a:buSzTx/>
              <a:buFontTx/>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TxDOT Security Questionnaire: </a:t>
            </a:r>
            <a:r>
              <a:rPr kumimoji="0" lang="en-US" sz="1600" b="0" i="0" u="none" strike="noStrike" kern="1200" cap="none" spc="0" normalizeH="0" baseline="0" noProof="0" dirty="0">
                <a:ln>
                  <a:noFill/>
                </a:ln>
                <a:solidFill>
                  <a:schemeClr val="tx1"/>
                </a:solidFill>
                <a:effectLst/>
                <a:uLnTx/>
                <a:uFillTx/>
                <a:latin typeface="+mn-lt"/>
                <a:ea typeface="+mn-ea"/>
                <a:cs typeface="+mn-cs"/>
                <a:hlinkClick r:id="rId3"/>
              </a:rPr>
              <a:t>TxDOT Security Questionnaire</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114300" marR="0" lvl="1" indent="-114300" algn="l" defTabSz="622300" rtl="0" eaLnBrk="1" fontAlgn="auto" latinLnBrk="0" hangingPunct="1">
              <a:lnSpc>
                <a:spcPct val="100000"/>
              </a:lnSpc>
              <a:spcBef>
                <a:spcPct val="0"/>
              </a:spcBef>
              <a:spcAft>
                <a:spcPts val="600"/>
              </a:spcAft>
              <a:buClrTx/>
              <a:buSzTx/>
              <a:buFontTx/>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Utilize the question-and-answer period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86008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413B30-30B6-DEE7-4826-FEB091401376}"/>
              </a:ext>
            </a:extLst>
          </p:cNvPr>
          <p:cNvSpPr>
            <a:spLocks noGrp="1"/>
          </p:cNvSpPr>
          <p:nvPr>
            <p:ph type="title"/>
          </p:nvPr>
        </p:nvSpPr>
        <p:spPr>
          <a:xfrm>
            <a:off x="457200" y="-294885"/>
            <a:ext cx="8229600" cy="294885"/>
          </a:xfrm>
        </p:spPr>
        <p:txBody>
          <a:bodyPr vert="horz" wrap="none" lIns="0" tIns="0" rIns="0" bIns="0" rtlCol="0" anchor="b" anchorCtr="0">
            <a:normAutofit fontScale="90000"/>
          </a:bodyPr>
          <a:lstStyle/>
          <a:p>
            <a:pPr fontAlgn="ctr"/>
            <a:r>
              <a:rPr lang="en-US" b="1" dirty="0"/>
              <a:t> Tentative Procurement Schedule</a:t>
            </a:r>
            <a:endParaRPr lang="en-US" dirty="0"/>
          </a:p>
        </p:txBody>
      </p:sp>
      <p:sp>
        <p:nvSpPr>
          <p:cNvPr id="4" name="TextBox">
            <a:extLst>
              <a:ext uri="{FF2B5EF4-FFF2-40B4-BE49-F238E27FC236}">
                <a16:creationId xmlns:a16="http://schemas.microsoft.com/office/drawing/2014/main" id="{4FB32978-9A7F-A9DC-927D-0275C4CE46D3}"/>
              </a:ext>
            </a:extLst>
          </p:cNvPr>
          <p:cNvSpPr txBox="1"/>
          <p:nvPr/>
        </p:nvSpPr>
        <p:spPr>
          <a:xfrm>
            <a:off x="342860" y="1066572"/>
            <a:ext cx="3864904" cy="307777"/>
          </a:xfrm>
          <a:prstGeom prst="rect">
            <a:avLst/>
          </a:prstGeom>
          <a:noFill/>
        </p:spPr>
        <p:txBody>
          <a:bodyPr wrap="none" rtlCol="0">
            <a:spAutoFit/>
          </a:bodyPr>
          <a:lstStyle/>
          <a:p>
            <a:r>
              <a:rPr lang="en-US" sz="1400" dirty="0"/>
              <a:t>Table 4: Tentative procurement schedule</a:t>
            </a:r>
          </a:p>
        </p:txBody>
      </p:sp>
      <p:graphicFrame>
        <p:nvGraphicFramePr>
          <p:cNvPr id="2" name="Table 4" descr="Tentative procurement schedule&#10;&#10;Pre-RFP meeting 02/24/2026&#10;RFP posting Mid March&#10;Proposal due Early April&#10;Selection notification Late April&#10;Negotiations complete Late May&#10;Contract execution Mid July">
            <a:extLst>
              <a:ext uri="{FF2B5EF4-FFF2-40B4-BE49-F238E27FC236}">
                <a16:creationId xmlns:a16="http://schemas.microsoft.com/office/drawing/2014/main" id="{998AA75D-7D90-3A12-772F-29F62CFA9834}"/>
              </a:ext>
            </a:extLst>
          </p:cNvPr>
          <p:cNvGraphicFramePr>
            <a:graphicFrameLocks noGrp="1"/>
          </p:cNvGraphicFramePr>
          <p:nvPr>
            <p:ph idx="1"/>
            <p:extLst>
              <p:ext uri="{D42A27DB-BD31-4B8C-83A1-F6EECF244321}">
                <p14:modId xmlns:p14="http://schemas.microsoft.com/office/powerpoint/2010/main" val="1022212549"/>
              </p:ext>
            </p:extLst>
          </p:nvPr>
        </p:nvGraphicFramePr>
        <p:xfrm>
          <a:off x="457200" y="1434734"/>
          <a:ext cx="7501128" cy="2746001"/>
        </p:xfrm>
        <a:graphic>
          <a:graphicData uri="http://schemas.openxmlformats.org/drawingml/2006/table">
            <a:tbl>
              <a:tblPr firstRow="1" bandRow="1">
                <a:tableStyleId>{69012ECD-51FC-41F1-AA8D-1B2483CD663E}</a:tableStyleId>
              </a:tblPr>
              <a:tblGrid>
                <a:gridCol w="4271772">
                  <a:extLst>
                    <a:ext uri="{9D8B030D-6E8A-4147-A177-3AD203B41FA5}">
                      <a16:colId xmlns:a16="http://schemas.microsoft.com/office/drawing/2014/main" val="20000"/>
                    </a:ext>
                  </a:extLst>
                </a:gridCol>
                <a:gridCol w="3229356">
                  <a:extLst>
                    <a:ext uri="{9D8B030D-6E8A-4147-A177-3AD203B41FA5}">
                      <a16:colId xmlns:a16="http://schemas.microsoft.com/office/drawing/2014/main" val="20001"/>
                    </a:ext>
                  </a:extLst>
                </a:gridCol>
              </a:tblGrid>
              <a:tr h="437581">
                <a:tc>
                  <a:txBody>
                    <a:bodyPr/>
                    <a:lstStyle/>
                    <a:p>
                      <a:pPr algn="r"/>
                      <a:r>
                        <a:rPr lang="en-US" sz="2000" dirty="0">
                          <a:solidFill>
                            <a:srgbClr val="FFFF00"/>
                          </a:solidFill>
                        </a:rPr>
                        <a:t>        </a:t>
                      </a:r>
                      <a:r>
                        <a:rPr lang="en-US" sz="2000" dirty="0">
                          <a:solidFill>
                            <a:schemeClr val="bg1"/>
                          </a:solidFill>
                        </a:rPr>
                        <a:t>Tentative</a:t>
                      </a:r>
                      <a:r>
                        <a:rPr lang="en-US" sz="2000" dirty="0"/>
                        <a:t> Procurement</a:t>
                      </a:r>
                    </a:p>
                  </a:txBody>
                  <a:tcPr anchor="ctr">
                    <a:lnR w="12700" cap="flat" cmpd="sng" algn="ctr">
                      <a:solidFill>
                        <a:srgbClr val="0058B0"/>
                      </a:solidFill>
                      <a:prstDash val="solid"/>
                      <a:round/>
                      <a:headEnd type="none" w="med" len="med"/>
                      <a:tailEnd type="none" w="med" len="med"/>
                    </a:lnR>
                  </a:tcPr>
                </a:tc>
                <a:tc>
                  <a:txBody>
                    <a:bodyPr/>
                    <a:lstStyle/>
                    <a:p>
                      <a:r>
                        <a:rPr lang="en-US" sz="2000" b="1" kern="1200" dirty="0">
                          <a:solidFill>
                            <a:schemeClr val="lt1"/>
                          </a:solidFill>
                        </a:rPr>
                        <a:t>Schedule</a:t>
                      </a:r>
                      <a:endParaRPr lang="en-US" sz="2000" dirty="0"/>
                    </a:p>
                  </a:txBody>
                  <a:tcPr anchor="ct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0000"/>
                  </a:ext>
                </a:extLst>
              </a:tr>
              <a:tr h="383279">
                <a:tc>
                  <a:txBody>
                    <a:bodyPr/>
                    <a:lstStyle/>
                    <a:p>
                      <a:pPr algn="l"/>
                      <a:r>
                        <a:rPr lang="en-US" sz="1800" dirty="0"/>
                        <a:t>Pre-RFP Meeting</a:t>
                      </a:r>
                    </a:p>
                  </a:txBody>
                  <a:tcPr anchor="ctr">
                    <a:lnR w="12700" cap="flat" cmpd="sng" algn="ctr">
                      <a:solidFill>
                        <a:srgbClr val="0058B0"/>
                      </a:solidFill>
                      <a:prstDash val="solid"/>
                      <a:round/>
                      <a:headEnd type="none" w="med" len="med"/>
                      <a:tailEnd type="none" w="med" len="med"/>
                    </a:lnR>
                  </a:tcPr>
                </a:tc>
                <a:tc>
                  <a:txBody>
                    <a:bodyPr/>
                    <a:lstStyle/>
                    <a:p>
                      <a:pPr algn="l"/>
                      <a:r>
                        <a:rPr lang="en-US" sz="1800" dirty="0"/>
                        <a:t>02/24/2026</a:t>
                      </a:r>
                    </a:p>
                  </a:txBody>
                  <a:tcPr anchor="ct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0001"/>
                  </a:ext>
                </a:extLst>
              </a:tr>
              <a:tr h="392025">
                <a:tc>
                  <a:txBody>
                    <a:bodyPr/>
                    <a:lstStyle/>
                    <a:p>
                      <a:pPr algn="l"/>
                      <a:r>
                        <a:rPr lang="en-US" sz="1800" dirty="0"/>
                        <a:t>Request</a:t>
                      </a:r>
                      <a:r>
                        <a:rPr lang="en-US" sz="1800" baseline="0" dirty="0"/>
                        <a:t> for Proposal (RFP)</a:t>
                      </a:r>
                      <a:r>
                        <a:rPr lang="en-US" sz="1800" dirty="0"/>
                        <a:t> Posting</a:t>
                      </a:r>
                    </a:p>
                  </a:txBody>
                  <a:tcPr anchor="ctr">
                    <a:lnR w="12700" cap="flat" cmpd="sng" algn="ctr">
                      <a:solidFill>
                        <a:srgbClr val="0058B0"/>
                      </a:solidFill>
                      <a:prstDash val="solid"/>
                      <a:round/>
                      <a:headEnd type="none" w="med" len="med"/>
                      <a:tailEnd type="none" w="med" len="med"/>
                    </a:lnR>
                    <a:solidFill>
                      <a:schemeClr val="bg2"/>
                    </a:solidFill>
                  </a:tcPr>
                </a:tc>
                <a:tc>
                  <a:txBody>
                    <a:bodyPr/>
                    <a:lstStyle/>
                    <a:p>
                      <a:pPr algn="l"/>
                      <a:r>
                        <a:rPr lang="en-US" sz="1800" dirty="0"/>
                        <a:t>Mid March</a:t>
                      </a:r>
                    </a:p>
                  </a:txBody>
                  <a:tcPr anchor="ct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10002"/>
                  </a:ext>
                </a:extLst>
              </a:tr>
              <a:tr h="383279">
                <a:tc>
                  <a:txBody>
                    <a:bodyPr/>
                    <a:lstStyle/>
                    <a:p>
                      <a:pPr algn="l"/>
                      <a:r>
                        <a:rPr lang="en-US" sz="1800" dirty="0"/>
                        <a:t>Proposal Due</a:t>
                      </a:r>
                    </a:p>
                  </a:txBody>
                  <a:tcPr anchor="ctr">
                    <a:lnR w="12700" cap="flat" cmpd="sng" algn="ctr">
                      <a:solidFill>
                        <a:srgbClr val="0058B0"/>
                      </a:solidFill>
                      <a:prstDash val="solid"/>
                      <a:round/>
                      <a:headEnd type="none" w="med" len="med"/>
                      <a:tailEnd type="none" w="med" len="med"/>
                    </a:lnR>
                  </a:tcPr>
                </a:tc>
                <a:tc>
                  <a:txBody>
                    <a:bodyPr/>
                    <a:lstStyle/>
                    <a:p>
                      <a:pPr algn="l"/>
                      <a:r>
                        <a:rPr lang="en-US" sz="1800" b="0" dirty="0"/>
                        <a:t>Early April</a:t>
                      </a:r>
                    </a:p>
                  </a:txBody>
                  <a:tcPr anchor="ct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0003"/>
                  </a:ext>
                </a:extLst>
              </a:tr>
              <a:tr h="383279">
                <a:tc>
                  <a:txBody>
                    <a:bodyPr/>
                    <a:lstStyle/>
                    <a:p>
                      <a:pPr algn="l"/>
                      <a:r>
                        <a:rPr lang="en-US" sz="1800" dirty="0"/>
                        <a:t>Selection Notification</a:t>
                      </a:r>
                    </a:p>
                  </a:txBody>
                  <a:tcPr anchor="ctr">
                    <a:lnR w="12700" cap="flat" cmpd="sng" algn="ctr">
                      <a:solidFill>
                        <a:srgbClr val="0058B0"/>
                      </a:solidFill>
                      <a:prstDash val="solid"/>
                      <a:round/>
                      <a:headEnd type="none" w="med" len="med"/>
                      <a:tailEnd type="none" w="med" len="med"/>
                    </a:lnR>
                    <a:solidFill>
                      <a:schemeClr val="bg2"/>
                    </a:solidFill>
                  </a:tcPr>
                </a:tc>
                <a:tc>
                  <a:txBody>
                    <a:bodyPr/>
                    <a:lstStyle/>
                    <a:p>
                      <a:pPr algn="l"/>
                      <a:r>
                        <a:rPr lang="en-US" sz="1800" dirty="0"/>
                        <a:t>Late April</a:t>
                      </a:r>
                    </a:p>
                  </a:txBody>
                  <a:tcPr anchor="ct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84227491"/>
                  </a:ext>
                </a:extLst>
              </a:tr>
              <a:tr h="383279">
                <a:tc>
                  <a:txBody>
                    <a:bodyPr/>
                    <a:lstStyle/>
                    <a:p>
                      <a:pPr algn="l"/>
                      <a:r>
                        <a:rPr lang="en-US" sz="1800" dirty="0"/>
                        <a:t>Negotiations Complete</a:t>
                      </a:r>
                    </a:p>
                  </a:txBody>
                  <a:tcPr anchor="ctr">
                    <a:lnR w="12700" cap="flat" cmpd="sng" algn="ctr">
                      <a:solidFill>
                        <a:srgbClr val="0058B0"/>
                      </a:solidFill>
                      <a:prstDash val="solid"/>
                      <a:round/>
                      <a:headEnd type="none" w="med" len="med"/>
                      <a:tailEnd type="none" w="med" len="med"/>
                    </a:lnR>
                  </a:tcPr>
                </a:tc>
                <a:tc>
                  <a:txBody>
                    <a:bodyPr/>
                    <a:lstStyle/>
                    <a:p>
                      <a:pPr algn="l"/>
                      <a:r>
                        <a:rPr lang="en-US" sz="1800" dirty="0"/>
                        <a:t>Late May</a:t>
                      </a:r>
                    </a:p>
                  </a:txBody>
                  <a:tcPr anchor="ctr">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10007"/>
                  </a:ext>
                </a:extLst>
              </a:tr>
              <a:tr h="383279">
                <a:tc>
                  <a:txBody>
                    <a:bodyPr/>
                    <a:lstStyle/>
                    <a:p>
                      <a:pPr algn="l"/>
                      <a:r>
                        <a:rPr lang="en-US" sz="1800" dirty="0"/>
                        <a:t>Contract Execution</a:t>
                      </a:r>
                    </a:p>
                  </a:txBody>
                  <a:tcPr anchor="ctr">
                    <a:lnR w="12700" cap="flat" cmpd="sng" algn="ctr">
                      <a:solidFill>
                        <a:srgbClr val="0058B0"/>
                      </a:solidFill>
                      <a:prstDash val="solid"/>
                      <a:round/>
                      <a:headEnd type="none" w="med" len="med"/>
                      <a:tailEnd type="none" w="med" len="med"/>
                    </a:lnR>
                    <a:solidFill>
                      <a:schemeClr val="bg2"/>
                    </a:solidFill>
                  </a:tcPr>
                </a:tc>
                <a:tc>
                  <a:txBody>
                    <a:bodyPr/>
                    <a:lstStyle/>
                    <a:p>
                      <a:pPr algn="l"/>
                      <a:r>
                        <a:rPr lang="en-US" sz="1800" dirty="0"/>
                        <a:t>Mid July</a:t>
                      </a:r>
                    </a:p>
                  </a:txBody>
                  <a:tcPr anchor="ct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12841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descr="Reminders">
            <a:extLst>
              <a:ext uri="{FF2B5EF4-FFF2-40B4-BE49-F238E27FC236}">
                <a16:creationId xmlns:a16="http://schemas.microsoft.com/office/drawing/2014/main" id="{3B3ED9CD-2406-4FD1-C0DE-08099962EBB0}"/>
              </a:ext>
              <a:ext uri="{C183D7F6-B498-43B3-948B-1728B52AA6E4}">
                <adec:decorative xmlns:adec="http://schemas.microsoft.com/office/drawing/2017/decorative" val="0"/>
              </a:ext>
            </a:extLst>
          </p:cNvPr>
          <p:cNvSpPr>
            <a:spLocks noGrp="1"/>
          </p:cNvSpPr>
          <p:nvPr>
            <p:ph type="title" idx="4294967295"/>
          </p:nvPr>
        </p:nvSpPr>
        <p:spPr>
          <a:xfrm>
            <a:off x="551794" y="750412"/>
            <a:ext cx="5814060" cy="543545"/>
          </a:xfrm>
          <a:custGeom>
            <a:avLst/>
            <a:gdLst>
              <a:gd name="connsiteX0" fmla="*/ 0 w 5814060"/>
              <a:gd name="connsiteY0" fmla="*/ 90593 h 543545"/>
              <a:gd name="connsiteX1" fmla="*/ 90593 w 5814060"/>
              <a:gd name="connsiteY1" fmla="*/ 0 h 543545"/>
              <a:gd name="connsiteX2" fmla="*/ 5723467 w 5814060"/>
              <a:gd name="connsiteY2" fmla="*/ 0 h 543545"/>
              <a:gd name="connsiteX3" fmla="*/ 5814060 w 5814060"/>
              <a:gd name="connsiteY3" fmla="*/ 90593 h 543545"/>
              <a:gd name="connsiteX4" fmla="*/ 5814060 w 5814060"/>
              <a:gd name="connsiteY4" fmla="*/ 452952 h 543545"/>
              <a:gd name="connsiteX5" fmla="*/ 5723467 w 5814060"/>
              <a:gd name="connsiteY5" fmla="*/ 543545 h 543545"/>
              <a:gd name="connsiteX6" fmla="*/ 90593 w 5814060"/>
              <a:gd name="connsiteY6" fmla="*/ 543545 h 543545"/>
              <a:gd name="connsiteX7" fmla="*/ 0 w 5814060"/>
              <a:gd name="connsiteY7" fmla="*/ 452952 h 543545"/>
              <a:gd name="connsiteX8" fmla="*/ 0 w 5814060"/>
              <a:gd name="connsiteY8" fmla="*/ 90593 h 54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4060" h="543545">
                <a:moveTo>
                  <a:pt x="0" y="90593"/>
                </a:moveTo>
                <a:cubicBezTo>
                  <a:pt x="0" y="40560"/>
                  <a:pt x="40560" y="0"/>
                  <a:pt x="90593" y="0"/>
                </a:cubicBezTo>
                <a:lnTo>
                  <a:pt x="5723467" y="0"/>
                </a:lnTo>
                <a:cubicBezTo>
                  <a:pt x="5773500" y="0"/>
                  <a:pt x="5814060" y="40560"/>
                  <a:pt x="5814060" y="90593"/>
                </a:cubicBezTo>
                <a:lnTo>
                  <a:pt x="5814060" y="452952"/>
                </a:lnTo>
                <a:cubicBezTo>
                  <a:pt x="5814060" y="502985"/>
                  <a:pt x="5773500" y="543545"/>
                  <a:pt x="5723467" y="543545"/>
                </a:cubicBezTo>
                <a:lnTo>
                  <a:pt x="90593" y="543545"/>
                </a:lnTo>
                <a:cubicBezTo>
                  <a:pt x="40560" y="543545"/>
                  <a:pt x="0" y="502985"/>
                  <a:pt x="0" y="452952"/>
                </a:cubicBezTo>
                <a:lnTo>
                  <a:pt x="0" y="90593"/>
                </a:lnTo>
                <a:close/>
              </a:path>
            </a:pathLst>
          </a:cu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246292" tIns="26534" rIns="246292" bIns="26534" numCol="1" spcCol="1270" rtlCol="0" fromWordArt="0" anchor="ctr" anchorCtr="0" forceAA="0" compatLnSpc="1">
            <a:prstTxWarp prst="textNoShape">
              <a:avLst/>
            </a:prstTxWarp>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chemeClr val="lt1"/>
                </a:solidFill>
                <a:effectLst/>
                <a:uLnTx/>
                <a:uFillTx/>
                <a:latin typeface="+mn-lt"/>
                <a:ea typeface="+mn-ea"/>
                <a:cs typeface="+mn-cs"/>
              </a:rPr>
              <a:t>Reminders</a:t>
            </a:r>
          </a:p>
        </p:txBody>
      </p:sp>
      <p:sp>
        <p:nvSpPr>
          <p:cNvPr id="4" name="Text Box" descr="Always refer to the RFP&#10;Use the Proposal Screening Checklist:&#10;   Proposal Screening Checklist &#10;Review the Attachments before submitting in procurement portal&#10;Your submittal/proposal can be pulled back for a correction or revision before RFP closes&#10;If you have questions, follow RFP instructions and ask&#10;Check for Addenda and Questions and answers">
            <a:extLst>
              <a:ext uri="{FF2B5EF4-FFF2-40B4-BE49-F238E27FC236}">
                <a16:creationId xmlns:a16="http://schemas.microsoft.com/office/drawing/2014/main" id="{D15EFA59-1386-F07F-D499-9CC9028E5288}"/>
              </a:ext>
            </a:extLst>
          </p:cNvPr>
          <p:cNvSpPr/>
          <p:nvPr/>
        </p:nvSpPr>
        <p:spPr>
          <a:xfrm>
            <a:off x="253561" y="1367240"/>
            <a:ext cx="8338645" cy="3330884"/>
          </a:xfrm>
          <a:custGeom>
            <a:avLst/>
            <a:gdLst>
              <a:gd name="connsiteX0" fmla="*/ 0 w 8305800"/>
              <a:gd name="connsiteY0" fmla="*/ 0 h 3064400"/>
              <a:gd name="connsiteX1" fmla="*/ 8305800 w 8305800"/>
              <a:gd name="connsiteY1" fmla="*/ 0 h 3064400"/>
              <a:gd name="connsiteX2" fmla="*/ 8305800 w 8305800"/>
              <a:gd name="connsiteY2" fmla="*/ 3064400 h 3064400"/>
              <a:gd name="connsiteX3" fmla="*/ 0 w 8305800"/>
              <a:gd name="connsiteY3" fmla="*/ 3064400 h 3064400"/>
              <a:gd name="connsiteX4" fmla="*/ 0 w 8305800"/>
              <a:gd name="connsiteY4" fmla="*/ 0 h 306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3064400">
                <a:moveTo>
                  <a:pt x="0" y="0"/>
                </a:moveTo>
                <a:lnTo>
                  <a:pt x="8305800" y="0"/>
                </a:lnTo>
                <a:lnTo>
                  <a:pt x="8305800" y="3064400"/>
                </a:lnTo>
                <a:lnTo>
                  <a:pt x="0" y="30644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4622" tIns="458216" rIns="644622" bIns="128016" numCol="1" spcCol="1270" anchor="t" anchorCtr="0">
            <a:noAutofit/>
          </a:bodyPr>
          <a:lstStyle/>
          <a:p>
            <a:pPr marL="0" lvl="1" indent="-285750" algn="l" defTabSz="800100">
              <a:lnSpc>
                <a:spcPct val="100000"/>
              </a:lnSpc>
              <a:spcBef>
                <a:spcPct val="0"/>
              </a:spcBef>
              <a:spcAft>
                <a:spcPct val="15000"/>
              </a:spcAft>
              <a:buFont typeface="Arial" panose="020B0604020202020204" pitchFamily="34" charset="0"/>
              <a:buChar char="•"/>
            </a:pPr>
            <a:r>
              <a:rPr lang="en-US" sz="1800" kern="1200" dirty="0"/>
              <a:t>Always refer to the RFP</a:t>
            </a:r>
          </a:p>
          <a:p>
            <a:pPr marL="285750" lvl="1" indent="-285750" algn="l" defTabSz="800100">
              <a:lnSpc>
                <a:spcPct val="100000"/>
              </a:lnSpc>
              <a:spcBef>
                <a:spcPct val="0"/>
              </a:spcBef>
              <a:spcAft>
                <a:spcPct val="15000"/>
              </a:spcAft>
              <a:buFont typeface="Arial" panose="020B0604020202020204" pitchFamily="34" charset="0"/>
              <a:buChar char="•"/>
            </a:pPr>
            <a:r>
              <a:rPr lang="en-US" sz="1800" kern="1200" dirty="0"/>
              <a:t>Use the Proposal Screening Checklist: </a:t>
            </a:r>
            <a:r>
              <a:rPr lang="en-US" sz="1800" kern="1200" dirty="0">
                <a:hlinkClick r:id="rId3"/>
              </a:rPr>
              <a:t>Proposal Screening Checklist</a:t>
            </a:r>
            <a:r>
              <a:rPr lang="en-US" sz="1800" kern="1200" dirty="0"/>
              <a:t> </a:t>
            </a:r>
          </a:p>
          <a:p>
            <a:pPr marL="285750" lvl="1" indent="-285750" algn="l" defTabSz="800100">
              <a:lnSpc>
                <a:spcPct val="100000"/>
              </a:lnSpc>
              <a:spcBef>
                <a:spcPct val="0"/>
              </a:spcBef>
              <a:spcAft>
                <a:spcPct val="15000"/>
              </a:spcAft>
              <a:buFont typeface="Arial" panose="020B0604020202020204" pitchFamily="34" charset="0"/>
              <a:buChar char="•"/>
            </a:pPr>
            <a:r>
              <a:rPr lang="en-US" sz="1800" kern="1200" dirty="0"/>
              <a:t>Review the Attachments before submitting in Procurement Portal</a:t>
            </a:r>
          </a:p>
          <a:p>
            <a:pPr marL="285750" lvl="1" indent="-285750" algn="l" defTabSz="800100">
              <a:lnSpc>
                <a:spcPct val="100000"/>
              </a:lnSpc>
              <a:spcBef>
                <a:spcPct val="0"/>
              </a:spcBef>
              <a:spcAft>
                <a:spcPct val="15000"/>
              </a:spcAft>
              <a:buFont typeface="Arial" panose="020B0604020202020204" pitchFamily="34" charset="0"/>
              <a:buChar char="•"/>
            </a:pPr>
            <a:r>
              <a:rPr lang="en-US" sz="1800" kern="1200" dirty="0"/>
              <a:t>Your submittal/proposal can be pulled back for a correction or revision before RFP closes</a:t>
            </a:r>
          </a:p>
          <a:p>
            <a:pPr marL="285750" lvl="1" indent="-285750" algn="l" defTabSz="800100">
              <a:lnSpc>
                <a:spcPct val="100000"/>
              </a:lnSpc>
              <a:spcBef>
                <a:spcPct val="0"/>
              </a:spcBef>
              <a:spcAft>
                <a:spcPct val="15000"/>
              </a:spcAft>
              <a:buFont typeface="Arial" panose="020B0604020202020204" pitchFamily="34" charset="0"/>
              <a:buChar char="•"/>
            </a:pPr>
            <a:r>
              <a:rPr lang="en-US" sz="1800" kern="1200" dirty="0"/>
              <a:t>If you have questions, follow RFP instructions and ask</a:t>
            </a:r>
          </a:p>
          <a:p>
            <a:pPr marL="285750" lvl="1" indent="-285750" algn="l" defTabSz="800100">
              <a:lnSpc>
                <a:spcPct val="100000"/>
              </a:lnSpc>
              <a:spcBef>
                <a:spcPct val="0"/>
              </a:spcBef>
              <a:spcAft>
                <a:spcPct val="15000"/>
              </a:spcAft>
              <a:buFont typeface="Arial" panose="020B0604020202020204" pitchFamily="34" charset="0"/>
              <a:buChar char="•"/>
            </a:pPr>
            <a:r>
              <a:rPr lang="en-US" sz="1800" kern="1200" dirty="0"/>
              <a:t>Check for Addenda and </a:t>
            </a:r>
            <a:r>
              <a:rPr lang="en-US" dirty="0"/>
              <a:t>questions and answers</a:t>
            </a:r>
            <a:endParaRPr lang="en-US" sz="1800" kern="1200" dirty="0"/>
          </a:p>
        </p:txBody>
      </p:sp>
    </p:spTree>
    <p:extLst>
      <p:ext uri="{BB962C8B-B14F-4D97-AF65-F5344CB8AC3E}">
        <p14:creationId xmlns:p14="http://schemas.microsoft.com/office/powerpoint/2010/main" val="4246147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56CD9577-54CE-E5BF-4BE1-5BCBF62CA579}"/>
              </a:ext>
            </a:extLst>
          </p:cNvPr>
          <p:cNvSpPr txBox="1">
            <a:spLocks noGrp="1"/>
          </p:cNvSpPr>
          <p:nvPr>
            <p:ph type="title" idx="4294967295"/>
          </p:nvPr>
        </p:nvSpPr>
        <p:spPr>
          <a:xfrm>
            <a:off x="89608" y="680143"/>
            <a:ext cx="458790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Closing Remarks</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grpSp>
        <p:nvGrpSpPr>
          <p:cNvPr id="3" name="Group 2" descr="This presentation will be posted on TxDOT.gov by Thursday, February 26, 2026.  Questions regarding this Pre-RFP meeting should be submitted to: &#10;LaDonna Waters, P.E. at LaDonna.Waters@txdot.gov &#10;by 1 pm, CST, Friday, February 27, 2026.  Relevant questions received and their responses will be posted on TxDOT.gov by &#10;Friday, March 6, 2026.">
            <a:extLst>
              <a:ext uri="{FF2B5EF4-FFF2-40B4-BE49-F238E27FC236}">
                <a16:creationId xmlns:a16="http://schemas.microsoft.com/office/drawing/2014/main" id="{69F13DC5-88C3-5121-D061-C6AE21047C2C}"/>
              </a:ext>
            </a:extLst>
          </p:cNvPr>
          <p:cNvGrpSpPr/>
          <p:nvPr/>
        </p:nvGrpSpPr>
        <p:grpSpPr>
          <a:xfrm>
            <a:off x="412341" y="1428263"/>
            <a:ext cx="8166267" cy="2699280"/>
            <a:chOff x="412341" y="1428263"/>
            <a:chExt cx="8166267" cy="2699280"/>
          </a:xfrm>
        </p:grpSpPr>
        <p:sp>
          <p:nvSpPr>
            <p:cNvPr id="5" name="Text Box" descr="This presentation will be posted on txdot.gov by Thursday, February 26, 2026.&#10;">
              <a:extLst>
                <a:ext uri="{FF2B5EF4-FFF2-40B4-BE49-F238E27FC236}">
                  <a16:creationId xmlns:a16="http://schemas.microsoft.com/office/drawing/2014/main" id="{6B6664C0-A55A-3D6E-517D-6449CC10427B}"/>
                </a:ext>
              </a:extLst>
            </p:cNvPr>
            <p:cNvSpPr/>
            <p:nvPr/>
          </p:nvSpPr>
          <p:spPr>
            <a:xfrm>
              <a:off x="412341" y="1428263"/>
              <a:ext cx="8166267" cy="659329"/>
            </a:xfrm>
            <a:custGeom>
              <a:avLst/>
              <a:gdLst>
                <a:gd name="connsiteX0" fmla="*/ 0 w 8166267"/>
                <a:gd name="connsiteY0" fmla="*/ 77685 h 466101"/>
                <a:gd name="connsiteX1" fmla="*/ 77685 w 8166267"/>
                <a:gd name="connsiteY1" fmla="*/ 0 h 466101"/>
                <a:gd name="connsiteX2" fmla="*/ 8088582 w 8166267"/>
                <a:gd name="connsiteY2" fmla="*/ 0 h 466101"/>
                <a:gd name="connsiteX3" fmla="*/ 8166267 w 8166267"/>
                <a:gd name="connsiteY3" fmla="*/ 77685 h 466101"/>
                <a:gd name="connsiteX4" fmla="*/ 8166267 w 8166267"/>
                <a:gd name="connsiteY4" fmla="*/ 388416 h 466101"/>
                <a:gd name="connsiteX5" fmla="*/ 8088582 w 8166267"/>
                <a:gd name="connsiteY5" fmla="*/ 466101 h 466101"/>
                <a:gd name="connsiteX6" fmla="*/ 77685 w 8166267"/>
                <a:gd name="connsiteY6" fmla="*/ 466101 h 466101"/>
                <a:gd name="connsiteX7" fmla="*/ 0 w 8166267"/>
                <a:gd name="connsiteY7" fmla="*/ 388416 h 466101"/>
                <a:gd name="connsiteX8" fmla="*/ 0 w 8166267"/>
                <a:gd name="connsiteY8" fmla="*/ 77685 h 46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267" h="466101">
                  <a:moveTo>
                    <a:pt x="0" y="77685"/>
                  </a:moveTo>
                  <a:cubicBezTo>
                    <a:pt x="0" y="34781"/>
                    <a:pt x="34781" y="0"/>
                    <a:pt x="77685" y="0"/>
                  </a:cubicBezTo>
                  <a:lnTo>
                    <a:pt x="8088582" y="0"/>
                  </a:lnTo>
                  <a:cubicBezTo>
                    <a:pt x="8131486" y="0"/>
                    <a:pt x="8166267" y="34781"/>
                    <a:pt x="8166267" y="77685"/>
                  </a:cubicBezTo>
                  <a:lnTo>
                    <a:pt x="8166267" y="388416"/>
                  </a:lnTo>
                  <a:cubicBezTo>
                    <a:pt x="8166267" y="431320"/>
                    <a:pt x="8131486" y="466101"/>
                    <a:pt x="8088582" y="466101"/>
                  </a:cubicBezTo>
                  <a:lnTo>
                    <a:pt x="77685" y="466101"/>
                  </a:lnTo>
                  <a:cubicBezTo>
                    <a:pt x="34781" y="466101"/>
                    <a:pt x="0" y="431320"/>
                    <a:pt x="0" y="388416"/>
                  </a:cubicBezTo>
                  <a:lnTo>
                    <a:pt x="0" y="77685"/>
                  </a:lnTo>
                  <a:close/>
                </a:path>
              </a:pathLst>
            </a:custGeom>
            <a:solidFill>
              <a:schemeClr val="accent2">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1333" tIns="91333" rIns="91333" bIns="91333" numCol="1" spcCol="1270" anchor="ctr" anchorCtr="0">
              <a:noAutofit/>
            </a:bodyPr>
            <a:lstStyle/>
            <a:p>
              <a:pPr marL="0" lvl="0" indent="0" algn="l" defTabSz="800100">
                <a:lnSpc>
                  <a:spcPct val="90000"/>
                </a:lnSpc>
                <a:spcBef>
                  <a:spcPct val="0"/>
                </a:spcBef>
                <a:spcAft>
                  <a:spcPct val="35000"/>
                </a:spcAft>
                <a:buClrTx/>
                <a:buNone/>
              </a:pPr>
              <a:r>
                <a:rPr lang="en-US" sz="1800" kern="1200" dirty="0">
                  <a:latin typeface="+mn-lt"/>
                </a:rPr>
                <a:t>This presentation will be posted on TxDOT.gov by Thursday, February 26, 2026.</a:t>
              </a:r>
              <a:endParaRPr lang="en-US" sz="1800" b="0" i="0" kern="1200" dirty="0">
                <a:latin typeface="+mn-lt"/>
              </a:endParaRPr>
            </a:p>
          </p:txBody>
        </p:sp>
        <p:sp>
          <p:nvSpPr>
            <p:cNvPr id="6" name="Text Box" descr="Questions regarding this Pre-RFP meeting should be submitted to: &#10;LaDonna Waters, PE at LaDonna.Waters@txdot.gov &#10;by 1 pm, CST, Friday, February 27, 2026.&#10;">
              <a:extLst>
                <a:ext uri="{FF2B5EF4-FFF2-40B4-BE49-F238E27FC236}">
                  <a16:creationId xmlns:a16="http://schemas.microsoft.com/office/drawing/2014/main" id="{12F4F4E3-F3F6-84BC-5D67-973D3064BCFA}"/>
                </a:ext>
              </a:extLst>
            </p:cNvPr>
            <p:cNvSpPr/>
            <p:nvPr/>
          </p:nvSpPr>
          <p:spPr>
            <a:xfrm>
              <a:off x="412341" y="2232935"/>
              <a:ext cx="8166267" cy="1008927"/>
            </a:xfrm>
            <a:custGeom>
              <a:avLst/>
              <a:gdLst>
                <a:gd name="connsiteX0" fmla="*/ 0 w 8166267"/>
                <a:gd name="connsiteY0" fmla="*/ 168158 h 1008927"/>
                <a:gd name="connsiteX1" fmla="*/ 168158 w 8166267"/>
                <a:gd name="connsiteY1" fmla="*/ 0 h 1008927"/>
                <a:gd name="connsiteX2" fmla="*/ 7998109 w 8166267"/>
                <a:gd name="connsiteY2" fmla="*/ 0 h 1008927"/>
                <a:gd name="connsiteX3" fmla="*/ 8166267 w 8166267"/>
                <a:gd name="connsiteY3" fmla="*/ 168158 h 1008927"/>
                <a:gd name="connsiteX4" fmla="*/ 8166267 w 8166267"/>
                <a:gd name="connsiteY4" fmla="*/ 840769 h 1008927"/>
                <a:gd name="connsiteX5" fmla="*/ 7998109 w 8166267"/>
                <a:gd name="connsiteY5" fmla="*/ 1008927 h 1008927"/>
                <a:gd name="connsiteX6" fmla="*/ 168158 w 8166267"/>
                <a:gd name="connsiteY6" fmla="*/ 1008927 h 1008927"/>
                <a:gd name="connsiteX7" fmla="*/ 0 w 8166267"/>
                <a:gd name="connsiteY7" fmla="*/ 840769 h 1008927"/>
                <a:gd name="connsiteX8" fmla="*/ 0 w 8166267"/>
                <a:gd name="connsiteY8" fmla="*/ 168158 h 100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267" h="1008927">
                  <a:moveTo>
                    <a:pt x="0" y="168158"/>
                  </a:moveTo>
                  <a:cubicBezTo>
                    <a:pt x="0" y="75287"/>
                    <a:pt x="75287" y="0"/>
                    <a:pt x="168158" y="0"/>
                  </a:cubicBezTo>
                  <a:lnTo>
                    <a:pt x="7998109" y="0"/>
                  </a:lnTo>
                  <a:cubicBezTo>
                    <a:pt x="8090980" y="0"/>
                    <a:pt x="8166267" y="75287"/>
                    <a:pt x="8166267" y="168158"/>
                  </a:cubicBezTo>
                  <a:lnTo>
                    <a:pt x="8166267" y="840769"/>
                  </a:lnTo>
                  <a:cubicBezTo>
                    <a:pt x="8166267" y="933640"/>
                    <a:pt x="8090980" y="1008927"/>
                    <a:pt x="7998109" y="1008927"/>
                  </a:cubicBezTo>
                  <a:lnTo>
                    <a:pt x="168158" y="1008927"/>
                  </a:lnTo>
                  <a:cubicBezTo>
                    <a:pt x="75287" y="1008927"/>
                    <a:pt x="0" y="933640"/>
                    <a:pt x="0" y="840769"/>
                  </a:cubicBezTo>
                  <a:lnTo>
                    <a:pt x="0" y="168158"/>
                  </a:lnTo>
                  <a:close/>
                </a:path>
              </a:pathLst>
            </a:cu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7832" tIns="117832" rIns="117832" bIns="117832" numCol="1" spcCol="1270" anchor="ctr" anchorCtr="0">
              <a:noAutofit/>
            </a:bodyPr>
            <a:lstStyle/>
            <a:p>
              <a:pPr marL="0" lvl="0" indent="0" algn="l" defTabSz="800100">
                <a:lnSpc>
                  <a:spcPct val="100000"/>
                </a:lnSpc>
                <a:spcBef>
                  <a:spcPct val="0"/>
                </a:spcBef>
                <a:spcAft>
                  <a:spcPts val="0"/>
                </a:spcAft>
                <a:buNone/>
              </a:pPr>
              <a:r>
                <a:rPr lang="en-US" sz="1800" b="0" i="0" kern="1200" dirty="0"/>
                <a:t>Questions regarding this Pre-RFP meeting should be submitted to: </a:t>
              </a:r>
            </a:p>
            <a:p>
              <a:pPr marL="0" lvl="0" indent="0" algn="l" defTabSz="800100">
                <a:lnSpc>
                  <a:spcPct val="100000"/>
                </a:lnSpc>
                <a:spcBef>
                  <a:spcPct val="0"/>
                </a:spcBef>
                <a:spcAft>
                  <a:spcPts val="300"/>
                </a:spcAft>
                <a:buNone/>
              </a:pPr>
              <a:r>
                <a:rPr lang="en-US" sz="1800" b="0" i="0" kern="1200" dirty="0"/>
                <a:t>LaDonna Waters, P.E. at </a:t>
              </a:r>
              <a:r>
                <a:rPr lang="en-US" sz="2000" b="1" i="0" kern="1200" dirty="0">
                  <a:solidFill>
                    <a:srgbClr val="FFFF00"/>
                  </a:solidFill>
                  <a:hlinkClick r:id="rId3">
                    <a:extLst>
                      <a:ext uri="{A12FA001-AC4F-418D-AE19-62706E023703}">
                        <ahyp:hlinkClr xmlns:ahyp="http://schemas.microsoft.com/office/drawing/2018/hyperlinkcolor" val="tx"/>
                      </a:ext>
                    </a:extLst>
                  </a:hlinkClick>
                </a:rPr>
                <a:t>LaDonna.Waters@txdot.gov</a:t>
              </a:r>
              <a:r>
                <a:rPr lang="en-US" sz="2000" b="0" i="0" kern="1200" dirty="0">
                  <a:solidFill>
                    <a:srgbClr val="FFFF00"/>
                  </a:solidFill>
                </a:rPr>
                <a:t> </a:t>
              </a:r>
              <a:endParaRPr lang="en-US" sz="2400" b="0" i="0" kern="1200" dirty="0">
                <a:solidFill>
                  <a:srgbClr val="FFFF00"/>
                </a:solidFill>
              </a:endParaRPr>
            </a:p>
            <a:p>
              <a:pPr marL="0" lvl="0" indent="0" algn="l" defTabSz="800100">
                <a:lnSpc>
                  <a:spcPct val="100000"/>
                </a:lnSpc>
                <a:spcBef>
                  <a:spcPct val="0"/>
                </a:spcBef>
                <a:spcAft>
                  <a:spcPts val="0"/>
                </a:spcAft>
                <a:buNone/>
              </a:pPr>
              <a:r>
                <a:rPr lang="en-US" sz="1800" b="0" i="0" kern="1200" dirty="0"/>
                <a:t>by </a:t>
              </a:r>
              <a:r>
                <a:rPr lang="en-US" sz="1800" b="0" i="0" kern="1200" dirty="0">
                  <a:latin typeface="+mj-lt"/>
                </a:rPr>
                <a:t>1 pm, CST, Friday, February 27, 2026</a:t>
              </a:r>
              <a:r>
                <a:rPr lang="en-US" sz="1800" b="0" i="0" kern="1200" dirty="0"/>
                <a:t>.</a:t>
              </a:r>
            </a:p>
          </p:txBody>
        </p:sp>
        <p:sp>
          <p:nvSpPr>
            <p:cNvPr id="7" name="text box" descr="Relevant Questions received and their responses will be posted on txdot.gov by &#10;Friday, March 6, 2026.">
              <a:extLst>
                <a:ext uri="{FF2B5EF4-FFF2-40B4-BE49-F238E27FC236}">
                  <a16:creationId xmlns:a16="http://schemas.microsoft.com/office/drawing/2014/main" id="{2F7D44CF-0462-CF77-A99C-2D66B413E456}"/>
                </a:ext>
              </a:extLst>
            </p:cNvPr>
            <p:cNvSpPr/>
            <p:nvPr/>
          </p:nvSpPr>
          <p:spPr>
            <a:xfrm>
              <a:off x="412341" y="3431064"/>
              <a:ext cx="8166267" cy="696479"/>
            </a:xfrm>
            <a:custGeom>
              <a:avLst/>
              <a:gdLst>
                <a:gd name="connsiteX0" fmla="*/ 0 w 8166267"/>
                <a:gd name="connsiteY0" fmla="*/ 116082 h 696479"/>
                <a:gd name="connsiteX1" fmla="*/ 116082 w 8166267"/>
                <a:gd name="connsiteY1" fmla="*/ 0 h 696479"/>
                <a:gd name="connsiteX2" fmla="*/ 8050185 w 8166267"/>
                <a:gd name="connsiteY2" fmla="*/ 0 h 696479"/>
                <a:gd name="connsiteX3" fmla="*/ 8166267 w 8166267"/>
                <a:gd name="connsiteY3" fmla="*/ 116082 h 696479"/>
                <a:gd name="connsiteX4" fmla="*/ 8166267 w 8166267"/>
                <a:gd name="connsiteY4" fmla="*/ 580397 h 696479"/>
                <a:gd name="connsiteX5" fmla="*/ 8050185 w 8166267"/>
                <a:gd name="connsiteY5" fmla="*/ 696479 h 696479"/>
                <a:gd name="connsiteX6" fmla="*/ 116082 w 8166267"/>
                <a:gd name="connsiteY6" fmla="*/ 696479 h 696479"/>
                <a:gd name="connsiteX7" fmla="*/ 0 w 8166267"/>
                <a:gd name="connsiteY7" fmla="*/ 580397 h 696479"/>
                <a:gd name="connsiteX8" fmla="*/ 0 w 8166267"/>
                <a:gd name="connsiteY8" fmla="*/ 116082 h 69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267" h="696479">
                  <a:moveTo>
                    <a:pt x="0" y="116082"/>
                  </a:moveTo>
                  <a:cubicBezTo>
                    <a:pt x="0" y="51972"/>
                    <a:pt x="51972" y="0"/>
                    <a:pt x="116082" y="0"/>
                  </a:cubicBezTo>
                  <a:lnTo>
                    <a:pt x="8050185" y="0"/>
                  </a:lnTo>
                  <a:cubicBezTo>
                    <a:pt x="8114295" y="0"/>
                    <a:pt x="8166267" y="51972"/>
                    <a:pt x="8166267" y="116082"/>
                  </a:cubicBezTo>
                  <a:lnTo>
                    <a:pt x="8166267" y="580397"/>
                  </a:lnTo>
                  <a:cubicBezTo>
                    <a:pt x="8166267" y="644507"/>
                    <a:pt x="8114295" y="696479"/>
                    <a:pt x="8050185" y="696479"/>
                  </a:cubicBezTo>
                  <a:lnTo>
                    <a:pt x="116082" y="696479"/>
                  </a:lnTo>
                  <a:cubicBezTo>
                    <a:pt x="51972" y="696479"/>
                    <a:pt x="0" y="644507"/>
                    <a:pt x="0" y="580397"/>
                  </a:cubicBezTo>
                  <a:lnTo>
                    <a:pt x="0" y="11608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2579" tIns="216879" rIns="102579" bIns="102579" numCol="1" spcCol="1270" anchor="ctr" anchorCtr="0">
              <a:noAutofit/>
            </a:bodyPr>
            <a:lstStyle/>
            <a:p>
              <a:pPr marL="0" lvl="0" indent="0" algn="l" defTabSz="800100">
                <a:lnSpc>
                  <a:spcPct val="100000"/>
                </a:lnSpc>
                <a:spcBef>
                  <a:spcPct val="0"/>
                </a:spcBef>
                <a:spcAft>
                  <a:spcPts val="0"/>
                </a:spcAft>
                <a:buNone/>
              </a:pPr>
              <a:r>
                <a:rPr lang="en-US" sz="1800" b="0" kern="1200" dirty="0"/>
                <a:t>Relevant questions received and their responses will be posted on TxDOT.gov by Friday, March 6, 2026.</a:t>
              </a:r>
            </a:p>
            <a:p>
              <a:pPr marL="0" lvl="0" indent="0" algn="l" defTabSz="800100">
                <a:lnSpc>
                  <a:spcPct val="90000"/>
                </a:lnSpc>
                <a:spcBef>
                  <a:spcPct val="0"/>
                </a:spcBef>
                <a:spcAft>
                  <a:spcPct val="35000"/>
                </a:spcAft>
                <a:buNone/>
              </a:pPr>
              <a:endParaRPr lang="en-US" sz="500" b="0" kern="1200" dirty="0"/>
            </a:p>
          </p:txBody>
        </p:sp>
      </p:grpSp>
    </p:spTree>
    <p:extLst>
      <p:ext uri="{BB962C8B-B14F-4D97-AF65-F5344CB8AC3E}">
        <p14:creationId xmlns:p14="http://schemas.microsoft.com/office/powerpoint/2010/main" val="3965490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AF0EB6C-6D8F-A9B7-A294-17362D6AB77E}"/>
              </a:ext>
            </a:extLst>
          </p:cNvPr>
          <p:cNvSpPr>
            <a:spLocks noGrp="1"/>
          </p:cNvSpPr>
          <p:nvPr>
            <p:ph type="title"/>
          </p:nvPr>
        </p:nvSpPr>
        <p:spPr/>
        <p:txBody>
          <a:bodyPr>
            <a:noAutofit/>
          </a:bodyPr>
          <a:lstStyle/>
          <a:p>
            <a:r>
              <a:rPr lang="en-US" sz="3200" dirty="0"/>
              <a:t>Housekeeping</a:t>
            </a:r>
          </a:p>
        </p:txBody>
      </p:sp>
      <p:sp>
        <p:nvSpPr>
          <p:cNvPr id="3" name="Content Placeholder">
            <a:extLst>
              <a:ext uri="{FF2B5EF4-FFF2-40B4-BE49-F238E27FC236}">
                <a16:creationId xmlns:a16="http://schemas.microsoft.com/office/drawing/2014/main" id="{C00CC329-869A-654B-4190-269BE320A582}"/>
              </a:ext>
            </a:extLst>
          </p:cNvPr>
          <p:cNvSpPr>
            <a:spLocks noGrp="1"/>
          </p:cNvSpPr>
          <p:nvPr>
            <p:ph idx="1"/>
          </p:nvPr>
        </p:nvSpPr>
        <p:spPr/>
        <p:txBody>
          <a:bodyPr>
            <a:normAutofit fontScale="25000" lnSpcReduction="20000"/>
          </a:bodyPr>
          <a:lstStyle/>
          <a:p>
            <a:pPr marL="0" indent="0">
              <a:spcAft>
                <a:spcPts val="0"/>
              </a:spcAft>
              <a:buNone/>
            </a:pPr>
            <a:endParaRPr lang="en-US" sz="2400" b="1" dirty="0">
              <a:solidFill>
                <a:srgbClr val="042A43"/>
              </a:solidFill>
              <a:effectLst>
                <a:outerShdw blurRad="38100" dist="38100" dir="2700000" algn="tl">
                  <a:srgbClr val="000000">
                    <a:alpha val="43137"/>
                  </a:srgbClr>
                </a:outerShdw>
              </a:effectLst>
            </a:endParaRPr>
          </a:p>
          <a:p>
            <a:pPr marL="800100" lvl="1" indent="-342900">
              <a:spcAft>
                <a:spcPts val="0"/>
              </a:spcAft>
              <a:buFont typeface="Arial" panose="020B0604020202020204" pitchFamily="34" charset="0"/>
              <a:buChar char="•"/>
            </a:pPr>
            <a:r>
              <a:rPr lang="en-US" sz="9600" dirty="0">
                <a:solidFill>
                  <a:srgbClr val="0056A9"/>
                </a:solidFill>
              </a:rPr>
              <a:t>Please note that all correspondence will be muted throughout this presentation.  </a:t>
            </a:r>
          </a:p>
          <a:p>
            <a:pPr lvl="1">
              <a:spcAft>
                <a:spcPts val="0"/>
              </a:spcAft>
            </a:pPr>
            <a:endParaRPr lang="en-US" sz="9600" dirty="0">
              <a:solidFill>
                <a:srgbClr val="0056A9"/>
              </a:solidFill>
            </a:endParaRPr>
          </a:p>
          <a:p>
            <a:pPr marL="800100" lvl="1" indent="-342900">
              <a:spcAft>
                <a:spcPts val="0"/>
              </a:spcAft>
              <a:buFont typeface="Arial" panose="020B0604020202020204" pitchFamily="34" charset="0"/>
              <a:buChar char="•"/>
            </a:pPr>
            <a:r>
              <a:rPr lang="en-US" sz="9600" dirty="0">
                <a:solidFill>
                  <a:srgbClr val="0056A9"/>
                </a:solidFill>
              </a:rPr>
              <a:t>There </a:t>
            </a:r>
            <a:r>
              <a:rPr lang="en-US" sz="9600" b="1" u="sng" dirty="0">
                <a:solidFill>
                  <a:schemeClr val="accent1"/>
                </a:solidFill>
              </a:rPr>
              <a:t>will not</a:t>
            </a:r>
            <a:r>
              <a:rPr lang="en-US" sz="9600" dirty="0">
                <a:solidFill>
                  <a:schemeClr val="accent1"/>
                </a:solidFill>
              </a:rPr>
              <a:t> </a:t>
            </a:r>
            <a:r>
              <a:rPr lang="en-US" sz="9600" dirty="0">
                <a:solidFill>
                  <a:srgbClr val="0056A9"/>
                </a:solidFill>
              </a:rPr>
              <a:t>be an opportunity to ask questions during the Pre-RFP presentation.</a:t>
            </a:r>
          </a:p>
          <a:p>
            <a:pPr lvl="1">
              <a:spcAft>
                <a:spcPts val="0"/>
              </a:spcAft>
            </a:pPr>
            <a:endParaRPr lang="en-US" sz="9600" dirty="0">
              <a:solidFill>
                <a:srgbClr val="0056A9"/>
              </a:solidFill>
            </a:endParaRPr>
          </a:p>
          <a:p>
            <a:pPr marL="800100" lvl="1" indent="-342900">
              <a:spcAft>
                <a:spcPts val="0"/>
              </a:spcAft>
              <a:buFont typeface="Arial" panose="020B0604020202020204" pitchFamily="34" charset="0"/>
              <a:buChar char="•"/>
            </a:pPr>
            <a:r>
              <a:rPr lang="en-US" sz="9600" dirty="0">
                <a:solidFill>
                  <a:srgbClr val="0056A9"/>
                </a:solidFill>
              </a:rPr>
              <a:t>You </a:t>
            </a:r>
            <a:r>
              <a:rPr lang="en-US" sz="9600" b="1" u="sng" dirty="0">
                <a:solidFill>
                  <a:schemeClr val="accent1"/>
                </a:solidFill>
              </a:rPr>
              <a:t>will</a:t>
            </a:r>
            <a:r>
              <a:rPr lang="en-US" sz="9600" dirty="0">
                <a:solidFill>
                  <a:srgbClr val="0056A9"/>
                </a:solidFill>
              </a:rPr>
              <a:t> be given an opportunity to ask questions after the presentation via </a:t>
            </a:r>
            <a:r>
              <a:rPr lang="en-US" sz="9600" b="1" u="sng" dirty="0">
                <a:solidFill>
                  <a:schemeClr val="accent1"/>
                </a:solidFill>
              </a:rPr>
              <a:t>email.</a:t>
            </a:r>
          </a:p>
        </p:txBody>
      </p:sp>
    </p:spTree>
    <p:extLst>
      <p:ext uri="{BB962C8B-B14F-4D97-AF65-F5344CB8AC3E}">
        <p14:creationId xmlns:p14="http://schemas.microsoft.com/office/powerpoint/2010/main" val="383104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AF0EB6C-6D8F-A9B7-A294-17362D6AB77E}"/>
              </a:ext>
            </a:extLst>
          </p:cNvPr>
          <p:cNvSpPr>
            <a:spLocks noGrp="1"/>
          </p:cNvSpPr>
          <p:nvPr>
            <p:ph type="title"/>
          </p:nvPr>
        </p:nvSpPr>
        <p:spPr/>
        <p:txBody>
          <a:bodyPr>
            <a:noAutofit/>
          </a:bodyPr>
          <a:lstStyle/>
          <a:p>
            <a:r>
              <a:rPr lang="en-US" sz="2800" b="1" dirty="0">
                <a:solidFill>
                  <a:srgbClr val="002E69"/>
                </a:solidFill>
              </a:rPr>
              <a:t>Agenda</a:t>
            </a:r>
          </a:p>
        </p:txBody>
      </p:sp>
      <p:sp>
        <p:nvSpPr>
          <p:cNvPr id="3" name="Content Placeholder">
            <a:extLst>
              <a:ext uri="{FF2B5EF4-FFF2-40B4-BE49-F238E27FC236}">
                <a16:creationId xmlns:a16="http://schemas.microsoft.com/office/drawing/2014/main" id="{C00CC329-869A-654B-4190-269BE320A582}"/>
              </a:ext>
            </a:extLst>
          </p:cNvPr>
          <p:cNvSpPr>
            <a:spLocks noGrp="1"/>
          </p:cNvSpPr>
          <p:nvPr>
            <p:ph idx="1"/>
          </p:nvPr>
        </p:nvSpPr>
        <p:spPr>
          <a:xfrm>
            <a:off x="457200" y="1372265"/>
            <a:ext cx="8229600" cy="3033480"/>
          </a:xfrm>
        </p:spPr>
        <p:txBody>
          <a:bodyPr numCol="1" spcCol="457200">
            <a:noAutofit/>
          </a:bodyPr>
          <a:lstStyle/>
          <a:p>
            <a:pPr marL="0" indent="0">
              <a:buNone/>
            </a:pPr>
            <a:r>
              <a:rPr lang="en-US" sz="1600" b="1" dirty="0"/>
              <a:t>1</a:t>
            </a:r>
            <a:r>
              <a:rPr lang="en-US" sz="1600" dirty="0"/>
              <a:t> | Introductions</a:t>
            </a:r>
          </a:p>
          <a:p>
            <a:pPr marL="0" indent="0">
              <a:buNone/>
            </a:pPr>
            <a:r>
              <a:rPr lang="en-US" sz="1600" b="1" dirty="0"/>
              <a:t>2</a:t>
            </a:r>
            <a:r>
              <a:rPr lang="en-US" sz="1600" dirty="0"/>
              <a:t> | Brief Project Overview</a:t>
            </a:r>
          </a:p>
          <a:p>
            <a:pPr marL="0" indent="0">
              <a:buNone/>
            </a:pPr>
            <a:r>
              <a:rPr lang="en-US" sz="1600" b="1" dirty="0"/>
              <a:t>3</a:t>
            </a:r>
            <a:r>
              <a:rPr lang="en-US" sz="1600" dirty="0"/>
              <a:t> | Contract Selection Process</a:t>
            </a:r>
          </a:p>
          <a:p>
            <a:pPr marL="0" indent="0">
              <a:buNone/>
            </a:pPr>
            <a:r>
              <a:rPr lang="en-US" sz="1600" b="1" dirty="0"/>
              <a:t>4</a:t>
            </a:r>
            <a:r>
              <a:rPr lang="en-US" sz="1600" dirty="0"/>
              <a:t> | RFP Information</a:t>
            </a:r>
          </a:p>
          <a:p>
            <a:pPr marL="0" lvl="0" indent="0">
              <a:buClr>
                <a:srgbClr val="0056A9"/>
              </a:buClr>
              <a:buNone/>
            </a:pPr>
            <a:r>
              <a:rPr lang="en-US" sz="1600" b="1" dirty="0"/>
              <a:t>5</a:t>
            </a:r>
            <a:r>
              <a:rPr lang="en-US" sz="1600" dirty="0"/>
              <a:t> | Avoid Disqualification</a:t>
            </a:r>
          </a:p>
          <a:p>
            <a:pPr marL="0" lvl="0" indent="0">
              <a:buClr>
                <a:srgbClr val="0056A9"/>
              </a:buClr>
              <a:buNone/>
            </a:pPr>
            <a:r>
              <a:rPr lang="en-US" sz="1600" b="1" dirty="0"/>
              <a:t>6</a:t>
            </a:r>
            <a:r>
              <a:rPr lang="en-US" sz="1600" dirty="0"/>
              <a:t> | Post Award</a:t>
            </a:r>
          </a:p>
          <a:p>
            <a:pPr marL="0" lvl="0" indent="0">
              <a:buClr>
                <a:srgbClr val="0056A9"/>
              </a:buClr>
              <a:buNone/>
            </a:pPr>
            <a:r>
              <a:rPr lang="en-US" sz="1600" b="1" dirty="0"/>
              <a:t>7</a:t>
            </a:r>
            <a:r>
              <a:rPr lang="en-US" sz="1600" dirty="0"/>
              <a:t> | Anticipated Timeframe</a:t>
            </a:r>
          </a:p>
          <a:p>
            <a:pPr marL="0" lvl="0" indent="0">
              <a:buClr>
                <a:srgbClr val="0056A9"/>
              </a:buClr>
              <a:buNone/>
            </a:pPr>
            <a:r>
              <a:rPr lang="en-US" sz="1600" b="1" dirty="0"/>
              <a:t>8</a:t>
            </a:r>
            <a:r>
              <a:rPr lang="en-US" sz="1600" dirty="0"/>
              <a:t> | Closing Remarks &amp; Instructions for Questions</a:t>
            </a:r>
          </a:p>
          <a:p>
            <a:pPr marL="0" lvl="0" indent="0">
              <a:buClr>
                <a:srgbClr val="0056A9"/>
              </a:buClr>
              <a:buNone/>
            </a:pPr>
            <a:endParaRPr lang="en-US" sz="1600" b="1" dirty="0"/>
          </a:p>
          <a:p>
            <a:pPr marL="0" indent="0">
              <a:buNone/>
            </a:pPr>
            <a:endParaRPr lang="en-US" sz="1600" b="1" dirty="0"/>
          </a:p>
        </p:txBody>
      </p:sp>
    </p:spTree>
    <p:extLst>
      <p:ext uri="{BB962C8B-B14F-4D97-AF65-F5344CB8AC3E}">
        <p14:creationId xmlns:p14="http://schemas.microsoft.com/office/powerpoint/2010/main" val="86206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E52901-FD8C-FE86-9A3F-85F442070AFA}"/>
              </a:ext>
            </a:extLst>
          </p:cNvPr>
          <p:cNvSpPr>
            <a:spLocks noGrp="1"/>
          </p:cNvSpPr>
          <p:nvPr>
            <p:ph type="title"/>
          </p:nvPr>
        </p:nvSpPr>
        <p:spPr>
          <a:xfrm>
            <a:off x="457200" y="-294885"/>
            <a:ext cx="8229600" cy="294885"/>
          </a:xfrm>
        </p:spPr>
        <p:txBody>
          <a:bodyPr vert="horz" wrap="none" lIns="0" tIns="0" rIns="0" bIns="0" rtlCol="0" anchor="b" anchorCtr="0">
            <a:normAutofit fontScale="90000"/>
          </a:bodyPr>
          <a:lstStyle/>
          <a:p>
            <a:r>
              <a:rPr lang="en-US" b="1" dirty="0"/>
              <a:t>Consultant Selection Team (CST)</a:t>
            </a:r>
            <a:endParaRPr lang="en-US" dirty="0"/>
          </a:p>
        </p:txBody>
      </p:sp>
      <p:grpSp>
        <p:nvGrpSpPr>
          <p:cNvPr id="10" name="Group 9" descr="Consultant selection team consists of three licensed professional engineers.  Please do not attempt to contact these individuals.">
            <a:extLst>
              <a:ext uri="{FF2B5EF4-FFF2-40B4-BE49-F238E27FC236}">
                <a16:creationId xmlns:a16="http://schemas.microsoft.com/office/drawing/2014/main" id="{2AC793A9-A482-3AF6-E029-631E7BC909A5}"/>
              </a:ext>
            </a:extLst>
          </p:cNvPr>
          <p:cNvGrpSpPr/>
          <p:nvPr/>
        </p:nvGrpSpPr>
        <p:grpSpPr>
          <a:xfrm>
            <a:off x="103518" y="764765"/>
            <a:ext cx="8936966" cy="2435635"/>
            <a:chOff x="103518" y="764765"/>
            <a:chExt cx="8936966" cy="2435635"/>
          </a:xfrm>
        </p:grpSpPr>
        <p:sp>
          <p:nvSpPr>
            <p:cNvPr id="11" name="Text Box">
              <a:extLst>
                <a:ext uri="{FF2B5EF4-FFF2-40B4-BE49-F238E27FC236}">
                  <a16:creationId xmlns:a16="http://schemas.microsoft.com/office/drawing/2014/main" id="{10B70D9C-F4CA-6A63-AF82-4DA3AD4B779F}"/>
                </a:ext>
                <a:ext uri="{C183D7F6-B498-43B3-948B-1728B52AA6E4}">
                  <adec:decorative xmlns:adec="http://schemas.microsoft.com/office/drawing/2017/decorative" val="0"/>
                </a:ext>
              </a:extLst>
            </p:cNvPr>
            <p:cNvSpPr/>
            <p:nvPr/>
          </p:nvSpPr>
          <p:spPr>
            <a:xfrm>
              <a:off x="103518" y="1077290"/>
              <a:ext cx="8936966" cy="2123110"/>
            </a:xfrm>
            <a:custGeom>
              <a:avLst/>
              <a:gdLst>
                <a:gd name="connsiteX0" fmla="*/ 0 w 8261969"/>
                <a:gd name="connsiteY0" fmla="*/ 0 h 1794509"/>
                <a:gd name="connsiteX1" fmla="*/ 8261969 w 8261969"/>
                <a:gd name="connsiteY1" fmla="*/ 0 h 1794509"/>
                <a:gd name="connsiteX2" fmla="*/ 8261969 w 8261969"/>
                <a:gd name="connsiteY2" fmla="*/ 1794509 h 1794509"/>
                <a:gd name="connsiteX3" fmla="*/ 0 w 8261969"/>
                <a:gd name="connsiteY3" fmla="*/ 1794509 h 1794509"/>
                <a:gd name="connsiteX4" fmla="*/ 0 w 8261969"/>
                <a:gd name="connsiteY4" fmla="*/ 0 h 1794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1969" h="1794509">
                  <a:moveTo>
                    <a:pt x="0" y="0"/>
                  </a:moveTo>
                  <a:lnTo>
                    <a:pt x="8261969" y="0"/>
                  </a:lnTo>
                  <a:lnTo>
                    <a:pt x="8261969" y="1794509"/>
                  </a:lnTo>
                  <a:lnTo>
                    <a:pt x="0" y="1794509"/>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1221" tIns="853948" rIns="641221" bIns="128016" numCol="1" spcCol="1270" anchor="t" anchorCtr="0">
              <a:noAutofit/>
            </a:bodyPr>
            <a:lstStyle/>
            <a:p>
              <a:pPr marR="0" lvl="0" algn="ctr" defTabSz="914400" eaLnBrk="1" fontAlgn="auto" latinLnBrk="0" hangingPunct="1">
                <a:lnSpc>
                  <a:spcPct val="100000"/>
                </a:lnSpc>
                <a:spcBef>
                  <a:spcPts val="0"/>
                </a:spcBef>
                <a:spcAft>
                  <a:spcPts val="0"/>
                </a:spcAft>
                <a:buClrTx/>
                <a:buSzTx/>
                <a:buFontTx/>
                <a:buNone/>
                <a:tabLst/>
                <a:defRPr/>
              </a:pPr>
              <a:r>
                <a:rPr lang="en-US" sz="2000" u="none" kern="1200" dirty="0">
                  <a:solidFill>
                    <a:schemeClr val="tx1"/>
                  </a:solidFill>
                </a:rPr>
                <a:t>Consultant Selection Team consists of </a:t>
              </a:r>
              <a:r>
                <a:rPr lang="en-US" sz="2000" dirty="0">
                  <a:solidFill>
                    <a:schemeClr val="tx1"/>
                  </a:solidFill>
                </a:rPr>
                <a:t>three </a:t>
              </a:r>
              <a:r>
                <a:rPr lang="en-US" sz="2000" u="none" kern="1200" dirty="0">
                  <a:solidFill>
                    <a:schemeClr val="tx1"/>
                  </a:solidFill>
                </a:rPr>
                <a:t>licensed Professional Engineers. </a:t>
              </a:r>
            </a:p>
            <a:p>
              <a:pPr marR="0" lvl="0" algn="ctr" defTabSz="914400" eaLnBrk="1" fontAlgn="auto" latinLnBrk="0" hangingPunct="1">
                <a:lnSpc>
                  <a:spcPct val="100000"/>
                </a:lnSpc>
                <a:spcBef>
                  <a:spcPts val="0"/>
                </a:spcBef>
                <a:spcAft>
                  <a:spcPts val="0"/>
                </a:spcAft>
                <a:buClrTx/>
                <a:buSzTx/>
                <a:buFontTx/>
                <a:buNone/>
                <a:tabLst/>
                <a:defRPr/>
              </a:pPr>
              <a:r>
                <a:rPr lang="en-US" sz="2000" u="none" kern="1200" dirty="0">
                  <a:solidFill>
                    <a:schemeClr val="tx1"/>
                  </a:solidFill>
                </a:rPr>
                <a:t> </a:t>
              </a:r>
              <a:endParaRPr lang="en-US" sz="2000" kern="1200"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rPr>
                <a:t>Please do not </a:t>
              </a:r>
              <a:r>
                <a:rPr lang="en-US" sz="2000" b="1" dirty="0">
                  <a:solidFill>
                    <a:schemeClr val="tx1"/>
                  </a:solidFill>
                </a:rPr>
                <a:t>attempt to </a:t>
              </a:r>
              <a:r>
                <a:rPr lang="en-US" sz="2000" b="1" kern="1200" dirty="0">
                  <a:solidFill>
                    <a:schemeClr val="tx1"/>
                  </a:solidFill>
                </a:rPr>
                <a:t>contact these individuals.</a:t>
              </a:r>
            </a:p>
            <a:p>
              <a:pPr marL="0" lvl="1" indent="0" defTabSz="711200">
                <a:lnSpc>
                  <a:spcPct val="90000"/>
                </a:lnSpc>
                <a:spcBef>
                  <a:spcPct val="0"/>
                </a:spcBef>
                <a:spcAft>
                  <a:spcPct val="15000"/>
                </a:spcAft>
                <a:buNone/>
              </a:pPr>
              <a:endParaRPr lang="en-US" sz="1800" kern="1200" dirty="0"/>
            </a:p>
          </p:txBody>
        </p:sp>
        <p:sp>
          <p:nvSpPr>
            <p:cNvPr id="12" name="Text Box" descr="Consultant Selection Team">
              <a:extLst>
                <a:ext uri="{FF2B5EF4-FFF2-40B4-BE49-F238E27FC236}">
                  <a16:creationId xmlns:a16="http://schemas.microsoft.com/office/drawing/2014/main" id="{2A3A2F3C-7398-98D9-7B31-E649DDCB4D96}"/>
                </a:ext>
              </a:extLst>
            </p:cNvPr>
            <p:cNvSpPr/>
            <p:nvPr/>
          </p:nvSpPr>
          <p:spPr>
            <a:xfrm>
              <a:off x="921397" y="764765"/>
              <a:ext cx="7471430" cy="962040"/>
            </a:xfrm>
            <a:custGeom>
              <a:avLst/>
              <a:gdLst>
                <a:gd name="connsiteX0" fmla="*/ 0 w 7471430"/>
                <a:gd name="connsiteY0" fmla="*/ 160343 h 962040"/>
                <a:gd name="connsiteX1" fmla="*/ 160343 w 7471430"/>
                <a:gd name="connsiteY1" fmla="*/ 0 h 962040"/>
                <a:gd name="connsiteX2" fmla="*/ 7311087 w 7471430"/>
                <a:gd name="connsiteY2" fmla="*/ 0 h 962040"/>
                <a:gd name="connsiteX3" fmla="*/ 7471430 w 7471430"/>
                <a:gd name="connsiteY3" fmla="*/ 160343 h 962040"/>
                <a:gd name="connsiteX4" fmla="*/ 7471430 w 7471430"/>
                <a:gd name="connsiteY4" fmla="*/ 801697 h 962040"/>
                <a:gd name="connsiteX5" fmla="*/ 7311087 w 7471430"/>
                <a:gd name="connsiteY5" fmla="*/ 962040 h 962040"/>
                <a:gd name="connsiteX6" fmla="*/ 160343 w 7471430"/>
                <a:gd name="connsiteY6" fmla="*/ 962040 h 962040"/>
                <a:gd name="connsiteX7" fmla="*/ 0 w 7471430"/>
                <a:gd name="connsiteY7" fmla="*/ 801697 h 962040"/>
                <a:gd name="connsiteX8" fmla="*/ 0 w 7471430"/>
                <a:gd name="connsiteY8" fmla="*/ 160343 h 9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430" h="962040">
                  <a:moveTo>
                    <a:pt x="0" y="160343"/>
                  </a:moveTo>
                  <a:cubicBezTo>
                    <a:pt x="0" y="71788"/>
                    <a:pt x="71788" y="0"/>
                    <a:pt x="160343" y="0"/>
                  </a:cubicBezTo>
                  <a:lnTo>
                    <a:pt x="7311087" y="0"/>
                  </a:lnTo>
                  <a:cubicBezTo>
                    <a:pt x="7399642" y="0"/>
                    <a:pt x="7471430" y="71788"/>
                    <a:pt x="7471430" y="160343"/>
                  </a:cubicBezTo>
                  <a:lnTo>
                    <a:pt x="7471430" y="801697"/>
                  </a:lnTo>
                  <a:cubicBezTo>
                    <a:pt x="7471430" y="890252"/>
                    <a:pt x="7399642" y="962040"/>
                    <a:pt x="7311087" y="962040"/>
                  </a:cubicBezTo>
                  <a:lnTo>
                    <a:pt x="160343" y="962040"/>
                  </a:lnTo>
                  <a:cubicBezTo>
                    <a:pt x="71788" y="962040"/>
                    <a:pt x="0" y="890252"/>
                    <a:pt x="0" y="801697"/>
                  </a:cubicBezTo>
                  <a:lnTo>
                    <a:pt x="0" y="1603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561" tIns="46963" rIns="265561" bIns="46963" numCol="1" spcCol="1270" anchor="ctr" anchorCtr="0">
              <a:noAutofit/>
            </a:bodyPr>
            <a:lstStyle/>
            <a:p>
              <a:pPr marL="0" lvl="0" indent="0" algn="l" defTabSz="889000">
                <a:lnSpc>
                  <a:spcPct val="90000"/>
                </a:lnSpc>
                <a:spcBef>
                  <a:spcPct val="0"/>
                </a:spcBef>
                <a:spcAft>
                  <a:spcPct val="35000"/>
                </a:spcAft>
                <a:buNone/>
              </a:pPr>
              <a:r>
                <a:rPr lang="en-US" sz="2000" b="1" kern="1200" dirty="0"/>
                <a:t>Consultant Selection Team (CST)</a:t>
              </a:r>
            </a:p>
          </p:txBody>
        </p:sp>
      </p:grpSp>
      <p:grpSp>
        <p:nvGrpSpPr>
          <p:cNvPr id="2" name="Group 1" descr="Please note, CST members names will no longer be provided in the Advertisement, and PEPS will not share this information for future waves.">
            <a:extLst>
              <a:ext uri="{FF2B5EF4-FFF2-40B4-BE49-F238E27FC236}">
                <a16:creationId xmlns:a16="http://schemas.microsoft.com/office/drawing/2014/main" id="{145ADD43-1CB6-B565-8D17-F9BE06C7725B}"/>
              </a:ext>
            </a:extLst>
          </p:cNvPr>
          <p:cNvGrpSpPr/>
          <p:nvPr/>
        </p:nvGrpSpPr>
        <p:grpSpPr>
          <a:xfrm>
            <a:off x="488866" y="3427413"/>
            <a:ext cx="8166267" cy="1008927"/>
            <a:chOff x="0" y="1102540"/>
            <a:chExt cx="8166267" cy="1008927"/>
          </a:xfrm>
        </p:grpSpPr>
        <p:sp>
          <p:nvSpPr>
            <p:cNvPr id="3" name="Text Box">
              <a:extLst>
                <a:ext uri="{FF2B5EF4-FFF2-40B4-BE49-F238E27FC236}">
                  <a16:creationId xmlns:a16="http://schemas.microsoft.com/office/drawing/2014/main" id="{8AE90200-40D2-89D7-8A8C-EE4345DC97E8}"/>
                </a:ext>
              </a:extLst>
            </p:cNvPr>
            <p:cNvSpPr/>
            <p:nvPr/>
          </p:nvSpPr>
          <p:spPr>
            <a:xfrm>
              <a:off x="0" y="1102540"/>
              <a:ext cx="8166267" cy="1008927"/>
            </a:xfrm>
            <a:prstGeom prst="roundRect">
              <a:avLst/>
            </a:prstGeom>
          </p:spPr>
          <p:style>
            <a:lnRef idx="2">
              <a:schemeClr val="lt1">
                <a:hueOff val="0"/>
                <a:satOff val="0"/>
                <a:lumOff val="0"/>
                <a:alphaOff val="0"/>
              </a:schemeClr>
            </a:lnRef>
            <a:fillRef idx="1">
              <a:schemeClr val="accent1">
                <a:shade val="80000"/>
                <a:hueOff val="419638"/>
                <a:satOff val="-34126"/>
                <a:lumOff val="19230"/>
                <a:alphaOff val="0"/>
              </a:schemeClr>
            </a:fillRef>
            <a:effectRef idx="0">
              <a:schemeClr val="accent1">
                <a:shade val="80000"/>
                <a:hueOff val="419638"/>
                <a:satOff val="-34126"/>
                <a:lumOff val="19230"/>
                <a:alphaOff val="0"/>
              </a:schemeClr>
            </a:effectRef>
            <a:fontRef idx="minor">
              <a:schemeClr val="lt1"/>
            </a:fontRef>
          </p:style>
          <p:txBody>
            <a:bodyPr/>
            <a:lstStyle/>
            <a:p>
              <a:endParaRPr lang="en-US" dirty="0"/>
            </a:p>
          </p:txBody>
        </p:sp>
        <p:sp>
          <p:nvSpPr>
            <p:cNvPr id="4" name="Text Box">
              <a:extLst>
                <a:ext uri="{FF2B5EF4-FFF2-40B4-BE49-F238E27FC236}">
                  <a16:creationId xmlns:a16="http://schemas.microsoft.com/office/drawing/2014/main" id="{52304D0B-6951-3D8E-4F14-1310E965BBA3}"/>
                </a:ext>
              </a:extLst>
            </p:cNvPr>
            <p:cNvSpPr txBox="1"/>
            <p:nvPr/>
          </p:nvSpPr>
          <p:spPr>
            <a:xfrm>
              <a:off x="49252" y="1151792"/>
              <a:ext cx="8067763" cy="910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1" defTabSz="800100">
                <a:spcBef>
                  <a:spcPct val="0"/>
                </a:spcBef>
              </a:pPr>
              <a:r>
                <a:rPr lang="en-US" i="0" kern="1200" dirty="0"/>
                <a:t>Please note, CST members’ names will no longer be provided in the Advertisement, and PEPS will not share this information for future waves.</a:t>
              </a:r>
            </a:p>
          </p:txBody>
        </p:sp>
      </p:grpSp>
    </p:spTree>
    <p:extLst>
      <p:ext uri="{BB962C8B-B14F-4D97-AF65-F5344CB8AC3E}">
        <p14:creationId xmlns:p14="http://schemas.microsoft.com/office/powerpoint/2010/main" val="91021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AF0EB6C-6D8F-A9B7-A294-17362D6AB77E}"/>
              </a:ext>
            </a:extLst>
          </p:cNvPr>
          <p:cNvSpPr>
            <a:spLocks noGrp="1"/>
          </p:cNvSpPr>
          <p:nvPr>
            <p:ph type="title"/>
          </p:nvPr>
        </p:nvSpPr>
        <p:spPr>
          <a:xfrm>
            <a:off x="388189" y="611165"/>
            <a:ext cx="8229600" cy="294885"/>
          </a:xfrm>
        </p:spPr>
        <p:txBody>
          <a:bodyPr>
            <a:noAutofit/>
          </a:bodyPr>
          <a:lstStyle/>
          <a:p>
            <a:pPr algn="just"/>
            <a:r>
              <a:rPr lang="en-US" sz="2000" b="1" dirty="0">
                <a:solidFill>
                  <a:srgbClr val="002E69"/>
                </a:solidFill>
              </a:rPr>
              <a:t>PEPS Service Center for Divisions Team</a:t>
            </a:r>
          </a:p>
        </p:txBody>
      </p:sp>
      <p:sp>
        <p:nvSpPr>
          <p:cNvPr id="4" name="TextBox">
            <a:extLst>
              <a:ext uri="{FF2B5EF4-FFF2-40B4-BE49-F238E27FC236}">
                <a16:creationId xmlns:a16="http://schemas.microsoft.com/office/drawing/2014/main" id="{6E3383F3-2430-3536-F3F5-7F9E9FED8A07}"/>
              </a:ext>
            </a:extLst>
          </p:cNvPr>
          <p:cNvSpPr txBox="1"/>
          <p:nvPr/>
        </p:nvSpPr>
        <p:spPr>
          <a:xfrm>
            <a:off x="319178" y="967790"/>
            <a:ext cx="4534959" cy="307777"/>
          </a:xfrm>
          <a:prstGeom prst="rect">
            <a:avLst/>
          </a:prstGeom>
          <a:noFill/>
        </p:spPr>
        <p:txBody>
          <a:bodyPr wrap="none" rtlCol="0">
            <a:spAutoFit/>
          </a:bodyPr>
          <a:lstStyle/>
          <a:p>
            <a:r>
              <a:rPr lang="en-US" sz="1400" dirty="0"/>
              <a:t>Table 1: PEPS Service Center for Divisions Team</a:t>
            </a:r>
          </a:p>
        </p:txBody>
      </p:sp>
      <p:graphicFrame>
        <p:nvGraphicFramePr>
          <p:cNvPr id="5" name="Table 1" descr="Identifies members of PEPS providing procurement support for these contracts.  Kori Rodriguez, PE, Section Director, PEPS Service Center for Divisions, LaDonna Waters, PE, Procurement Engineer, PEPS Service Center for Divisions, Erinn Davis, Contract Specialist, PEPS Service Center for Divisions.">
            <a:extLst>
              <a:ext uri="{FF2B5EF4-FFF2-40B4-BE49-F238E27FC236}">
                <a16:creationId xmlns:a16="http://schemas.microsoft.com/office/drawing/2014/main" id="{6F778D6A-4383-A6CD-6ACD-989940BF1857}"/>
              </a:ext>
            </a:extLst>
          </p:cNvPr>
          <p:cNvGraphicFramePr>
            <a:graphicFrameLocks noGrp="1"/>
          </p:cNvGraphicFramePr>
          <p:nvPr>
            <p:extLst>
              <p:ext uri="{D42A27DB-BD31-4B8C-83A1-F6EECF244321}">
                <p14:modId xmlns:p14="http://schemas.microsoft.com/office/powerpoint/2010/main" val="3442361257"/>
              </p:ext>
            </p:extLst>
          </p:nvPr>
        </p:nvGraphicFramePr>
        <p:xfrm>
          <a:off x="388189" y="1234589"/>
          <a:ext cx="8229600" cy="1899920"/>
        </p:xfrm>
        <a:graphic>
          <a:graphicData uri="http://schemas.openxmlformats.org/drawingml/2006/table">
            <a:tbl>
              <a:tblPr firstRow="1" bandRow="1">
                <a:tableStyleId>{B301B821-A1FF-4177-AEE7-76D212191A09}</a:tableStyleId>
              </a:tblPr>
              <a:tblGrid>
                <a:gridCol w="2566575">
                  <a:extLst>
                    <a:ext uri="{9D8B030D-6E8A-4147-A177-3AD203B41FA5}">
                      <a16:colId xmlns:a16="http://schemas.microsoft.com/office/drawing/2014/main" val="727883303"/>
                    </a:ext>
                  </a:extLst>
                </a:gridCol>
                <a:gridCol w="5663025">
                  <a:extLst>
                    <a:ext uri="{9D8B030D-6E8A-4147-A177-3AD203B41FA5}">
                      <a16:colId xmlns:a16="http://schemas.microsoft.com/office/drawing/2014/main" val="4104630111"/>
                    </a:ext>
                  </a:extLst>
                </a:gridCol>
              </a:tblGrid>
              <a:tr h="227385">
                <a:tc>
                  <a:txBody>
                    <a:bodyPr/>
                    <a:lstStyle/>
                    <a:p>
                      <a:pPr algn="ctr"/>
                      <a:r>
                        <a:rPr lang="fr-FR" sz="1600" noProof="0" dirty="0"/>
                        <a:t>Procurement</a:t>
                      </a:r>
                      <a:r>
                        <a:rPr lang="fr-FR" sz="1600" baseline="0" noProof="0" dirty="0"/>
                        <a:t> Support</a:t>
                      </a:r>
                      <a:endParaRPr lang="fr-FR" sz="1600" noProof="0" dirty="0">
                        <a:latin typeface="+mn-lt"/>
                        <a:cs typeface="Arial" pitchFamily="34" charset="0"/>
                      </a:endParaRPr>
                    </a:p>
                  </a:txBody>
                  <a:tcPr marR="45720" anchor="ctr">
                    <a:lnR w="12700" cap="flat" cmpd="sng" algn="ctr">
                      <a:solidFill>
                        <a:schemeClr val="bg1"/>
                      </a:solidFill>
                      <a:prstDash val="solid"/>
                      <a:round/>
                      <a:headEnd type="none" w="med" len="med"/>
                      <a:tailEnd type="none" w="med" len="med"/>
                    </a:lnR>
                  </a:tcPr>
                </a:tc>
                <a:tc>
                  <a:txBody>
                    <a:bodyPr/>
                    <a:lstStyle/>
                    <a:p>
                      <a:pPr algn="ctr"/>
                      <a:r>
                        <a:rPr lang="fr-FR" sz="1600" noProof="0" dirty="0"/>
                        <a:t>Title</a:t>
                      </a:r>
                      <a:endParaRPr lang="fr-FR" sz="1600" noProof="0" dirty="0">
                        <a:latin typeface="+mn-lt"/>
                        <a:cs typeface="Arial" pitchFamily="34" charset="0"/>
                      </a:endParaRPr>
                    </a:p>
                  </a:txBody>
                  <a:tcPr marR="4572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211349183"/>
                  </a:ext>
                </a:extLst>
              </a:tr>
              <a:tr h="370840">
                <a:tc>
                  <a:txBody>
                    <a:bodyPr/>
                    <a:lstStyle/>
                    <a:p>
                      <a:r>
                        <a:rPr lang="fr-FR" sz="1600" noProof="0" dirty="0"/>
                        <a:t>Kori Rodriguez, P.E.</a:t>
                      </a:r>
                      <a:endParaRPr lang="fr-FR" sz="1600" noProof="0" dirty="0">
                        <a:latin typeface="+mn-lt"/>
                        <a:cs typeface="Arial" pitchFamily="34" charset="0"/>
                      </a:endParaRPr>
                    </a:p>
                  </a:txBody>
                  <a:tcPr marR="45720" anchor="ctr">
                    <a:lnR w="12700" cap="flat" cmpd="sng" algn="ctr">
                      <a:solidFill>
                        <a:srgbClr val="0058B0"/>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ct val="20000"/>
                        </a:spcBef>
                        <a:spcAft>
                          <a:spcPts val="0"/>
                        </a:spcAft>
                        <a:buClr>
                          <a:srgbClr val="0A1B2B"/>
                        </a:buClr>
                        <a:buSzTx/>
                        <a:buFont typeface="Wingdings" pitchFamily="2" charset="2"/>
                        <a:buNone/>
                        <a:tabLst/>
                        <a:defRPr/>
                      </a:pPr>
                      <a:r>
                        <a:rPr kumimoji="0" lang="fr-FR" sz="1600" b="0" u="none" strike="noStrike" kern="1200" cap="none" spc="0" normalizeH="0" baseline="0" noProof="0" dirty="0">
                          <a:ln>
                            <a:noFill/>
                          </a:ln>
                          <a:solidFill>
                            <a:prstClr val="black"/>
                          </a:solidFill>
                          <a:effectLst/>
                          <a:uLnTx/>
                          <a:uFillTx/>
                        </a:rPr>
                        <a:t>Section </a:t>
                      </a:r>
                      <a:r>
                        <a:rPr kumimoji="0" lang="fr-FR" sz="1600" b="0" u="none" strike="noStrike" kern="1200" cap="none" spc="0" normalizeH="0" baseline="0" noProof="0" dirty="0" err="1">
                          <a:ln>
                            <a:noFill/>
                          </a:ln>
                          <a:solidFill>
                            <a:prstClr val="black"/>
                          </a:solidFill>
                          <a:effectLst/>
                          <a:uLnTx/>
                          <a:uFillTx/>
                        </a:rPr>
                        <a:t>Director</a:t>
                      </a:r>
                      <a:r>
                        <a:rPr kumimoji="0" lang="fr-FR" sz="1600" b="0" u="none" strike="noStrike" kern="1200" cap="none" spc="0" normalizeH="0" baseline="0" noProof="0" dirty="0">
                          <a:ln>
                            <a:noFill/>
                          </a:ln>
                          <a:solidFill>
                            <a:prstClr val="black"/>
                          </a:solidFill>
                          <a:effectLst/>
                          <a:uLnTx/>
                          <a:uFillTx/>
                        </a:rPr>
                        <a:t>, PEPS Service Center for Divisions </a:t>
                      </a:r>
                      <a:endParaRPr kumimoji="0" lang="fr-FR" sz="1600" b="0" i="0" u="none" strike="noStrike" kern="1200" cap="none" spc="0" normalizeH="0" baseline="0" noProof="0" dirty="0">
                        <a:ln>
                          <a:noFill/>
                        </a:ln>
                        <a:solidFill>
                          <a:prstClr val="black"/>
                        </a:solidFill>
                        <a:effectLst/>
                        <a:uLnTx/>
                        <a:uFillTx/>
                        <a:latin typeface="+mn-lt"/>
                        <a:ea typeface="+mn-ea"/>
                        <a:cs typeface="+mn-cs"/>
                      </a:endParaRPr>
                    </a:p>
                  </a:txBody>
                  <a:tcPr marR="45720" anchor="ctr">
                    <a:lnL w="12700" cap="flat" cmpd="sng" algn="ctr">
                      <a:solidFill>
                        <a:srgbClr val="0058B0"/>
                      </a:solidFill>
                      <a:prstDash val="solid"/>
                      <a:round/>
                      <a:headEnd type="none" w="med" len="med"/>
                      <a:tailEnd type="none" w="med" len="med"/>
                    </a:lnL>
                    <a:solidFill>
                      <a:schemeClr val="bg1"/>
                    </a:solidFill>
                  </a:tcPr>
                </a:tc>
                <a:extLst>
                  <a:ext uri="{0D108BD9-81ED-4DB2-BD59-A6C34878D82A}">
                    <a16:rowId xmlns:a16="http://schemas.microsoft.com/office/drawing/2014/main" val="3392658983"/>
                  </a:ext>
                </a:extLst>
              </a:tr>
              <a:tr h="370840">
                <a:tc>
                  <a:txBody>
                    <a:bodyPr/>
                    <a:lstStyle/>
                    <a:p>
                      <a:r>
                        <a:rPr lang="fr-FR" sz="1600" noProof="0" dirty="0"/>
                        <a:t>LaDonna Waters, P.E.</a:t>
                      </a:r>
                      <a:endParaRPr lang="fr-FR" sz="1600" noProof="0" dirty="0">
                        <a:latin typeface="+mn-lt"/>
                        <a:cs typeface="Arial" pitchFamily="34" charset="0"/>
                      </a:endParaRPr>
                    </a:p>
                  </a:txBody>
                  <a:tcPr marR="45720" anchor="ctr">
                    <a:lnR w="12700" cap="flat" cmpd="sng" algn="ctr">
                      <a:solidFill>
                        <a:srgbClr val="0058B0"/>
                      </a:solidFill>
                      <a:prstDash val="solid"/>
                      <a:round/>
                      <a:headEnd type="none" w="med" len="med"/>
                      <a:tailEnd type="none" w="med" len="med"/>
                    </a:lnR>
                    <a:solidFill>
                      <a:schemeClr val="bg2"/>
                    </a:solidFill>
                  </a:tcPr>
                </a:tc>
                <a:tc>
                  <a:txBody>
                    <a:bodyPr/>
                    <a:lstStyle/>
                    <a:p>
                      <a:pPr marL="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r>
                        <a:rPr kumimoji="0" lang="fr-FR" sz="1600" b="0" u="none" strike="noStrike" kern="1200" cap="none" spc="0" normalizeH="0" baseline="0" noProof="0" dirty="0">
                          <a:ln>
                            <a:noFill/>
                          </a:ln>
                          <a:solidFill>
                            <a:schemeClr val="tx1"/>
                          </a:solidFill>
                          <a:effectLst/>
                          <a:uLnTx/>
                          <a:uFillTx/>
                        </a:rPr>
                        <a:t>Procurement Engineer, </a:t>
                      </a:r>
                      <a:r>
                        <a:rPr kumimoji="0" lang="fr-FR" sz="1600" b="0" u="none" strike="noStrike" kern="1200" cap="none" spc="0" normalizeH="0" baseline="0" noProof="0" dirty="0">
                          <a:ln>
                            <a:noFill/>
                          </a:ln>
                          <a:solidFill>
                            <a:prstClr val="black"/>
                          </a:solidFill>
                          <a:effectLst/>
                          <a:uLnTx/>
                          <a:uFillTx/>
                        </a:rPr>
                        <a:t>PEPS Service Center for Divisions  </a:t>
                      </a:r>
                      <a:endParaRPr kumimoji="0" lang="fr-FR" sz="1600" b="0" i="0" u="none" strike="noStrike" kern="1200" cap="none" spc="0" normalizeH="0" baseline="0" noProof="0" dirty="0">
                        <a:ln>
                          <a:noFill/>
                        </a:ln>
                        <a:solidFill>
                          <a:schemeClr val="tx1"/>
                        </a:solidFill>
                        <a:effectLst/>
                        <a:uLnTx/>
                        <a:uFillTx/>
                        <a:latin typeface="+mn-lt"/>
                        <a:ea typeface="+mn-ea"/>
                        <a:cs typeface="+mn-cs"/>
                      </a:endParaRPr>
                    </a:p>
                  </a:txBody>
                  <a:tcPr marR="45720" anchor="ctr">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3908074871"/>
                  </a:ext>
                </a:extLst>
              </a:tr>
              <a:tr h="370840">
                <a:tc>
                  <a:txBody>
                    <a:bodyPr/>
                    <a:lstStyle/>
                    <a:p>
                      <a:r>
                        <a:rPr lang="en-US" sz="1600" b="0" noProof="0" dirty="0">
                          <a:solidFill>
                            <a:schemeClr val="tx1"/>
                          </a:solidFill>
                        </a:rPr>
                        <a:t>Erinn Davis</a:t>
                      </a:r>
                      <a:endParaRPr lang="en-US" sz="1600" b="0" noProof="0" dirty="0">
                        <a:solidFill>
                          <a:schemeClr val="tx1"/>
                        </a:solidFill>
                        <a:latin typeface="+mn-lt"/>
                        <a:cs typeface="Arial" pitchFamily="34" charset="0"/>
                      </a:endParaRPr>
                    </a:p>
                  </a:txBody>
                  <a:tcPr marR="45720" anchor="ctr">
                    <a:lnR w="12700" cap="flat" cmpd="sng" algn="ctr">
                      <a:solidFill>
                        <a:srgbClr val="0058B0"/>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r>
                        <a:rPr kumimoji="0" lang="en-US" sz="1600" b="0" u="none" strike="noStrike" kern="1200" cap="none" spc="0" normalizeH="0" baseline="0" noProof="0" dirty="0">
                          <a:ln>
                            <a:noFill/>
                          </a:ln>
                          <a:solidFill>
                            <a:schemeClr val="tx1"/>
                          </a:solidFill>
                          <a:effectLst/>
                          <a:uLnTx/>
                          <a:uFillTx/>
                        </a:rPr>
                        <a:t>Contract Specialist, PEPS Service Center for Divisions</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txBody>
                  <a:tcPr marR="45720" anchor="ctr">
                    <a:lnL w="12700" cap="flat" cmpd="sng" algn="ctr">
                      <a:solidFill>
                        <a:srgbClr val="0058B0"/>
                      </a:solidFill>
                      <a:prstDash val="solid"/>
                      <a:round/>
                      <a:headEnd type="none" w="med" len="med"/>
                      <a:tailEnd type="none" w="med" len="med"/>
                    </a:lnL>
                    <a:solidFill>
                      <a:schemeClr val="bg1"/>
                    </a:solidFill>
                  </a:tcPr>
                </a:tc>
                <a:extLst>
                  <a:ext uri="{0D108BD9-81ED-4DB2-BD59-A6C34878D82A}">
                    <a16:rowId xmlns:a16="http://schemas.microsoft.com/office/drawing/2014/main" val="349616841"/>
                  </a:ext>
                </a:extLst>
              </a:tr>
            </a:tbl>
          </a:graphicData>
        </a:graphic>
      </p:graphicFrame>
      <p:sp>
        <p:nvSpPr>
          <p:cNvPr id="3" name="Content Placeholder" descr="You will be given an opportunity to ask questions after the presentation via email.&#10;If questions arise after the meeting, please submit to: LaDonna Waters, P.E. at ladonna.waters@txdot.gov by: Friday, February 27, 2026, at 1 PM, CST&#10;All relevant questions and responses will be posted by Friday, March 6, 2026.&#10;">
            <a:extLst>
              <a:ext uri="{FF2B5EF4-FFF2-40B4-BE49-F238E27FC236}">
                <a16:creationId xmlns:a16="http://schemas.microsoft.com/office/drawing/2014/main" id="{C00CC329-869A-654B-4190-269BE320A582}"/>
              </a:ext>
            </a:extLst>
          </p:cNvPr>
          <p:cNvSpPr>
            <a:spLocks noGrp="1"/>
          </p:cNvSpPr>
          <p:nvPr>
            <p:ph idx="1"/>
          </p:nvPr>
        </p:nvSpPr>
        <p:spPr>
          <a:xfrm>
            <a:off x="-277061" y="3251171"/>
            <a:ext cx="9825487" cy="1519275"/>
          </a:xfrm>
          <a:ln w="38100">
            <a:noFill/>
          </a:ln>
        </p:spPr>
        <p:txBody>
          <a:bodyPr>
            <a:noAutofit/>
          </a:bodyPr>
          <a:lstStyle/>
          <a:p>
            <a:pPr lvl="1">
              <a:lnSpc>
                <a:spcPct val="150000"/>
              </a:lnSpc>
              <a:spcBef>
                <a:spcPts val="0"/>
              </a:spcBef>
              <a:spcAft>
                <a:spcPts val="0"/>
              </a:spcAft>
              <a:buFont typeface="Arial" panose="020B0604020202020204" pitchFamily="34" charset="0"/>
              <a:buChar char="•"/>
            </a:pPr>
            <a:r>
              <a:rPr lang="en-US" sz="1600" dirty="0"/>
              <a:t>You </a:t>
            </a:r>
            <a:r>
              <a:rPr lang="en-US" sz="1600" b="1" u="sng" dirty="0"/>
              <a:t>will</a:t>
            </a:r>
            <a:r>
              <a:rPr lang="en-US" sz="1600" dirty="0"/>
              <a:t> be given an opportunity to ask questions after the presentation via email.</a:t>
            </a:r>
          </a:p>
          <a:p>
            <a:pPr lvl="1">
              <a:lnSpc>
                <a:spcPct val="150000"/>
              </a:lnSpc>
              <a:spcBef>
                <a:spcPts val="0"/>
              </a:spcBef>
              <a:spcAft>
                <a:spcPts val="0"/>
              </a:spcAft>
              <a:buFont typeface="Arial" panose="020B0604020202020204" pitchFamily="34" charset="0"/>
              <a:buChar char="•"/>
            </a:pPr>
            <a:r>
              <a:rPr lang="en-US" sz="1600" dirty="0"/>
              <a:t>If questions arise after the meeting, please submit to: LaDonna Waters, P.E. at </a:t>
            </a:r>
            <a:r>
              <a:rPr lang="en-US" sz="1600" b="1" dirty="0">
                <a:solidFill>
                  <a:srgbClr val="0056A9"/>
                </a:solidFill>
                <a:hlinkClick r:id="rId3"/>
              </a:rPr>
              <a:t>ladonna.waters@txdot.gov</a:t>
            </a:r>
            <a:r>
              <a:rPr lang="en-US" sz="1600" b="1" dirty="0">
                <a:solidFill>
                  <a:srgbClr val="0056A9"/>
                </a:solidFill>
              </a:rPr>
              <a:t> </a:t>
            </a:r>
            <a:r>
              <a:rPr lang="en-US" sz="1600" dirty="0"/>
              <a:t>by: </a:t>
            </a:r>
            <a:r>
              <a:rPr lang="en-US" sz="1600" b="1" dirty="0"/>
              <a:t>Friday, February 27, 2026, at 1 PM, CST</a:t>
            </a:r>
            <a:endParaRPr lang="en-US" sz="1600" b="1" dirty="0">
              <a:solidFill>
                <a:srgbClr val="FF0000"/>
              </a:solidFill>
            </a:endParaRPr>
          </a:p>
          <a:p>
            <a:pPr lvl="1">
              <a:lnSpc>
                <a:spcPct val="150000"/>
              </a:lnSpc>
              <a:spcBef>
                <a:spcPts val="0"/>
              </a:spcBef>
              <a:spcAft>
                <a:spcPts val="0"/>
              </a:spcAft>
              <a:buFont typeface="Arial" panose="020B0604020202020204" pitchFamily="34" charset="0"/>
              <a:buChar char="•"/>
            </a:pPr>
            <a:r>
              <a:rPr lang="en-US" sz="1600" dirty="0"/>
              <a:t>All relevant questions and responses will be posted by Friday, March 6, 2026.</a:t>
            </a:r>
          </a:p>
        </p:txBody>
      </p:sp>
    </p:spTree>
    <p:extLst>
      <p:ext uri="{BB962C8B-B14F-4D97-AF65-F5344CB8AC3E}">
        <p14:creationId xmlns:p14="http://schemas.microsoft.com/office/powerpoint/2010/main" val="42969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a:extLst>
              <a:ext uri="{FF2B5EF4-FFF2-40B4-BE49-F238E27FC236}">
                <a16:creationId xmlns:a16="http://schemas.microsoft.com/office/drawing/2014/main" id="{E3C4257D-140B-877F-D3B4-107BA23DF13E}"/>
              </a:ext>
            </a:extLst>
          </p:cNvPr>
          <p:cNvSpPr>
            <a:spLocks noGrp="1"/>
          </p:cNvSpPr>
          <p:nvPr>
            <p:ph type="title" idx="4294967295"/>
          </p:nvPr>
        </p:nvSpPr>
        <p:spPr>
          <a:xfrm>
            <a:off x="475295" y="660045"/>
            <a:ext cx="8128631" cy="431122"/>
          </a:xfrm>
          <a:custGeom>
            <a:avLst/>
            <a:gdLst>
              <a:gd name="connsiteX0" fmla="*/ 0 w 8294286"/>
              <a:gd name="connsiteY0" fmla="*/ 71855 h 431122"/>
              <a:gd name="connsiteX1" fmla="*/ 71855 w 8294286"/>
              <a:gd name="connsiteY1" fmla="*/ 0 h 431122"/>
              <a:gd name="connsiteX2" fmla="*/ 8222431 w 8294286"/>
              <a:gd name="connsiteY2" fmla="*/ 0 h 431122"/>
              <a:gd name="connsiteX3" fmla="*/ 8294286 w 8294286"/>
              <a:gd name="connsiteY3" fmla="*/ 71855 h 431122"/>
              <a:gd name="connsiteX4" fmla="*/ 8294286 w 8294286"/>
              <a:gd name="connsiteY4" fmla="*/ 359267 h 431122"/>
              <a:gd name="connsiteX5" fmla="*/ 8222431 w 8294286"/>
              <a:gd name="connsiteY5" fmla="*/ 431122 h 431122"/>
              <a:gd name="connsiteX6" fmla="*/ 71855 w 8294286"/>
              <a:gd name="connsiteY6" fmla="*/ 431122 h 431122"/>
              <a:gd name="connsiteX7" fmla="*/ 0 w 8294286"/>
              <a:gd name="connsiteY7" fmla="*/ 359267 h 431122"/>
              <a:gd name="connsiteX8" fmla="*/ 0 w 8294286"/>
              <a:gd name="connsiteY8" fmla="*/ 71855 h 43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4286" h="431122">
                <a:moveTo>
                  <a:pt x="0" y="71855"/>
                </a:moveTo>
                <a:cubicBezTo>
                  <a:pt x="0" y="32171"/>
                  <a:pt x="32171" y="0"/>
                  <a:pt x="71855" y="0"/>
                </a:cubicBezTo>
                <a:lnTo>
                  <a:pt x="8222431" y="0"/>
                </a:lnTo>
                <a:cubicBezTo>
                  <a:pt x="8262115" y="0"/>
                  <a:pt x="8294286" y="32171"/>
                  <a:pt x="8294286" y="71855"/>
                </a:cubicBezTo>
                <a:lnTo>
                  <a:pt x="8294286" y="359267"/>
                </a:lnTo>
                <a:cubicBezTo>
                  <a:pt x="8294286" y="398951"/>
                  <a:pt x="8262115" y="431122"/>
                  <a:pt x="8222431" y="431122"/>
                </a:cubicBezTo>
                <a:lnTo>
                  <a:pt x="71855" y="431122"/>
                </a:lnTo>
                <a:cubicBezTo>
                  <a:pt x="32171" y="431122"/>
                  <a:pt x="0" y="398951"/>
                  <a:pt x="0" y="359267"/>
                </a:cubicBezTo>
                <a:lnTo>
                  <a:pt x="0" y="71855"/>
                </a:lnTo>
                <a:close/>
              </a:path>
            </a:pathLst>
          </a:custGeom>
          <a:gradFill rotWithShape="1">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prstDash/>
          </a:ln>
          <a:effectLst>
            <a:outerShdw blurRad="57150" dist="19050" dir="5400000" algn="ctr" rotWithShape="0">
              <a:srgbClr val="000000">
                <a:alpha val="63000"/>
              </a:srgbClr>
            </a:outerShdw>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rot="0" spcFirstLastPara="0" vertOverflow="overflow" horzOverflow="overflow" vert="horz" wrap="square" lIns="242597" tIns="21046" rIns="242597" bIns="21046" numCol="1" spcCol="1270" rtlCol="0" fromWordArt="0" anchor="ctr" anchorCtr="0" forceAA="0" compatLnSpc="1">
            <a:prstTxWarp prst="textNoShape">
              <a:avLst/>
            </a:prstTxWarp>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chemeClr val="lt1"/>
                </a:solidFill>
                <a:effectLst/>
                <a:uLnTx/>
                <a:uFillTx/>
                <a:latin typeface="+mn-lt"/>
                <a:ea typeface="+mn-ea"/>
                <a:cs typeface="+mn-cs"/>
              </a:rPr>
              <a:t>General Scope of Work to be Performed:</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Freeform shape" descr="The Engineer shall provide Level 1 and Level 2 underwater inspection of bridges Statewide. The Engineer shall inspect each bridge assigned by the State in accordance with the current version of the State’s Bridge Inspection Manual (BIM). The Engineer shall record bridge inspection findings in the State’s Asset Management System (AMS).">
            <a:extLst>
              <a:ext uri="{FF2B5EF4-FFF2-40B4-BE49-F238E27FC236}">
                <a16:creationId xmlns:a16="http://schemas.microsoft.com/office/drawing/2014/main" id="{D77C667D-2F16-9A14-51E4-E9E44831D714}"/>
              </a:ext>
              <a:ext uri="{C183D7F6-B498-43B3-948B-1728B52AA6E4}">
                <adec:decorative xmlns:adec="http://schemas.microsoft.com/office/drawing/2017/decorative" val="0"/>
              </a:ext>
            </a:extLst>
          </p:cNvPr>
          <p:cNvSpPr/>
          <p:nvPr/>
        </p:nvSpPr>
        <p:spPr>
          <a:xfrm>
            <a:off x="447082" y="1023013"/>
            <a:ext cx="8211088" cy="3990971"/>
          </a:xfrm>
          <a:custGeom>
            <a:avLst/>
            <a:gdLst>
              <a:gd name="connsiteX0" fmla="*/ 0 w 8373599"/>
              <a:gd name="connsiteY0" fmla="*/ 0 h 3990971"/>
              <a:gd name="connsiteX1" fmla="*/ 8373599 w 8373599"/>
              <a:gd name="connsiteY1" fmla="*/ 0 h 3990971"/>
              <a:gd name="connsiteX2" fmla="*/ 8373599 w 8373599"/>
              <a:gd name="connsiteY2" fmla="*/ 3990971 h 3990971"/>
              <a:gd name="connsiteX3" fmla="*/ 0 w 8373599"/>
              <a:gd name="connsiteY3" fmla="*/ 3990971 h 3990971"/>
              <a:gd name="connsiteX4" fmla="*/ 0 w 8373599"/>
              <a:gd name="connsiteY4" fmla="*/ 0 h 3990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3599" h="3990971">
                <a:moveTo>
                  <a:pt x="0" y="0"/>
                </a:moveTo>
                <a:lnTo>
                  <a:pt x="8373599" y="0"/>
                </a:lnTo>
                <a:lnTo>
                  <a:pt x="8373599" y="3990971"/>
                </a:lnTo>
                <a:lnTo>
                  <a:pt x="0" y="3990971"/>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9884" tIns="156293" rIns="649884" bIns="113792" numCol="1" spcCol="1270" anchor="t" anchorCtr="0">
            <a:noAutofit/>
          </a:bodyPr>
          <a:lstStyle/>
          <a:p>
            <a:r>
              <a:rPr lang="en-US"/>
              <a:t>The Engineer shall provide Level 1 and Level 2 underwater inspection of bridges Statewide. The Engineer shall inspect each bridge assigned by the State in accordance with the current version of the State’s Bridge Inspection Manual (BIM). The Engineer shall record bridge inspection findings in the State’s Asset Management System (AMS).</a:t>
            </a:r>
          </a:p>
        </p:txBody>
      </p:sp>
    </p:spTree>
    <p:extLst>
      <p:ext uri="{BB962C8B-B14F-4D97-AF65-F5344CB8AC3E}">
        <p14:creationId xmlns:p14="http://schemas.microsoft.com/office/powerpoint/2010/main" val="763679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E097DD-5011-98E1-E818-5A55540DAAC5}"/>
              </a:ext>
            </a:extLst>
          </p:cNvPr>
          <p:cNvSpPr>
            <a:spLocks noGrp="1"/>
          </p:cNvSpPr>
          <p:nvPr>
            <p:ph type="title"/>
          </p:nvPr>
        </p:nvSpPr>
        <p:spPr>
          <a:xfrm>
            <a:off x="457200" y="-294885"/>
            <a:ext cx="8229600" cy="294885"/>
          </a:xfrm>
        </p:spPr>
        <p:txBody>
          <a:bodyPr vert="horz" wrap="none" lIns="0" tIns="0" rIns="0" bIns="0" rtlCol="0" anchor="b" anchorCtr="0">
            <a:normAutofit fontScale="90000"/>
          </a:bodyPr>
          <a:lstStyle/>
          <a:p>
            <a:r>
              <a:rPr lang="en-US" dirty="0"/>
              <a:t>Standard Work Categories</a:t>
            </a:r>
          </a:p>
        </p:txBody>
      </p:sp>
      <p:sp>
        <p:nvSpPr>
          <p:cNvPr id="6" name="TextBox">
            <a:extLst>
              <a:ext uri="{FF2B5EF4-FFF2-40B4-BE49-F238E27FC236}">
                <a16:creationId xmlns:a16="http://schemas.microsoft.com/office/drawing/2014/main" id="{255C35EB-CA6D-569D-93D3-2566F68C32F7}"/>
              </a:ext>
            </a:extLst>
          </p:cNvPr>
          <p:cNvSpPr txBox="1"/>
          <p:nvPr/>
        </p:nvSpPr>
        <p:spPr>
          <a:xfrm>
            <a:off x="0" y="613543"/>
            <a:ext cx="6187720" cy="307777"/>
          </a:xfrm>
          <a:prstGeom prst="rect">
            <a:avLst/>
          </a:prstGeom>
          <a:noFill/>
        </p:spPr>
        <p:txBody>
          <a:bodyPr wrap="none" rtlCol="0">
            <a:spAutoFit/>
          </a:bodyPr>
          <a:lstStyle/>
          <a:p>
            <a:r>
              <a:rPr lang="en-US" sz="1400" dirty="0"/>
              <a:t>Table 2: Standard work categories and corresponding percentages</a:t>
            </a:r>
          </a:p>
        </p:txBody>
      </p:sp>
      <p:graphicFrame>
        <p:nvGraphicFramePr>
          <p:cNvPr id="2" name="Table 2" descr="Standard work categories and corresponding percentages   &#10;6.2.1 Complex Bridge Inspection Team Leader 10%&#10;6.2.2 Complex Bridge Inspection Project Manager 25%&#10;6.4.1 Underwater Bridge Inspection Team Leader 55%&#10;6.5.1 Non-Destructive Testing 10%">
            <a:extLst>
              <a:ext uri="{FF2B5EF4-FFF2-40B4-BE49-F238E27FC236}">
                <a16:creationId xmlns:a16="http://schemas.microsoft.com/office/drawing/2014/main" id="{01D3D3F2-4FFC-4A81-64B6-F5A68A14E60C}"/>
              </a:ext>
            </a:extLst>
          </p:cNvPr>
          <p:cNvGraphicFramePr>
            <a:graphicFrameLocks noGrp="1"/>
          </p:cNvGraphicFramePr>
          <p:nvPr>
            <p:extLst>
              <p:ext uri="{D42A27DB-BD31-4B8C-83A1-F6EECF244321}">
                <p14:modId xmlns:p14="http://schemas.microsoft.com/office/powerpoint/2010/main" val="3387416380"/>
              </p:ext>
            </p:extLst>
          </p:nvPr>
        </p:nvGraphicFramePr>
        <p:xfrm>
          <a:off x="83493" y="1075742"/>
          <a:ext cx="8939737" cy="2435209"/>
        </p:xfrm>
        <a:graphic>
          <a:graphicData uri="http://schemas.openxmlformats.org/drawingml/2006/table">
            <a:tbl>
              <a:tblPr firstRow="1" bandRow="1">
                <a:tableStyleId>{69012ECD-51FC-41F1-AA8D-1B2483CD663E}</a:tableStyleId>
              </a:tblPr>
              <a:tblGrid>
                <a:gridCol w="1236349">
                  <a:extLst>
                    <a:ext uri="{9D8B030D-6E8A-4147-A177-3AD203B41FA5}">
                      <a16:colId xmlns:a16="http://schemas.microsoft.com/office/drawing/2014/main" val="1048505531"/>
                    </a:ext>
                  </a:extLst>
                </a:gridCol>
                <a:gridCol w="6064369">
                  <a:extLst>
                    <a:ext uri="{9D8B030D-6E8A-4147-A177-3AD203B41FA5}">
                      <a16:colId xmlns:a16="http://schemas.microsoft.com/office/drawing/2014/main" val="2014093630"/>
                    </a:ext>
                  </a:extLst>
                </a:gridCol>
                <a:gridCol w="1639019">
                  <a:extLst>
                    <a:ext uri="{9D8B030D-6E8A-4147-A177-3AD203B41FA5}">
                      <a16:colId xmlns:a16="http://schemas.microsoft.com/office/drawing/2014/main" val="1550566260"/>
                    </a:ext>
                  </a:extLst>
                </a:gridCol>
              </a:tblGrid>
              <a:tr h="698061">
                <a:tc>
                  <a:txBody>
                    <a:bodyPr/>
                    <a:lstStyle/>
                    <a:p>
                      <a:pPr algn="r" rtl="0" fontAlgn="ctr"/>
                      <a:r>
                        <a:rPr lang="en-US" sz="1600" b="1" u="none" strike="noStrike" dirty="0">
                          <a:solidFill>
                            <a:srgbClr val="FFFFFF"/>
                          </a:solidFill>
                          <a:effectLst/>
                        </a:rPr>
                        <a:t>Standard</a:t>
                      </a:r>
                      <a:endParaRPr lang="en-US" sz="1600" b="1" i="0" u="none" strike="noStrike" dirty="0">
                        <a:solidFill>
                          <a:srgbClr val="FFFFFF"/>
                        </a:solidFill>
                        <a:effectLst/>
                        <a:latin typeface="Franklin Gothic Book" panose="020B0503020102020204" pitchFamily="34" charset="0"/>
                      </a:endParaRPr>
                    </a:p>
                  </a:txBody>
                  <a:tcPr marL="72866" marR="8096" marT="8096" marB="0" anchor="ctr">
                    <a:lnR w="12700" cap="flat" cmpd="sng" algn="ctr">
                      <a:solidFill>
                        <a:srgbClr val="0058B0"/>
                      </a:solidFill>
                      <a:prstDash val="solid"/>
                      <a:round/>
                      <a:headEnd type="none" w="med" len="med"/>
                      <a:tailEnd type="none" w="med" len="med"/>
                    </a:lnR>
                  </a:tcPr>
                </a:tc>
                <a:tc>
                  <a:txBody>
                    <a:bodyPr/>
                    <a:lstStyle/>
                    <a:p>
                      <a:r>
                        <a:rPr lang="en-US" sz="1600" dirty="0"/>
                        <a:t>Work Categories</a:t>
                      </a:r>
                    </a:p>
                  </a:txBody>
                  <a:tcPr marL="72866" marR="8096" marT="8096" marB="0" anchor="ctr">
                    <a:lnL w="12700" cap="flat" cmpd="sng" algn="ctr">
                      <a:solidFill>
                        <a:srgbClr val="0058B0"/>
                      </a:solidFill>
                      <a:prstDash val="solid"/>
                      <a:round/>
                      <a:headEnd type="none" w="med" len="med"/>
                      <a:tailEnd type="none" w="med" len="med"/>
                    </a:lnL>
                  </a:tcPr>
                </a:tc>
                <a:tc>
                  <a:txBody>
                    <a:bodyPr/>
                    <a:lstStyle/>
                    <a:p>
                      <a:pPr algn="ctr" rtl="0" fontAlgn="ctr"/>
                      <a:r>
                        <a:rPr lang="en-US" sz="1600" b="1" u="none" strike="noStrike" dirty="0">
                          <a:solidFill>
                            <a:srgbClr val="FFFFFF"/>
                          </a:solidFill>
                          <a:effectLst/>
                        </a:rPr>
                        <a:t>Percentages</a:t>
                      </a:r>
                      <a:r>
                        <a:rPr lang="en-US" sz="1400" b="1" u="none" strike="noStrike" dirty="0">
                          <a:solidFill>
                            <a:srgbClr val="FFFFFF"/>
                          </a:solidFill>
                          <a:effectLst/>
                        </a:rPr>
                        <a:t> </a:t>
                      </a:r>
                      <a:r>
                        <a:rPr lang="en-US" sz="1600" b="1" u="none" strike="noStrike" dirty="0">
                          <a:solidFill>
                            <a:srgbClr val="FFFFFF"/>
                          </a:solidFill>
                          <a:effectLst/>
                        </a:rPr>
                        <a:t>(%)</a:t>
                      </a:r>
                      <a:endParaRPr lang="en-US" sz="1600" b="1" i="0" u="none" strike="noStrike" dirty="0">
                        <a:solidFill>
                          <a:srgbClr val="FFFFFF"/>
                        </a:solidFill>
                        <a:effectLst/>
                        <a:latin typeface="Franklin Gothic Book" panose="020B0503020102020204" pitchFamily="34" charset="0"/>
                      </a:endParaRPr>
                    </a:p>
                  </a:txBody>
                  <a:tcPr marL="72866" marR="8096" marT="8096" marB="0" anchor="ctr"/>
                </a:tc>
                <a:extLst>
                  <a:ext uri="{0D108BD9-81ED-4DB2-BD59-A6C34878D82A}">
                    <a16:rowId xmlns:a16="http://schemas.microsoft.com/office/drawing/2014/main" val="3773796095"/>
                  </a:ext>
                </a:extLst>
              </a:tr>
              <a:tr h="519970">
                <a:tc>
                  <a:txBody>
                    <a:bodyPr/>
                    <a:lstStyle/>
                    <a:p>
                      <a:pPr algn="ctr" rtl="0" fontAlgn="b"/>
                      <a:r>
                        <a:rPr lang="en-US" sz="1600" b="0" i="0" u="none" strike="noStrike" dirty="0">
                          <a:solidFill>
                            <a:srgbClr val="000000"/>
                          </a:solidFill>
                          <a:effectLst/>
                          <a:latin typeface="+mn-lt"/>
                        </a:rPr>
                        <a:t>6.2.1</a:t>
                      </a:r>
                    </a:p>
                  </a:txBody>
                  <a:tcPr marL="8096" marR="8096" marT="8096" marB="0" anchor="b">
                    <a:lnR w="12700" cap="flat" cmpd="sng" algn="ctr">
                      <a:solidFill>
                        <a:srgbClr val="0058B0"/>
                      </a:solidFill>
                      <a:prstDash val="solid"/>
                      <a:round/>
                      <a:headEnd type="none" w="med" len="med"/>
                      <a:tailEnd type="none" w="med" len="med"/>
                    </a:lnR>
                  </a:tcPr>
                </a:tc>
                <a:tc>
                  <a:txBody>
                    <a:bodyPr/>
                    <a:lstStyle/>
                    <a:p>
                      <a:pPr algn="l" fontAlgn="ctr"/>
                      <a:r>
                        <a:rPr lang="en-US" sz="1600" b="0" u="none" strike="noStrike" dirty="0">
                          <a:solidFill>
                            <a:srgbClr val="000000"/>
                          </a:solidFill>
                          <a:effectLst/>
                        </a:rPr>
                        <a:t>Complex Bridge Inspection Team Leader</a:t>
                      </a:r>
                      <a:endParaRPr lang="en-US" sz="1600" b="0" i="0" u="none" strike="noStrike" dirty="0">
                        <a:solidFill>
                          <a:srgbClr val="000000"/>
                        </a:solidFill>
                        <a:effectLst/>
                        <a:latin typeface="+mn-lt"/>
                      </a:endParaRPr>
                    </a:p>
                  </a:txBody>
                  <a:tcPr marL="6350" marR="6350" marT="6350" marB="0" anchor="b">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rtl="0" fontAlgn="b"/>
                      <a:r>
                        <a:rPr lang="en-US" sz="1600" b="0" u="none" strike="noStrike" dirty="0">
                          <a:solidFill>
                            <a:srgbClr val="000000"/>
                          </a:solidFill>
                          <a:effectLst/>
                        </a:rPr>
                        <a:t>10%</a:t>
                      </a:r>
                      <a:endParaRPr lang="en-US" sz="1600" b="0" i="0" u="none" strike="noStrike" dirty="0">
                        <a:solidFill>
                          <a:srgbClr val="000000"/>
                        </a:solidFill>
                        <a:effectLst/>
                        <a:latin typeface="+mn-lt"/>
                      </a:endParaRPr>
                    </a:p>
                  </a:txBody>
                  <a:tcPr marL="8096" marR="8096" marT="8096"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402445218"/>
                  </a:ext>
                </a:extLst>
              </a:tr>
              <a:tr h="422694">
                <a:tc>
                  <a:txBody>
                    <a:bodyPr/>
                    <a:lstStyle/>
                    <a:p>
                      <a:pPr algn="ctr" rtl="0" fontAlgn="b"/>
                      <a:r>
                        <a:rPr lang="en-US" sz="1600" b="0" u="none" strike="noStrike" dirty="0">
                          <a:solidFill>
                            <a:srgbClr val="000000"/>
                          </a:solidFill>
                          <a:effectLst/>
                        </a:rPr>
                        <a:t>6.2.2</a:t>
                      </a:r>
                      <a:endParaRPr lang="en-US" sz="1600" b="0" i="0" u="none" strike="noStrike" dirty="0">
                        <a:solidFill>
                          <a:srgbClr val="000000"/>
                        </a:solidFill>
                        <a:effectLst/>
                        <a:latin typeface="+mn-lt"/>
                      </a:endParaRPr>
                    </a:p>
                  </a:txBody>
                  <a:tcPr marL="8096" marR="8096" marT="8096" marB="0" anchor="b">
                    <a:lnR w="12700" cap="flat" cmpd="sng" algn="ctr">
                      <a:solidFill>
                        <a:srgbClr val="0058B0"/>
                      </a:solidFill>
                      <a:prstDash val="solid"/>
                      <a:round/>
                      <a:headEnd type="none" w="med" len="med"/>
                      <a:tailEnd type="none" w="med" len="med"/>
                    </a:lnR>
                    <a:solidFill>
                      <a:schemeClr val="bg2"/>
                    </a:solidFill>
                  </a:tcPr>
                </a:tc>
                <a:tc>
                  <a:txBody>
                    <a:bodyPr/>
                    <a:lstStyle/>
                    <a:p>
                      <a:pPr algn="l" fontAlgn="ctr"/>
                      <a:r>
                        <a:rPr lang="en-US" sz="1600" b="0" u="none" strike="noStrike" dirty="0">
                          <a:solidFill>
                            <a:srgbClr val="000000"/>
                          </a:solidFill>
                          <a:effectLst/>
                        </a:rPr>
                        <a:t>Complex Bridge Inspection Project Manager</a:t>
                      </a:r>
                      <a:endParaRPr lang="en-US" sz="1600" b="0" i="0" u="none" strike="noStrike" dirty="0">
                        <a:solidFill>
                          <a:srgbClr val="000000"/>
                        </a:solidFill>
                        <a:effectLst/>
                        <a:latin typeface="+mn-lt"/>
                      </a:endParaRPr>
                    </a:p>
                  </a:txBody>
                  <a:tcPr marL="6350" marR="6350" marT="6350" marB="0" anchor="b">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solidFill>
                      <a:schemeClr val="bg2"/>
                    </a:solidFill>
                  </a:tcPr>
                </a:tc>
                <a:tc>
                  <a:txBody>
                    <a:bodyPr/>
                    <a:lstStyle/>
                    <a:p>
                      <a:pPr algn="ctr" rtl="0" fontAlgn="b"/>
                      <a:r>
                        <a:rPr lang="en-US" sz="1600" b="0" u="none" strike="noStrike" dirty="0">
                          <a:solidFill>
                            <a:srgbClr val="000000"/>
                          </a:solidFill>
                          <a:effectLst/>
                        </a:rPr>
                        <a:t>25%</a:t>
                      </a:r>
                      <a:endParaRPr lang="en-US" sz="1600" b="0" i="0" u="none" strike="noStrike" dirty="0">
                        <a:solidFill>
                          <a:srgbClr val="000000"/>
                        </a:solidFill>
                        <a:effectLst/>
                        <a:latin typeface="+mn-lt"/>
                      </a:endParaRPr>
                    </a:p>
                  </a:txBody>
                  <a:tcPr marL="8096" marR="8096" marT="8096" marB="0" anchor="b">
                    <a:lnL w="12700" cap="flat" cmpd="sng" algn="ctr">
                      <a:solidFill>
                        <a:srgbClr val="0058B0"/>
                      </a:solidFill>
                      <a:prstDash val="solid"/>
                      <a:round/>
                      <a:headEnd type="none" w="med" len="med"/>
                      <a:tailEnd type="none" w="med" len="med"/>
                    </a:lnL>
                    <a:solidFill>
                      <a:schemeClr val="bg2"/>
                    </a:solidFill>
                  </a:tcPr>
                </a:tc>
                <a:extLst>
                  <a:ext uri="{0D108BD9-81ED-4DB2-BD59-A6C34878D82A}">
                    <a16:rowId xmlns:a16="http://schemas.microsoft.com/office/drawing/2014/main" val="1421206463"/>
                  </a:ext>
                </a:extLst>
              </a:tr>
              <a:tr h="414068">
                <a:tc>
                  <a:txBody>
                    <a:bodyPr/>
                    <a:lstStyle/>
                    <a:p>
                      <a:pPr algn="ctr" rtl="0" fontAlgn="b"/>
                      <a:r>
                        <a:rPr lang="en-US" sz="1600" b="0" u="none" strike="noStrike" dirty="0">
                          <a:solidFill>
                            <a:srgbClr val="000000"/>
                          </a:solidFill>
                          <a:effectLst/>
                        </a:rPr>
                        <a:t>6.4.1</a:t>
                      </a:r>
                      <a:endParaRPr lang="en-US" sz="1600" b="0" i="0" u="none" strike="noStrike" dirty="0">
                        <a:solidFill>
                          <a:srgbClr val="000000"/>
                        </a:solidFill>
                        <a:effectLst/>
                        <a:latin typeface="+mn-lt"/>
                      </a:endParaRPr>
                    </a:p>
                  </a:txBody>
                  <a:tcPr marL="8096" marR="8096" marT="8096" marB="0" anchor="b">
                    <a:lnR w="12700" cap="flat" cmpd="sng" algn="ctr">
                      <a:solidFill>
                        <a:srgbClr val="0058B0"/>
                      </a:solidFill>
                      <a:prstDash val="solid"/>
                      <a:round/>
                      <a:headEnd type="none" w="med" len="med"/>
                      <a:tailEnd type="none" w="med" len="med"/>
                    </a:lnR>
                  </a:tcPr>
                </a:tc>
                <a:tc>
                  <a:txBody>
                    <a:bodyPr/>
                    <a:lstStyle/>
                    <a:p>
                      <a:pPr algn="l" fontAlgn="ctr"/>
                      <a:r>
                        <a:rPr lang="en-US" sz="1600" b="0" u="none" strike="noStrike" dirty="0">
                          <a:solidFill>
                            <a:srgbClr val="000000"/>
                          </a:solidFill>
                          <a:effectLst/>
                        </a:rPr>
                        <a:t>Underwater Bridge Inspection Team Leader</a:t>
                      </a:r>
                      <a:endParaRPr lang="en-US" sz="1600" b="0" i="0" u="none" strike="noStrike" dirty="0">
                        <a:solidFill>
                          <a:srgbClr val="000000"/>
                        </a:solidFill>
                        <a:effectLst/>
                        <a:latin typeface="+mn-lt"/>
                      </a:endParaRPr>
                    </a:p>
                  </a:txBody>
                  <a:tcPr marL="6350" marR="6350" marT="6350" marB="0" anchor="b">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rtl="0" fontAlgn="b"/>
                      <a:r>
                        <a:rPr lang="en-US" sz="1600" b="0" u="none" strike="noStrike" dirty="0">
                          <a:solidFill>
                            <a:srgbClr val="000000"/>
                          </a:solidFill>
                          <a:effectLst/>
                        </a:rPr>
                        <a:t>55%</a:t>
                      </a:r>
                      <a:endParaRPr lang="en-US" sz="1600" b="0" i="0" u="none" strike="noStrike" dirty="0">
                        <a:solidFill>
                          <a:srgbClr val="000000"/>
                        </a:solidFill>
                        <a:effectLst/>
                        <a:latin typeface="+mn-lt"/>
                      </a:endParaRPr>
                    </a:p>
                  </a:txBody>
                  <a:tcPr marL="8096" marR="8096" marT="8096"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2695521596"/>
                  </a:ext>
                </a:extLst>
              </a:tr>
              <a:tr h="380416">
                <a:tc>
                  <a:txBody>
                    <a:bodyPr/>
                    <a:lstStyle/>
                    <a:p>
                      <a:pPr algn="ctr" rtl="0" fontAlgn="b"/>
                      <a:r>
                        <a:rPr lang="en-US" sz="1600" b="0" i="0" u="none" strike="noStrike" dirty="0">
                          <a:solidFill>
                            <a:srgbClr val="000000"/>
                          </a:solidFill>
                          <a:effectLst/>
                          <a:latin typeface="+mn-lt"/>
                        </a:rPr>
                        <a:t>6.5.1</a:t>
                      </a:r>
                    </a:p>
                  </a:txBody>
                  <a:tcPr marL="8096" marR="8096" marT="8096" marB="0" anchor="b">
                    <a:lnR w="12700" cap="flat" cmpd="sng" algn="ctr">
                      <a:solidFill>
                        <a:srgbClr val="0058B0"/>
                      </a:solidFill>
                      <a:prstDash val="solid"/>
                      <a:round/>
                      <a:headEnd type="none" w="med" len="med"/>
                      <a:tailEnd type="none" w="med" len="med"/>
                    </a:lnR>
                  </a:tcPr>
                </a:tc>
                <a:tc>
                  <a:txBody>
                    <a:bodyPr/>
                    <a:lstStyle/>
                    <a:p>
                      <a:pPr algn="l" fontAlgn="ctr"/>
                      <a:r>
                        <a:rPr lang="en-US" sz="1600" b="0" i="0" u="none" strike="noStrike" dirty="0">
                          <a:solidFill>
                            <a:srgbClr val="000000"/>
                          </a:solidFill>
                          <a:effectLst/>
                          <a:latin typeface="+mn-lt"/>
                        </a:rPr>
                        <a:t>Non-Destructive Testing </a:t>
                      </a:r>
                    </a:p>
                  </a:txBody>
                  <a:tcPr marL="6350" marR="6350" marT="6350" marB="0" anchor="b">
                    <a:lnL w="12700" cap="flat" cmpd="sng" algn="ctr">
                      <a:solidFill>
                        <a:srgbClr val="0058B0"/>
                      </a:solidFill>
                      <a:prstDash val="solid"/>
                      <a:round/>
                      <a:headEnd type="none" w="med" len="med"/>
                      <a:tailEnd type="none" w="med" len="med"/>
                    </a:lnL>
                    <a:lnR w="12700" cap="flat" cmpd="sng" algn="ctr">
                      <a:solidFill>
                        <a:srgbClr val="0058B0"/>
                      </a:solidFill>
                      <a:prstDash val="solid"/>
                      <a:round/>
                      <a:headEnd type="none" w="med" len="med"/>
                      <a:tailEnd type="none" w="med" len="med"/>
                    </a:lnR>
                  </a:tcPr>
                </a:tc>
                <a:tc>
                  <a:txBody>
                    <a:bodyPr/>
                    <a:lstStyle/>
                    <a:p>
                      <a:pPr algn="ctr" rtl="0" fontAlgn="b"/>
                      <a:r>
                        <a:rPr lang="en-US" sz="1600" b="0" i="0" u="none" strike="noStrike" dirty="0">
                          <a:solidFill>
                            <a:srgbClr val="000000"/>
                          </a:solidFill>
                          <a:effectLst/>
                          <a:latin typeface="+mn-lt"/>
                        </a:rPr>
                        <a:t>10%</a:t>
                      </a:r>
                    </a:p>
                  </a:txBody>
                  <a:tcPr marL="8096" marR="8096" marT="8096" marB="0" anchor="b">
                    <a:lnL w="12700" cap="flat" cmpd="sng" algn="ctr">
                      <a:solidFill>
                        <a:srgbClr val="0058B0"/>
                      </a:solidFill>
                      <a:prstDash val="solid"/>
                      <a:round/>
                      <a:headEnd type="none" w="med" len="med"/>
                      <a:tailEnd type="none" w="med" len="med"/>
                    </a:lnL>
                  </a:tcPr>
                </a:tc>
                <a:extLst>
                  <a:ext uri="{0D108BD9-81ED-4DB2-BD59-A6C34878D82A}">
                    <a16:rowId xmlns:a16="http://schemas.microsoft.com/office/drawing/2014/main" val="2181576129"/>
                  </a:ext>
                </a:extLst>
              </a:tr>
            </a:tbl>
          </a:graphicData>
        </a:graphic>
      </p:graphicFrame>
      <p:sp>
        <p:nvSpPr>
          <p:cNvPr id="8" name="Content Placeholder">
            <a:extLst>
              <a:ext uri="{FF2B5EF4-FFF2-40B4-BE49-F238E27FC236}">
                <a16:creationId xmlns:a16="http://schemas.microsoft.com/office/drawing/2014/main" id="{44FD99B2-B167-C154-3EDD-26071D55C158}"/>
              </a:ext>
            </a:extLst>
          </p:cNvPr>
          <p:cNvSpPr txBox="1">
            <a:spLocks/>
          </p:cNvSpPr>
          <p:nvPr/>
        </p:nvSpPr>
        <p:spPr>
          <a:xfrm>
            <a:off x="83493" y="3888807"/>
            <a:ext cx="9736138"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*Work Categories and Percentages Subject to Change Prior to RFP Posting.</a:t>
            </a:r>
            <a:br>
              <a:rPr kumimoji="0" lang="en-US" sz="1600" b="1" i="0" u="none" strike="noStrike" kern="1200" cap="none" spc="0" normalizeH="0" baseline="0" noProof="0" dirty="0">
                <a:ln>
                  <a:noFill/>
                </a:ln>
                <a:solidFill>
                  <a:schemeClr val="tx1"/>
                </a:solidFill>
                <a:effectLst/>
                <a:uLnTx/>
                <a:uFillTx/>
                <a:latin typeface="+mn-lt"/>
                <a:ea typeface="+mn-ea"/>
                <a:cs typeface="+mn-cs"/>
              </a:rPr>
            </a:br>
            <a:endParaRPr kumimoji="0" lang="en-US" sz="1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75000"/>
                    <a:lumOff val="25000"/>
                  </a:schemeClr>
                </a:solidFill>
                <a:effectLst/>
                <a:uLnTx/>
                <a:uFillTx/>
                <a:latin typeface="+mn-lt"/>
                <a:ea typeface="+mn-ea"/>
                <a:cs typeface="+mn-cs"/>
                <a:hlinkClick r:id="rId3"/>
              </a:rPr>
              <a:t>Link to Become Pre-Certified</a:t>
            </a:r>
            <a:endParaRPr kumimoji="0" lang="en-US" sz="1600" b="0" i="0" u="none" strike="noStrike" kern="1200" cap="none" spc="0" normalizeH="0" baseline="0" noProof="0" dirty="0">
              <a:ln>
                <a:noFill/>
              </a:ln>
              <a:solidFill>
                <a:schemeClr val="accent1">
                  <a:lumMod val="75000"/>
                  <a:lumOff val="25000"/>
                </a:schemeClr>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1531543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04E73408-0B5C-5FE3-3081-13C940D20C04}"/>
              </a:ext>
            </a:extLst>
          </p:cNvPr>
          <p:cNvSpPr>
            <a:spLocks noGrp="1"/>
          </p:cNvSpPr>
          <p:nvPr>
            <p:ph type="title"/>
          </p:nvPr>
        </p:nvSpPr>
        <p:spPr>
          <a:xfrm>
            <a:off x="457200" y="-294885"/>
            <a:ext cx="8229600" cy="294885"/>
          </a:xfrm>
        </p:spPr>
        <p:txBody>
          <a:bodyPr vert="horz" wrap="none" lIns="0" tIns="0" rIns="0" bIns="0" rtlCol="0" anchor="b" anchorCtr="0">
            <a:normAutofit fontScale="90000"/>
          </a:bodyPr>
          <a:lstStyle/>
          <a:p>
            <a:r>
              <a:rPr lang="en-US" dirty="0"/>
              <a:t>Project Manager Requirements	</a:t>
            </a:r>
          </a:p>
        </p:txBody>
      </p:sp>
      <p:graphicFrame>
        <p:nvGraphicFramePr>
          <p:cNvPr id="2" name="Text Box" descr="The prime provider's project manager is required to be a registered professional engineer in Texas.">
            <a:extLst>
              <a:ext uri="{FF2B5EF4-FFF2-40B4-BE49-F238E27FC236}">
                <a16:creationId xmlns:a16="http://schemas.microsoft.com/office/drawing/2014/main" id="{943F3EF1-65DE-28A9-9742-D0537427FBA4}"/>
              </a:ext>
            </a:extLst>
          </p:cNvPr>
          <p:cNvGraphicFramePr/>
          <p:nvPr>
            <p:extLst>
              <p:ext uri="{D42A27DB-BD31-4B8C-83A1-F6EECF244321}">
                <p14:modId xmlns:p14="http://schemas.microsoft.com/office/powerpoint/2010/main" val="3199130517"/>
              </p:ext>
            </p:extLst>
          </p:nvPr>
        </p:nvGraphicFramePr>
        <p:xfrm>
          <a:off x="368186" y="660365"/>
          <a:ext cx="8261969" cy="3147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2849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0B4B2667-190F-10B0-4BBB-E74D748DB942}"/>
              </a:ext>
            </a:extLst>
          </p:cNvPr>
          <p:cNvSpPr txBox="1">
            <a:spLocks noGrp="1"/>
          </p:cNvSpPr>
          <p:nvPr>
            <p:ph type="title" idx="4294967295"/>
          </p:nvPr>
        </p:nvSpPr>
        <p:spPr>
          <a:xfrm>
            <a:off x="98367" y="593510"/>
            <a:ext cx="458790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E69"/>
                </a:solidFill>
                <a:effectLst/>
                <a:uLnTx/>
                <a:uFillTx/>
                <a:latin typeface="+mn-lt"/>
                <a:ea typeface="+mn-ea"/>
                <a:cs typeface="+mn-cs"/>
              </a:rPr>
              <a:t>Contract Selection Process</a:t>
            </a:r>
            <a:endParaRPr kumimoji="0" lang="en-US" sz="1800" b="0" i="0" u="none" strike="noStrike" kern="1200" cap="none" spc="0" normalizeH="0" baseline="0" noProof="0" dirty="0">
              <a:ln>
                <a:noFill/>
              </a:ln>
              <a:solidFill>
                <a:srgbClr val="002E69"/>
              </a:solidFill>
              <a:effectLst/>
              <a:uLnTx/>
              <a:uFillTx/>
              <a:latin typeface="+mn-lt"/>
              <a:ea typeface="+mn-ea"/>
              <a:cs typeface="+mn-cs"/>
            </a:endParaRPr>
          </a:p>
        </p:txBody>
      </p:sp>
      <p:grpSp>
        <p:nvGrpSpPr>
          <p:cNvPr id="3" name="Group 2" descr="Non-Federal without Interview with Disadvantaged Business Enterprise (DBE)goal (TBD)  90 working days from kick-off to contract execution    Proposal Evaluation   Proposals are scored independently and used as a basis for selection   Selection   Top 2 providers are selected">
            <a:extLst>
              <a:ext uri="{FF2B5EF4-FFF2-40B4-BE49-F238E27FC236}">
                <a16:creationId xmlns:a16="http://schemas.microsoft.com/office/drawing/2014/main" id="{DC3952A9-7DF1-8208-70C7-7D26CE3CDA83}"/>
              </a:ext>
            </a:extLst>
          </p:cNvPr>
          <p:cNvGrpSpPr/>
          <p:nvPr/>
        </p:nvGrpSpPr>
        <p:grpSpPr>
          <a:xfrm>
            <a:off x="98367" y="1049474"/>
            <a:ext cx="8234750" cy="3916974"/>
            <a:chOff x="98367" y="1049474"/>
            <a:chExt cx="8150785" cy="3916974"/>
          </a:xfrm>
        </p:grpSpPr>
        <p:sp>
          <p:nvSpPr>
            <p:cNvPr id="4" name="Text Box">
              <a:extLst>
                <a:ext uri="{FF2B5EF4-FFF2-40B4-BE49-F238E27FC236}">
                  <a16:creationId xmlns:a16="http://schemas.microsoft.com/office/drawing/2014/main" id="{E36970C4-846A-A396-D14B-319258DC7220}"/>
                </a:ext>
              </a:extLst>
            </p:cNvPr>
            <p:cNvSpPr/>
            <p:nvPr/>
          </p:nvSpPr>
          <p:spPr>
            <a:xfrm>
              <a:off x="98367" y="1049474"/>
              <a:ext cx="8150785" cy="1206857"/>
            </a:xfrm>
            <a:custGeom>
              <a:avLst/>
              <a:gdLst>
                <a:gd name="connsiteX0" fmla="*/ 0 w 8312128"/>
                <a:gd name="connsiteY0" fmla="*/ 120686 h 1206857"/>
                <a:gd name="connsiteX1" fmla="*/ 120686 w 8312128"/>
                <a:gd name="connsiteY1" fmla="*/ 0 h 1206857"/>
                <a:gd name="connsiteX2" fmla="*/ 8191442 w 8312128"/>
                <a:gd name="connsiteY2" fmla="*/ 0 h 1206857"/>
                <a:gd name="connsiteX3" fmla="*/ 8312128 w 8312128"/>
                <a:gd name="connsiteY3" fmla="*/ 120686 h 1206857"/>
                <a:gd name="connsiteX4" fmla="*/ 8312128 w 8312128"/>
                <a:gd name="connsiteY4" fmla="*/ 1086171 h 1206857"/>
                <a:gd name="connsiteX5" fmla="*/ 8191442 w 8312128"/>
                <a:gd name="connsiteY5" fmla="*/ 1206857 h 1206857"/>
                <a:gd name="connsiteX6" fmla="*/ 120686 w 8312128"/>
                <a:gd name="connsiteY6" fmla="*/ 1206857 h 1206857"/>
                <a:gd name="connsiteX7" fmla="*/ 0 w 8312128"/>
                <a:gd name="connsiteY7" fmla="*/ 1086171 h 1206857"/>
                <a:gd name="connsiteX8" fmla="*/ 0 w 8312128"/>
                <a:gd name="connsiteY8" fmla="*/ 120686 h 120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2128" h="1206857">
                  <a:moveTo>
                    <a:pt x="0" y="120686"/>
                  </a:moveTo>
                  <a:cubicBezTo>
                    <a:pt x="0" y="54033"/>
                    <a:pt x="54033" y="0"/>
                    <a:pt x="120686" y="0"/>
                  </a:cubicBezTo>
                  <a:lnTo>
                    <a:pt x="8191442" y="0"/>
                  </a:lnTo>
                  <a:cubicBezTo>
                    <a:pt x="8258095" y="0"/>
                    <a:pt x="8312128" y="54033"/>
                    <a:pt x="8312128" y="120686"/>
                  </a:cubicBezTo>
                  <a:lnTo>
                    <a:pt x="8312128" y="1086171"/>
                  </a:lnTo>
                  <a:cubicBezTo>
                    <a:pt x="8312128" y="1152824"/>
                    <a:pt x="8258095" y="1206857"/>
                    <a:pt x="8191442" y="1206857"/>
                  </a:cubicBezTo>
                  <a:lnTo>
                    <a:pt x="120686" y="1206857"/>
                  </a:lnTo>
                  <a:cubicBezTo>
                    <a:pt x="54033" y="1206857"/>
                    <a:pt x="0" y="1152824"/>
                    <a:pt x="0" y="1086171"/>
                  </a:cubicBezTo>
                  <a:lnTo>
                    <a:pt x="0" y="120686"/>
                  </a:lnTo>
                  <a:close/>
                </a:path>
              </a:pathLst>
            </a:custGeom>
            <a:solidFill>
              <a:schemeClr val="accent5">
                <a:lumMod val="5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6308" tIns="96308" rIns="1475266" bIns="96308" numCol="1" spcCol="1270" anchor="ctr" anchorCtr="0">
              <a:noAutofit/>
            </a:bodyPr>
            <a:lstStyle/>
            <a:p>
              <a:pPr marL="0" lvl="0" indent="0" algn="l" defTabSz="711200" rtl="0">
                <a:spcBef>
                  <a:spcPct val="0"/>
                </a:spcBef>
                <a:spcAft>
                  <a:spcPts val="600"/>
                </a:spcAft>
                <a:buNone/>
              </a:pPr>
              <a:r>
                <a:rPr lang="en-US" sz="2000" kern="1200" dirty="0"/>
                <a:t>Non-Federal without Interview with Disadvantaged Business Enterprise (DBE) Goal (</a:t>
              </a:r>
              <a:r>
                <a:rPr lang="en-US" sz="2000" dirty="0"/>
                <a:t>0%</a:t>
              </a:r>
              <a:r>
                <a:rPr lang="en-US" sz="2000" kern="1200" dirty="0"/>
                <a:t>)</a:t>
              </a:r>
            </a:p>
            <a:p>
              <a:pPr marL="0" lvl="0" indent="0" algn="l" defTabSz="711200" rtl="0">
                <a:lnSpc>
                  <a:spcPts val="1400"/>
                </a:lnSpc>
                <a:spcBef>
                  <a:spcPct val="0"/>
                </a:spcBef>
                <a:spcAft>
                  <a:spcPts val="600"/>
                </a:spcAft>
                <a:buNone/>
              </a:pPr>
              <a:endParaRPr lang="en-US" sz="1600" b="1" kern="1200" dirty="0"/>
            </a:p>
            <a:p>
              <a:pPr marL="0" lvl="0" indent="0" algn="l" defTabSz="711200">
                <a:lnSpc>
                  <a:spcPts val="1400"/>
                </a:lnSpc>
                <a:spcBef>
                  <a:spcPct val="0"/>
                </a:spcBef>
                <a:spcAft>
                  <a:spcPct val="35000"/>
                </a:spcAft>
                <a:buNone/>
              </a:pPr>
              <a:r>
                <a:rPr lang="en-US" sz="1600" kern="1200" dirty="0">
                  <a:sym typeface="Wingdings" panose="05000000000000000000" pitchFamily="2" charset="2"/>
                </a:rPr>
                <a:t> 90</a:t>
              </a:r>
              <a:r>
                <a:rPr lang="en-US" sz="1600" kern="1200" dirty="0"/>
                <a:t> working days from kick-off to contract execution</a:t>
              </a:r>
            </a:p>
          </p:txBody>
        </p:sp>
        <p:sp>
          <p:nvSpPr>
            <p:cNvPr id="7" name="Text Box">
              <a:extLst>
                <a:ext uri="{FF2B5EF4-FFF2-40B4-BE49-F238E27FC236}">
                  <a16:creationId xmlns:a16="http://schemas.microsoft.com/office/drawing/2014/main" id="{8A2353FF-2277-73C7-91B5-174346BDC0CF}"/>
                </a:ext>
              </a:extLst>
            </p:cNvPr>
            <p:cNvSpPr/>
            <p:nvPr/>
          </p:nvSpPr>
          <p:spPr>
            <a:xfrm>
              <a:off x="707348" y="2466102"/>
              <a:ext cx="7541803" cy="1206857"/>
            </a:xfrm>
            <a:custGeom>
              <a:avLst/>
              <a:gdLst>
                <a:gd name="connsiteX0" fmla="*/ 0 w 7729281"/>
                <a:gd name="connsiteY0" fmla="*/ 120686 h 1206857"/>
                <a:gd name="connsiteX1" fmla="*/ 120686 w 7729281"/>
                <a:gd name="connsiteY1" fmla="*/ 0 h 1206857"/>
                <a:gd name="connsiteX2" fmla="*/ 7608595 w 7729281"/>
                <a:gd name="connsiteY2" fmla="*/ 0 h 1206857"/>
                <a:gd name="connsiteX3" fmla="*/ 7729281 w 7729281"/>
                <a:gd name="connsiteY3" fmla="*/ 120686 h 1206857"/>
                <a:gd name="connsiteX4" fmla="*/ 7729281 w 7729281"/>
                <a:gd name="connsiteY4" fmla="*/ 1086171 h 1206857"/>
                <a:gd name="connsiteX5" fmla="*/ 7608595 w 7729281"/>
                <a:gd name="connsiteY5" fmla="*/ 1206857 h 1206857"/>
                <a:gd name="connsiteX6" fmla="*/ 120686 w 7729281"/>
                <a:gd name="connsiteY6" fmla="*/ 1206857 h 1206857"/>
                <a:gd name="connsiteX7" fmla="*/ 0 w 7729281"/>
                <a:gd name="connsiteY7" fmla="*/ 1086171 h 1206857"/>
                <a:gd name="connsiteX8" fmla="*/ 0 w 7729281"/>
                <a:gd name="connsiteY8" fmla="*/ 120686 h 120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9281" h="1206857">
                  <a:moveTo>
                    <a:pt x="0" y="120686"/>
                  </a:moveTo>
                  <a:cubicBezTo>
                    <a:pt x="0" y="54033"/>
                    <a:pt x="54033" y="0"/>
                    <a:pt x="120686" y="0"/>
                  </a:cubicBezTo>
                  <a:lnTo>
                    <a:pt x="7608595" y="0"/>
                  </a:lnTo>
                  <a:cubicBezTo>
                    <a:pt x="7675248" y="0"/>
                    <a:pt x="7729281" y="54033"/>
                    <a:pt x="7729281" y="120686"/>
                  </a:cubicBezTo>
                  <a:lnTo>
                    <a:pt x="7729281" y="1086171"/>
                  </a:lnTo>
                  <a:cubicBezTo>
                    <a:pt x="7729281" y="1152824"/>
                    <a:pt x="7675248" y="1206857"/>
                    <a:pt x="7608595" y="1206857"/>
                  </a:cubicBezTo>
                  <a:lnTo>
                    <a:pt x="120686" y="1206857"/>
                  </a:lnTo>
                  <a:cubicBezTo>
                    <a:pt x="54033" y="1206857"/>
                    <a:pt x="0" y="1152824"/>
                    <a:pt x="0" y="1086171"/>
                  </a:cubicBezTo>
                  <a:lnTo>
                    <a:pt x="0" y="120686"/>
                  </a:lnTo>
                  <a:close/>
                </a:path>
              </a:pathLst>
            </a:custGeom>
            <a:solidFill>
              <a:schemeClr val="accent2">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6308" tIns="96308" rIns="1625513" bIns="96308" numCol="1" spcCol="1270" anchor="ctr" anchorCtr="0">
              <a:noAutofit/>
            </a:bodyPr>
            <a:lstStyle/>
            <a:p>
              <a:pPr marL="0" marR="0" lvl="0" indent="0" algn="l" defTabSz="914400" eaLnBrk="1" fontAlgn="auto" latinLnBrk="0" hangingPunct="1">
                <a:lnSpc>
                  <a:spcPts val="1400"/>
                </a:lnSpc>
                <a:spcBef>
                  <a:spcPts val="0"/>
                </a:spcBef>
                <a:spcAft>
                  <a:spcPts val="600"/>
                </a:spcAft>
                <a:buClrTx/>
                <a:buSzTx/>
                <a:buFontTx/>
                <a:buNone/>
                <a:tabLst/>
                <a:defRPr/>
              </a:pPr>
              <a:r>
                <a:rPr lang="en-US" sz="2000" u="none" kern="1200" dirty="0">
                  <a:ln/>
                </a:rPr>
                <a:t>Proposal Evaluation </a:t>
              </a:r>
            </a:p>
            <a:p>
              <a:pPr marL="0" marR="0" lvl="0" indent="0" algn="l" defTabSz="914400" eaLnBrk="1" fontAlgn="auto" latinLnBrk="0" hangingPunct="1">
                <a:lnSpc>
                  <a:spcPts val="1400"/>
                </a:lnSpc>
                <a:spcBef>
                  <a:spcPts val="0"/>
                </a:spcBef>
                <a:spcAft>
                  <a:spcPts val="600"/>
                </a:spcAft>
                <a:buClrTx/>
                <a:buSzTx/>
                <a:buFontTx/>
                <a:buNone/>
                <a:tabLst/>
                <a:defRPr/>
              </a:pPr>
              <a:endParaRPr lang="en-US" sz="1600" b="1" u="none" kern="1200" dirty="0">
                <a:ln/>
              </a:endParaRPr>
            </a:p>
            <a:p>
              <a:pPr marL="0" marR="0" lvl="0" indent="0" algn="l" defTabSz="914400" eaLnBrk="1" fontAlgn="auto" latinLnBrk="0" hangingPunct="1">
                <a:lnSpc>
                  <a:spcPts val="1400"/>
                </a:lnSpc>
                <a:spcBef>
                  <a:spcPts val="0"/>
                </a:spcBef>
                <a:spcAft>
                  <a:spcPts val="600"/>
                </a:spcAft>
                <a:buClrTx/>
                <a:buSzTx/>
                <a:buFontTx/>
                <a:buNone/>
                <a:tabLst/>
                <a:defRPr/>
              </a:pPr>
              <a:r>
                <a:rPr lang="en-US" sz="1200" kern="1200" dirty="0">
                  <a:ln/>
                  <a:sym typeface="Wingdings" panose="05000000000000000000" pitchFamily="2" charset="2"/>
                </a:rPr>
                <a:t> </a:t>
              </a:r>
              <a:r>
                <a:rPr lang="en-US" sz="1600" kern="1200" dirty="0">
                  <a:ln/>
                  <a:sym typeface="Wingdings" panose="05000000000000000000" pitchFamily="2" charset="2"/>
                </a:rPr>
                <a:t>Proposals </a:t>
              </a:r>
              <a:r>
                <a:rPr lang="en-US" sz="1600" b="0" kern="1200" dirty="0">
                  <a:ln/>
                </a:rPr>
                <a:t>are scored independently and used as a basis for selection</a:t>
              </a:r>
              <a:endParaRPr lang="en-US" sz="1600" b="0" u="none" kern="1200" dirty="0">
                <a:ln/>
              </a:endParaRPr>
            </a:p>
          </p:txBody>
        </p:sp>
        <p:sp>
          <p:nvSpPr>
            <p:cNvPr id="9" name="Down Arrow">
              <a:extLst>
                <a:ext uri="{FF2B5EF4-FFF2-40B4-BE49-F238E27FC236}">
                  <a16:creationId xmlns:a16="http://schemas.microsoft.com/office/drawing/2014/main" id="{9C94EE31-2C9C-51F4-358B-DF8EAF5273D4}"/>
                </a:ext>
              </a:extLst>
            </p:cNvPr>
            <p:cNvSpPr/>
            <p:nvPr/>
          </p:nvSpPr>
          <p:spPr>
            <a:xfrm>
              <a:off x="6585234" y="2055833"/>
              <a:ext cx="784457" cy="784457"/>
            </a:xfrm>
            <a:custGeom>
              <a:avLst/>
              <a:gdLst>
                <a:gd name="connsiteX0" fmla="*/ 0 w 784457"/>
                <a:gd name="connsiteY0" fmla="*/ 431451 h 784457"/>
                <a:gd name="connsiteX1" fmla="*/ 176503 w 784457"/>
                <a:gd name="connsiteY1" fmla="*/ 431451 h 784457"/>
                <a:gd name="connsiteX2" fmla="*/ 176503 w 784457"/>
                <a:gd name="connsiteY2" fmla="*/ 0 h 784457"/>
                <a:gd name="connsiteX3" fmla="*/ 607954 w 784457"/>
                <a:gd name="connsiteY3" fmla="*/ 0 h 784457"/>
                <a:gd name="connsiteX4" fmla="*/ 607954 w 784457"/>
                <a:gd name="connsiteY4" fmla="*/ 431451 h 784457"/>
                <a:gd name="connsiteX5" fmla="*/ 784457 w 784457"/>
                <a:gd name="connsiteY5" fmla="*/ 431451 h 784457"/>
                <a:gd name="connsiteX6" fmla="*/ 392229 w 784457"/>
                <a:gd name="connsiteY6" fmla="*/ 784457 h 784457"/>
                <a:gd name="connsiteX7" fmla="*/ 0 w 784457"/>
                <a:gd name="connsiteY7" fmla="*/ 431451 h 78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457" h="784457">
                  <a:moveTo>
                    <a:pt x="0" y="431451"/>
                  </a:moveTo>
                  <a:lnTo>
                    <a:pt x="176503" y="431451"/>
                  </a:lnTo>
                  <a:lnTo>
                    <a:pt x="176503" y="0"/>
                  </a:lnTo>
                  <a:lnTo>
                    <a:pt x="607954" y="0"/>
                  </a:lnTo>
                  <a:lnTo>
                    <a:pt x="607954" y="431451"/>
                  </a:lnTo>
                  <a:lnTo>
                    <a:pt x="784457" y="431451"/>
                  </a:lnTo>
                  <a:lnTo>
                    <a:pt x="392229" y="784457"/>
                  </a:lnTo>
                  <a:lnTo>
                    <a:pt x="0" y="431451"/>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12063" tIns="35560" rIns="212063" bIns="229713" numCol="1" spcCol="1270" anchor="ctr" anchorCtr="0">
              <a:noAutofit/>
            </a:bodyPr>
            <a:lstStyle/>
            <a:p>
              <a:pPr marL="0" lvl="0" indent="0" algn="ctr" defTabSz="1244600">
                <a:lnSpc>
                  <a:spcPct val="90000"/>
                </a:lnSpc>
                <a:spcBef>
                  <a:spcPct val="0"/>
                </a:spcBef>
                <a:spcAft>
                  <a:spcPct val="35000"/>
                </a:spcAft>
                <a:buNone/>
              </a:pPr>
              <a:endParaRPr lang="en-US" sz="2800" kern="1200" dirty="0"/>
            </a:p>
          </p:txBody>
        </p:sp>
        <p:sp>
          <p:nvSpPr>
            <p:cNvPr id="8" name="Text Box">
              <a:extLst>
                <a:ext uri="{FF2B5EF4-FFF2-40B4-BE49-F238E27FC236}">
                  <a16:creationId xmlns:a16="http://schemas.microsoft.com/office/drawing/2014/main" id="{E56132AB-5C32-565A-5A51-26BAB9F18055}"/>
                </a:ext>
              </a:extLst>
            </p:cNvPr>
            <p:cNvSpPr/>
            <p:nvPr/>
          </p:nvSpPr>
          <p:spPr>
            <a:xfrm>
              <a:off x="3646924" y="3759591"/>
              <a:ext cx="4602228" cy="1206857"/>
            </a:xfrm>
            <a:custGeom>
              <a:avLst/>
              <a:gdLst>
                <a:gd name="connsiteX0" fmla="*/ 0 w 4803610"/>
                <a:gd name="connsiteY0" fmla="*/ 120686 h 1206857"/>
                <a:gd name="connsiteX1" fmla="*/ 120686 w 4803610"/>
                <a:gd name="connsiteY1" fmla="*/ 0 h 1206857"/>
                <a:gd name="connsiteX2" fmla="*/ 4682924 w 4803610"/>
                <a:gd name="connsiteY2" fmla="*/ 0 h 1206857"/>
                <a:gd name="connsiteX3" fmla="*/ 4803610 w 4803610"/>
                <a:gd name="connsiteY3" fmla="*/ 120686 h 1206857"/>
                <a:gd name="connsiteX4" fmla="*/ 4803610 w 4803610"/>
                <a:gd name="connsiteY4" fmla="*/ 1086171 h 1206857"/>
                <a:gd name="connsiteX5" fmla="*/ 4682924 w 4803610"/>
                <a:gd name="connsiteY5" fmla="*/ 1206857 h 1206857"/>
                <a:gd name="connsiteX6" fmla="*/ 120686 w 4803610"/>
                <a:gd name="connsiteY6" fmla="*/ 1206857 h 1206857"/>
                <a:gd name="connsiteX7" fmla="*/ 0 w 4803610"/>
                <a:gd name="connsiteY7" fmla="*/ 1086171 h 1206857"/>
                <a:gd name="connsiteX8" fmla="*/ 0 w 4803610"/>
                <a:gd name="connsiteY8" fmla="*/ 120686 h 120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3610" h="1206857">
                  <a:moveTo>
                    <a:pt x="0" y="120686"/>
                  </a:moveTo>
                  <a:cubicBezTo>
                    <a:pt x="0" y="54033"/>
                    <a:pt x="54033" y="0"/>
                    <a:pt x="120686" y="0"/>
                  </a:cubicBezTo>
                  <a:lnTo>
                    <a:pt x="4682924" y="0"/>
                  </a:lnTo>
                  <a:cubicBezTo>
                    <a:pt x="4749577" y="0"/>
                    <a:pt x="4803610" y="54033"/>
                    <a:pt x="4803610" y="120686"/>
                  </a:cubicBezTo>
                  <a:lnTo>
                    <a:pt x="4803610" y="1086171"/>
                  </a:lnTo>
                  <a:cubicBezTo>
                    <a:pt x="4803610" y="1152824"/>
                    <a:pt x="4749577" y="1206857"/>
                    <a:pt x="4682924" y="1206857"/>
                  </a:cubicBezTo>
                  <a:lnTo>
                    <a:pt x="120686" y="1206857"/>
                  </a:lnTo>
                  <a:cubicBezTo>
                    <a:pt x="54033" y="1206857"/>
                    <a:pt x="0" y="1152824"/>
                    <a:pt x="0" y="1086171"/>
                  </a:cubicBezTo>
                  <a:lnTo>
                    <a:pt x="0" y="120686"/>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6308" tIns="96308" rIns="1027739" bIns="96308" numCol="1" spcCol="1270" anchor="ctr" anchorCtr="0">
              <a:noAutofit/>
            </a:bodyPr>
            <a:lstStyle/>
            <a:p>
              <a:pPr marL="0" lvl="0" indent="0" algn="l" defTabSz="711200">
                <a:lnSpc>
                  <a:spcPct val="100000"/>
                </a:lnSpc>
                <a:spcBef>
                  <a:spcPct val="0"/>
                </a:spcBef>
                <a:spcAft>
                  <a:spcPct val="35000"/>
                </a:spcAft>
                <a:buNone/>
              </a:pPr>
              <a:r>
                <a:rPr lang="en-US" sz="2000" u="none" kern="1200" dirty="0"/>
                <a:t>Selection  </a:t>
              </a:r>
            </a:p>
            <a:p>
              <a:pPr marL="0" lvl="0" indent="0" algn="l" defTabSz="711200">
                <a:lnSpc>
                  <a:spcPct val="100000"/>
                </a:lnSpc>
                <a:spcBef>
                  <a:spcPct val="0"/>
                </a:spcBef>
                <a:spcAft>
                  <a:spcPct val="35000"/>
                </a:spcAft>
                <a:buNone/>
              </a:pPr>
              <a:r>
                <a:rPr lang="en-US" sz="1600" b="1" u="none" kern="1200" dirty="0"/>
                <a:t>                                                                              </a:t>
              </a:r>
              <a:r>
                <a:rPr lang="en-US" sz="1600" kern="1200" dirty="0">
                  <a:sym typeface="Wingdings" panose="05000000000000000000" pitchFamily="2" charset="2"/>
                </a:rPr>
                <a:t></a:t>
              </a:r>
              <a:r>
                <a:rPr lang="en-US" sz="1600" kern="1200" dirty="0"/>
                <a:t>Top 2 providers are selected for contracts</a:t>
              </a:r>
            </a:p>
          </p:txBody>
        </p:sp>
        <p:sp>
          <p:nvSpPr>
            <p:cNvPr id="10" name="Down Arrow">
              <a:extLst>
                <a:ext uri="{FF2B5EF4-FFF2-40B4-BE49-F238E27FC236}">
                  <a16:creationId xmlns:a16="http://schemas.microsoft.com/office/drawing/2014/main" id="{8092EFEE-3F8F-0656-60AF-BB075081E359}"/>
                </a:ext>
              </a:extLst>
            </p:cNvPr>
            <p:cNvSpPr/>
            <p:nvPr/>
          </p:nvSpPr>
          <p:spPr>
            <a:xfrm>
              <a:off x="6585234" y="3454420"/>
              <a:ext cx="784457" cy="784457"/>
            </a:xfrm>
            <a:custGeom>
              <a:avLst/>
              <a:gdLst>
                <a:gd name="connsiteX0" fmla="*/ 0 w 784457"/>
                <a:gd name="connsiteY0" fmla="*/ 431451 h 784457"/>
                <a:gd name="connsiteX1" fmla="*/ 176503 w 784457"/>
                <a:gd name="connsiteY1" fmla="*/ 431451 h 784457"/>
                <a:gd name="connsiteX2" fmla="*/ 176503 w 784457"/>
                <a:gd name="connsiteY2" fmla="*/ 0 h 784457"/>
                <a:gd name="connsiteX3" fmla="*/ 607954 w 784457"/>
                <a:gd name="connsiteY3" fmla="*/ 0 h 784457"/>
                <a:gd name="connsiteX4" fmla="*/ 607954 w 784457"/>
                <a:gd name="connsiteY4" fmla="*/ 431451 h 784457"/>
                <a:gd name="connsiteX5" fmla="*/ 784457 w 784457"/>
                <a:gd name="connsiteY5" fmla="*/ 431451 h 784457"/>
                <a:gd name="connsiteX6" fmla="*/ 392229 w 784457"/>
                <a:gd name="connsiteY6" fmla="*/ 784457 h 784457"/>
                <a:gd name="connsiteX7" fmla="*/ 0 w 784457"/>
                <a:gd name="connsiteY7" fmla="*/ 431451 h 78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457" h="784457">
                  <a:moveTo>
                    <a:pt x="0" y="431451"/>
                  </a:moveTo>
                  <a:lnTo>
                    <a:pt x="176503" y="431451"/>
                  </a:lnTo>
                  <a:lnTo>
                    <a:pt x="176503" y="0"/>
                  </a:lnTo>
                  <a:lnTo>
                    <a:pt x="607954" y="0"/>
                  </a:lnTo>
                  <a:lnTo>
                    <a:pt x="607954" y="431451"/>
                  </a:lnTo>
                  <a:lnTo>
                    <a:pt x="784457" y="431451"/>
                  </a:lnTo>
                  <a:lnTo>
                    <a:pt x="392229" y="784457"/>
                  </a:lnTo>
                  <a:lnTo>
                    <a:pt x="0" y="431451"/>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12063" tIns="35560" rIns="212063" bIns="229713" numCol="1" spcCol="1270" anchor="ctr" anchorCtr="0">
              <a:noAutofit/>
            </a:bodyPr>
            <a:lstStyle/>
            <a:p>
              <a:pPr marL="0" lvl="0" indent="0" algn="ctr" defTabSz="1244600">
                <a:lnSpc>
                  <a:spcPct val="90000"/>
                </a:lnSpc>
                <a:spcBef>
                  <a:spcPct val="0"/>
                </a:spcBef>
                <a:spcAft>
                  <a:spcPct val="35000"/>
                </a:spcAft>
                <a:buNone/>
              </a:pPr>
              <a:endParaRPr lang="en-US" sz="2800" kern="1200" dirty="0"/>
            </a:p>
          </p:txBody>
        </p:sp>
      </p:grpSp>
    </p:spTree>
    <p:extLst>
      <p:ext uri="{BB962C8B-B14F-4D97-AF65-F5344CB8AC3E}">
        <p14:creationId xmlns:p14="http://schemas.microsoft.com/office/powerpoint/2010/main" val="2082212083"/>
      </p:ext>
    </p:extLst>
  </p:cSld>
  <p:clrMapOvr>
    <a:masterClrMapping/>
  </p:clrMapOvr>
</p:sld>
</file>

<file path=ppt/theme/theme1.xml><?xml version="1.0" encoding="utf-8"?>
<a:theme xmlns:a="http://schemas.openxmlformats.org/drawingml/2006/main" name="Office Theme">
  <a:themeElements>
    <a:clrScheme name="TxDOT Template Color Scheme">
      <a:dk1>
        <a:srgbClr val="000000"/>
      </a:dk1>
      <a:lt1>
        <a:srgbClr val="FFFFFF"/>
      </a:lt1>
      <a:dk2>
        <a:srgbClr val="000000"/>
      </a:dk2>
      <a:lt2>
        <a:srgbClr val="EBEBEB"/>
      </a:lt2>
      <a:accent1>
        <a:srgbClr val="0056A9"/>
      </a:accent1>
      <a:accent2>
        <a:srgbClr val="D90D0D"/>
      </a:accent2>
      <a:accent3>
        <a:srgbClr val="196533"/>
      </a:accent3>
      <a:accent4>
        <a:srgbClr val="5F0F40"/>
      </a:accent4>
      <a:accent5>
        <a:srgbClr val="002E69"/>
      </a:accent5>
      <a:accent6>
        <a:srgbClr val="333F48"/>
      </a:accent6>
      <a:hlink>
        <a:srgbClr val="0056A9"/>
      </a:hlink>
      <a:folHlink>
        <a:srgbClr val="5F0F40"/>
      </a:folHlink>
    </a:clrScheme>
    <a:fontScheme name="TxDOT Template fonts">
      <a:majorFont>
        <a:latin typeface="Verdana Bold"/>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dot-presentation-template2.pptx" id="{D2D5C860-A1B3-4A6C-8149-02A62B73144F}" vid="{EFF924DB-A2C4-48D0-BDFE-99CFC2D22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88D2D2AEB9754F9B18A69564C55CA6" ma:contentTypeVersion="4" ma:contentTypeDescription="Create a new document." ma:contentTypeScope="" ma:versionID="3d9ea17952155c08b3042893c94685c9">
  <xsd:schema xmlns:xsd="http://www.w3.org/2001/XMLSchema" xmlns:xs="http://www.w3.org/2001/XMLSchema" xmlns:p="http://schemas.microsoft.com/office/2006/metadata/properties" xmlns:ns2="60965cd7-7e64-493f-ad46-ddc5e91f2360" targetNamespace="http://schemas.microsoft.com/office/2006/metadata/properties" ma:root="true" ma:fieldsID="52395e055d1b4afc8b73212293dfb67d" ns2:_="">
    <xsd:import namespace="60965cd7-7e64-493f-ad46-ddc5e91f236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965cd7-7e64-493f-ad46-ddc5e91f2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B3A5EE-AF54-4FBC-BC6C-151F66CF5038}">
  <ds:schemaRefs>
    <ds:schemaRef ds:uri="60965cd7-7e64-493f-ad46-ddc5e91f23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365AA0-842E-4E4D-9DE9-0A87F2A2C258}">
  <ds:schemaRefs>
    <ds:schemaRef ds:uri="http://schemas.microsoft.com/sharepoint/v3/contenttype/forms"/>
  </ds:schemaRefs>
</ds:datastoreItem>
</file>

<file path=customXml/itemProps3.xml><?xml version="1.0" encoding="utf-8"?>
<ds:datastoreItem xmlns:ds="http://schemas.openxmlformats.org/officeDocument/2006/customXml" ds:itemID="{97C124A9-026A-4437-8DC0-4B55FD76840F}">
  <ds:schemaRefs>
    <ds:schemaRef ds:uri="http://purl.org/dc/elements/1.1/"/>
    <ds:schemaRef ds:uri="http://schemas.microsoft.com/office/2006/metadata/properties"/>
    <ds:schemaRef ds:uri="60965cd7-7e64-493f-ad46-ddc5e91f2360"/>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txdot-presentation-template</Template>
  <TotalTime>2589</TotalTime>
  <Words>1223</Words>
  <Application>Microsoft Office PowerPoint</Application>
  <PresentationFormat>Custom</PresentationFormat>
  <Paragraphs>181</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Wingdings</vt:lpstr>
      <vt:lpstr>Verdana</vt:lpstr>
      <vt:lpstr>Aptos</vt:lpstr>
      <vt:lpstr>Franklin Gothic Book</vt:lpstr>
      <vt:lpstr>Arial</vt:lpstr>
      <vt:lpstr>Verdana Bold</vt:lpstr>
      <vt:lpstr>Office Theme</vt:lpstr>
      <vt:lpstr>Pre-Request for Proposal (RFP) Meeting: Bridge (BRG) Division   Underwater Bridge Inspection</vt:lpstr>
      <vt:lpstr>Housekeeping</vt:lpstr>
      <vt:lpstr>Agenda</vt:lpstr>
      <vt:lpstr>Consultant Selection Team (CST)</vt:lpstr>
      <vt:lpstr>PEPS Service Center for Divisions Team</vt:lpstr>
      <vt:lpstr>General Scope of Work to be Performed:</vt:lpstr>
      <vt:lpstr>Standard Work Categories</vt:lpstr>
      <vt:lpstr>Project Manager Requirements </vt:lpstr>
      <vt:lpstr>Contract Selection Process</vt:lpstr>
      <vt:lpstr>Contract Selection Process Continued</vt:lpstr>
      <vt:lpstr>Proposal Content </vt:lpstr>
      <vt:lpstr>Avoid Disqualifications</vt:lpstr>
      <vt:lpstr>Avoid Disqualifications Continued</vt:lpstr>
      <vt:lpstr>Negotiations Process</vt:lpstr>
      <vt:lpstr>Review Draft Attachment C, Section 1.7, Draft Contract Template, Attachment I, and TxDOT Security Questionnaire (TSQ) Review and understand Cybersecurity Requirements associated with the Contract TxDOT Cybersecurity Resources Webpage: TxDOT Cybersecurity Resources TxDOT Data Classification Policy: TxDOT Data Classification Policy TxDOT Security Questionnaire: TxDOT Security Questionnaire Utilize the question-and-answer period </vt:lpstr>
      <vt:lpstr> Tentative Procurement Schedule</vt:lpstr>
      <vt:lpstr>Reminders</vt:lpstr>
      <vt:lpstr>Closing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Pre-RFP Meeting: BRG Division  Underwater Bridge Inspection</dc:title>
  <dc:subject>Pre-RFP Meeting Presentation Slides</dc:subject>
  <dc:creator>TxDOT</dc:creator>
  <cp:keywords>Pre RFP; Division; Engineering;</cp:keywords>
  <cp:lastModifiedBy>Billy Connolly</cp:lastModifiedBy>
  <cp:revision>84</cp:revision>
  <cp:lastPrinted>2025-05-16T19:46:30Z</cp:lastPrinted>
  <dcterms:created xsi:type="dcterms:W3CDTF">2024-05-08T19:50:55Z</dcterms:created>
  <dcterms:modified xsi:type="dcterms:W3CDTF">2026-02-24T18:54:43Z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0x0101007E88D2D2AEB9754F9B18A69564C55CA6</vt:lpwstr>
  </property>
</Properties>
</file>