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1"/>
  </p:sldMasterIdLst>
  <p:notesMasterIdLst>
    <p:notesMasterId r:id="rId34"/>
  </p:notesMasterIdLst>
  <p:sldIdLst>
    <p:sldId id="269" r:id="rId2"/>
    <p:sldId id="266" r:id="rId3"/>
    <p:sldId id="466" r:id="rId4"/>
    <p:sldId id="287" r:id="rId5"/>
    <p:sldId id="464" r:id="rId6"/>
    <p:sldId id="470" r:id="rId7"/>
    <p:sldId id="288" r:id="rId8"/>
    <p:sldId id="476" r:id="rId9"/>
    <p:sldId id="270" r:id="rId10"/>
    <p:sldId id="471" r:id="rId11"/>
    <p:sldId id="472" r:id="rId12"/>
    <p:sldId id="473" r:id="rId13"/>
    <p:sldId id="282" r:id="rId14"/>
    <p:sldId id="467" r:id="rId15"/>
    <p:sldId id="465" r:id="rId16"/>
    <p:sldId id="290" r:id="rId17"/>
    <p:sldId id="291" r:id="rId18"/>
    <p:sldId id="292" r:id="rId19"/>
    <p:sldId id="293" r:id="rId20"/>
    <p:sldId id="294" r:id="rId21"/>
    <p:sldId id="295" r:id="rId22"/>
    <p:sldId id="474" r:id="rId23"/>
    <p:sldId id="296" r:id="rId24"/>
    <p:sldId id="475" r:id="rId25"/>
    <p:sldId id="297" r:id="rId26"/>
    <p:sldId id="298" r:id="rId27"/>
    <p:sldId id="299" r:id="rId28"/>
    <p:sldId id="461" r:id="rId29"/>
    <p:sldId id="468" r:id="rId30"/>
    <p:sldId id="469" r:id="rId31"/>
    <p:sldId id="278" r:id="rId32"/>
    <p:sldId id="462" r:id="rId33"/>
  </p:sldIdLst>
  <p:sldSz cx="9144000" cy="5148263"/>
  <p:notesSz cx="9144000" cy="6858000"/>
  <p:embeddedFontLst>
    <p:embeddedFont>
      <p:font typeface="Barlow Condensed Medium" panose="00000606000000000000" pitchFamily="2" charset="0"/>
      <p:regular r:id="rId35"/>
      <p:italic r:id="rId36"/>
    </p:embeddedFont>
    <p:embeddedFont>
      <p:font typeface="Franklin Gothic Book" panose="020B0503020102020204" pitchFamily="34" charset="0"/>
      <p:regular r:id="rId37"/>
      <p:italic r:id="rId38"/>
    </p:embeddedFont>
    <p:embeddedFont>
      <p:font typeface="Franklin Gothic Demi" panose="020B0703020102020204" pitchFamily="34" charset="0"/>
      <p:regular r:id="rId39"/>
      <p:italic r:id="rId40"/>
    </p:embeddedFont>
    <p:embeddedFont>
      <p:font typeface="Verdana" panose="020B0604030504040204" pitchFamily="34" charset="0"/>
      <p:regular r:id="rId41"/>
      <p:bold r:id="rId42"/>
      <p:italic r:id="rId43"/>
      <p:boldItalic r:id="rId44"/>
    </p:embeddedFont>
    <p:embeddedFont>
      <p:font typeface="Verdana Bold" panose="020B0804030504040204" pitchFamily="34" charset="0"/>
      <p:bold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BF417C-C0D3-145D-DAD0-95732E860533}" name="Nicolle Kord" initials="NK" userId="S::Nicolle.Kord@txdot.gov::9249b127-2140-45a7-8e02-83cea2acfc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5F5F5"/>
    <a:srgbClr val="F0F0F0"/>
    <a:srgbClr val="DADEE5"/>
    <a:srgbClr val="333F48"/>
    <a:srgbClr val="0056A9"/>
    <a:srgbClr val="5F0F40"/>
    <a:srgbClr val="D90D0D"/>
    <a:srgbClr val="EBEBEB"/>
    <a:srgbClr val="002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4" autoAdjust="0"/>
    <p:restoredTop sz="93220" autoAdjust="0"/>
  </p:normalViewPr>
  <p:slideViewPr>
    <p:cSldViewPr snapToGrid="0">
      <p:cViewPr varScale="1">
        <p:scale>
          <a:sx n="134" d="100"/>
          <a:sy n="134" d="100"/>
        </p:scale>
        <p:origin x="138" y="11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9.xml"/><Relationship Id="rId18" Type="http://schemas.openxmlformats.org/officeDocument/2006/relationships/slide" Target="slides/slide24.xml"/><Relationship Id="rId3" Type="http://schemas.openxmlformats.org/officeDocument/2006/relationships/slide" Target="slides/slide4.xml"/><Relationship Id="rId21" Type="http://schemas.openxmlformats.org/officeDocument/2006/relationships/slide" Target="slides/slide27.xml"/><Relationship Id="rId7" Type="http://schemas.openxmlformats.org/officeDocument/2006/relationships/slide" Target="slides/slide8.xml"/><Relationship Id="rId12" Type="http://schemas.openxmlformats.org/officeDocument/2006/relationships/slide" Target="slides/slide18.xml"/><Relationship Id="rId17" Type="http://schemas.openxmlformats.org/officeDocument/2006/relationships/slide" Target="slides/slide23.xml"/><Relationship Id="rId2" Type="http://schemas.openxmlformats.org/officeDocument/2006/relationships/slide" Target="slides/slide2.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7.xml"/><Relationship Id="rId5" Type="http://schemas.openxmlformats.org/officeDocument/2006/relationships/slide" Target="slides/slide6.xml"/><Relationship Id="rId15" Type="http://schemas.openxmlformats.org/officeDocument/2006/relationships/slide" Target="slides/slide21.xml"/><Relationship Id="rId10" Type="http://schemas.openxmlformats.org/officeDocument/2006/relationships/slide" Target="slides/slide16.xml"/><Relationship Id="rId19" Type="http://schemas.openxmlformats.org/officeDocument/2006/relationships/slide" Target="slides/slide25.xml"/><Relationship Id="rId4" Type="http://schemas.openxmlformats.org/officeDocument/2006/relationships/slide" Target="slides/slide5.xml"/><Relationship Id="rId9" Type="http://schemas.openxmlformats.org/officeDocument/2006/relationships/slide" Target="slides/slide13.xml"/><Relationship Id="rId14" Type="http://schemas.openxmlformats.org/officeDocument/2006/relationships/slide" Target="slides/slide20.xml"/><Relationship Id="rId22"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5/19/2026</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a:t>
            </a:fld>
            <a:endParaRPr lang="en-US" dirty="0"/>
          </a:p>
        </p:txBody>
      </p:sp>
    </p:spTree>
    <p:extLst>
      <p:ext uri="{BB962C8B-B14F-4D97-AF65-F5344CB8AC3E}">
        <p14:creationId xmlns:p14="http://schemas.microsoft.com/office/powerpoint/2010/main" val="384279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the review process. It begins </a:t>
            </a:r>
            <a:r>
              <a:rPr lang="en-US" dirty="0">
                <a:highlight>
                  <a:srgbClr val="FFFF00"/>
                </a:highlight>
              </a:rPr>
              <a:t>with the initial email notification sent from the Title VI Compliance Team. Typically, the email notifications are sent out to subrecipients in early May. We send these out to the agency’s Title VI Coordin</a:t>
            </a:r>
            <a:r>
              <a:rPr lang="en-US" dirty="0"/>
              <a:t>ators and direct them to the Title VI survey on the Civil Rights Division Subrecipient Resources webpage on txdot.gov. Subrecipients have two weeks to complete the Title VI survey and will receive a satisfactory or unsatisfactory status based on the information submitted. The Title VI team will conduct a desk review to verify the information and send subrecipients a confirmation letter of their survey status.</a:t>
            </a:r>
          </a:p>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10</a:t>
            </a:fld>
            <a:endParaRPr lang="en-US" dirty="0"/>
          </a:p>
        </p:txBody>
      </p:sp>
    </p:spTree>
    <p:extLst>
      <p:ext uri="{BB962C8B-B14F-4D97-AF65-F5344CB8AC3E}">
        <p14:creationId xmlns:p14="http://schemas.microsoft.com/office/powerpoint/2010/main" val="181052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Within 90 days of receipt of the unsatisfactory status letter, you will need to correct any deficiencies within your program and complete the Title VI Compliance Check. This information is provided in the Title VI Technical Assistance Guide on our Subrecipient Resources webpage on txdot.gov. </a:t>
            </a:r>
          </a:p>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11</a:t>
            </a:fld>
            <a:endParaRPr lang="en-US" dirty="0"/>
          </a:p>
        </p:txBody>
      </p:sp>
    </p:spTree>
    <p:extLst>
      <p:ext uri="{BB962C8B-B14F-4D97-AF65-F5344CB8AC3E}">
        <p14:creationId xmlns:p14="http://schemas.microsoft.com/office/powerpoint/2010/main" val="108402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receive confirmation of satisfactory status, the certification will remain in effect for three years. If you’ve taken the Title VI preliminary survey and received a confirmation letter with yellow or red unsatisfactory status, you are required to view this Title VI  Technical Assistance training. If you would like additional technical assistance, you can reach out to the Title VI team by emailing TitleVI@txdot.gov</a:t>
            </a:r>
          </a:p>
        </p:txBody>
      </p:sp>
      <p:sp>
        <p:nvSpPr>
          <p:cNvPr id="4" name="Slide Number Placeholder 3"/>
          <p:cNvSpPr>
            <a:spLocks noGrp="1"/>
          </p:cNvSpPr>
          <p:nvPr>
            <p:ph type="sldNum" sz="quarter" idx="5"/>
          </p:nvPr>
        </p:nvSpPr>
        <p:spPr/>
        <p:txBody>
          <a:bodyPr/>
          <a:lstStyle/>
          <a:p>
            <a:fld id="{731C783B-4AC7-F543-9503-53DDD025DBBC}" type="slidenum">
              <a:rPr lang="en-US" smtClean="0"/>
              <a:t>12</a:t>
            </a:fld>
            <a:endParaRPr lang="en-US" dirty="0"/>
          </a:p>
        </p:txBody>
      </p:sp>
    </p:spTree>
    <p:extLst>
      <p:ext uri="{BB962C8B-B14F-4D97-AF65-F5344CB8AC3E}">
        <p14:creationId xmlns:p14="http://schemas.microsoft.com/office/powerpoint/2010/main" val="380586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13</a:t>
            </a:fld>
            <a:endParaRPr lang="en-US" dirty="0"/>
          </a:p>
        </p:txBody>
      </p:sp>
    </p:spTree>
    <p:extLst>
      <p:ext uri="{BB962C8B-B14F-4D97-AF65-F5344CB8AC3E}">
        <p14:creationId xmlns:p14="http://schemas.microsoft.com/office/powerpoint/2010/main" val="217738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14</a:t>
            </a:fld>
            <a:endParaRPr lang="en-US" dirty="0"/>
          </a:p>
        </p:txBody>
      </p:sp>
    </p:spTree>
    <p:extLst>
      <p:ext uri="{BB962C8B-B14F-4D97-AF65-F5344CB8AC3E}">
        <p14:creationId xmlns:p14="http://schemas.microsoft.com/office/powerpoint/2010/main" val="74641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15</a:t>
            </a:fld>
            <a:endParaRPr lang="en-US" dirty="0"/>
          </a:p>
        </p:txBody>
      </p:sp>
    </p:spTree>
    <p:extLst>
      <p:ext uri="{BB962C8B-B14F-4D97-AF65-F5344CB8AC3E}">
        <p14:creationId xmlns:p14="http://schemas.microsoft.com/office/powerpoint/2010/main" val="4082759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16</a:t>
            </a:fld>
            <a:endParaRPr lang="en-US" dirty="0"/>
          </a:p>
        </p:txBody>
      </p:sp>
    </p:spTree>
    <p:extLst>
      <p:ext uri="{BB962C8B-B14F-4D97-AF65-F5344CB8AC3E}">
        <p14:creationId xmlns:p14="http://schemas.microsoft.com/office/powerpoint/2010/main" val="312859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Clr>
                <a:srgbClr val="0A1B2B"/>
              </a:buClr>
              <a:buFont typeface="Symbol" panose="05050102010706020507" pitchFamily="18" charset="2"/>
              <a:buChar char=""/>
            </a:pPr>
            <a:r>
              <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rPr>
              <a:t>The policy statement, signed by the head of the agency, should express the agency’s commitment to the nondiscrimination provisions of Title VI: That no person shall on the grounds of race, color, national origin, be excluded from participation in, be denied the benefits of, or be otherwise subjected to discrimination under any program or activity conducted by the recipient regardless of whether those programs and activities are federally- funded or not.</a:t>
            </a:r>
          </a:p>
          <a:p>
            <a:pPr marL="342900" marR="0" lvl="0" indent="-342900">
              <a:lnSpc>
                <a:spcPct val="150000"/>
              </a:lnSpc>
              <a:spcBef>
                <a:spcPts val="0"/>
              </a:spcBef>
              <a:spcAft>
                <a:spcPts val="0"/>
              </a:spcAft>
              <a:buClr>
                <a:srgbClr val="0A1B2B"/>
              </a:buClr>
              <a:buFont typeface="Symbol" panose="05050102010706020507" pitchFamily="18" charset="2"/>
              <a:buChar char=""/>
            </a:pPr>
            <a:r>
              <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rPr>
              <a:t>Title VI Policy Statement should be signed by the subrecipient’s top official, circulated internally and be made available to the </a:t>
            </a:r>
            <a:r>
              <a:rPr lang="en-US" sz="900" b="0" i="0" dirty="0">
                <a:effectLst/>
                <a:latin typeface="Franklin Gothic Book" panose="020B0503020102020204" pitchFamily="34" charset="0"/>
                <a:ea typeface="MS Mincho" panose="02020609040205080304" pitchFamily="49" charset="-128"/>
                <a:cs typeface="Traditional Arabic" panose="02020603050405020304" pitchFamily="18" charset="-78"/>
              </a:rPr>
              <a:t>general public</a:t>
            </a:r>
            <a:r>
              <a:rPr lang="en-US" sz="900" b="1" i="0" dirty="0">
                <a:effectLst/>
                <a:latin typeface="Franklin Gothic Book" panose="020B0503020102020204" pitchFamily="34" charset="0"/>
                <a:ea typeface="MS Mincho" panose="02020609040205080304" pitchFamily="49" charset="-128"/>
                <a:cs typeface="Traditional Arabic" panose="02020603050405020304" pitchFamily="18" charset="-78"/>
              </a:rPr>
              <a:t>. </a:t>
            </a:r>
          </a:p>
          <a:p>
            <a:pPr marL="342900" marR="0" lvl="0" indent="-342900">
              <a:lnSpc>
                <a:spcPct val="150000"/>
              </a:lnSpc>
              <a:spcBef>
                <a:spcPts val="0"/>
              </a:spcBef>
              <a:spcAft>
                <a:spcPts val="0"/>
              </a:spcAft>
              <a:buClr>
                <a:srgbClr val="0A1B2B"/>
              </a:buClr>
              <a:buFont typeface="Symbol" panose="05050102010706020507" pitchFamily="18" charset="2"/>
              <a:buChar char=""/>
            </a:pPr>
            <a:r>
              <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rPr>
              <a:t>The Statement should be published in languages other than English, where appropriate. TxDOT has a signed policy statement in Spanish. It is located within our Title VI plan which is available online if you would like to use it as a template. </a:t>
            </a:r>
          </a:p>
          <a:p>
            <a:pPr marL="0" marR="0">
              <a:lnSpc>
                <a:spcPct val="115000"/>
              </a:lnSpc>
              <a:spcBef>
                <a:spcPts val="0"/>
              </a:spcBef>
              <a:spcAft>
                <a:spcPts val="0"/>
              </a:spcAft>
            </a:pPr>
            <a:endPar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17</a:t>
            </a:fld>
            <a:endParaRPr lang="en-US" dirty="0"/>
          </a:p>
        </p:txBody>
      </p:sp>
    </p:spTree>
    <p:extLst>
      <p:ext uri="{BB962C8B-B14F-4D97-AF65-F5344CB8AC3E}">
        <p14:creationId xmlns:p14="http://schemas.microsoft.com/office/powerpoint/2010/main" val="2839742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50000"/>
              </a:lnSpc>
              <a:spcBef>
                <a:spcPts val="0"/>
              </a:spcBef>
              <a:spcAft>
                <a:spcPts val="0"/>
              </a:spcAft>
              <a:buClr>
                <a:srgbClr val="0A1B2B"/>
              </a:buClr>
              <a:buFont typeface="Symbol" panose="05050102010706020507" pitchFamily="18" charset="2"/>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head of the agency is required to sign the U.S. DOT Standard Title VI Assurances every three years or within 30 days following a change in executive leadership. Signing Title VI and related statutes nondiscrimination assurances certifies to FHWA and TxDOT that its program, services, and activities are being conducted in a nondiscriminatory manner.  The Assurances serve two important purposes:</a:t>
            </a:r>
          </a:p>
          <a:p>
            <a:pPr marL="457200" marR="0" lvl="1" indent="0">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imes New Roman" panose="02020603050405020304" pitchFamily="18" charset="0"/>
              </a:rPr>
              <a:t>1) They document agency commitment to nondiscrimination and equitable service to its community and </a:t>
            </a:r>
          </a:p>
          <a:p>
            <a:pPr marL="457200" marR="0" lvl="1" indent="0">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imes New Roman" panose="02020603050405020304" pitchFamily="18" charset="0"/>
              </a:rPr>
              <a:t>2) They serve as a legally enforceable agreement by which the Agency may be held liable for not adhering to.  </a:t>
            </a:r>
          </a:p>
          <a:p>
            <a:pPr marL="457200" marR="0" lvl="1" indent="0">
              <a:lnSpc>
                <a:spcPct val="150000"/>
              </a:lnSpc>
              <a:spcBef>
                <a:spcPts val="300"/>
              </a:spcBef>
              <a:spcAft>
                <a:spcPts val="0"/>
              </a:spcAft>
              <a:buClr>
                <a:srgbClr val="0A1B2B"/>
              </a:buClr>
              <a:buSzPts val="1400"/>
              <a:buFont typeface="Arial" panose="020B0604020202020204" pitchFamily="34" charset="0"/>
              <a:buNone/>
            </a:pPr>
            <a:endParaRPr lang="en-US" sz="1200" dirty="0">
              <a:effectLst/>
              <a:latin typeface="Franklin Gothic Book" panose="020B0503020102020204" pitchFamily="34" charset="0"/>
              <a:ea typeface="MS Mincho" panose="02020609040205080304" pitchFamily="49" charset="-128"/>
              <a:cs typeface="Times New Roman" panose="02020603050405020304" pitchFamily="18" charset="0"/>
            </a:endParaRPr>
          </a:p>
          <a:p>
            <a:pPr marL="457200" marR="0" lvl="1" indent="0" algn="l">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Assurances lists all the Title VI requirements that a local agency agrees to perform in return for receiving FHWA funds from the State, including developing a nondiscrimination policy statement and a discrimination complaint handling procedure.</a:t>
            </a:r>
          </a:p>
          <a:p>
            <a:pPr marL="457200" marR="0" lvl="1" indent="0" algn="l">
              <a:lnSpc>
                <a:spcPct val="150000"/>
              </a:lnSpc>
              <a:spcBef>
                <a:spcPts val="300"/>
              </a:spcBef>
              <a:spcAft>
                <a:spcPts val="0"/>
              </a:spcAft>
              <a:buClr>
                <a:srgbClr val="0A1B2B"/>
              </a:buClr>
              <a:buSzPts val="1400"/>
              <a:buFont typeface="Arial" panose="020B0604020202020204" pitchFamily="34" charset="0"/>
              <a:buNone/>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457200" marR="0" lvl="1" indent="0" algn="l" defTabSz="685983" rtl="0" eaLnBrk="1" fontAlgn="auto" latinLnBrk="0" hangingPunct="1">
              <a:lnSpc>
                <a:spcPct val="150000"/>
              </a:lnSpc>
              <a:spcBef>
                <a:spcPts val="300"/>
              </a:spcBef>
              <a:spcAft>
                <a:spcPts val="0"/>
              </a:spcAft>
              <a:buClr>
                <a:srgbClr val="0A1B2B"/>
              </a:buClr>
              <a:buSzPts val="1400"/>
              <a:buFont typeface="Arial" panose="020B0604020202020204" pitchFamily="34" charset="0"/>
              <a:buNone/>
              <a:tabLst/>
              <a:defRPr/>
            </a:pPr>
            <a:r>
              <a:rPr lang="en-US" sz="3200" dirty="0"/>
              <a:t>It should be noted that construction contractors, consultants, and suppliers are NOT required to sign the U.S. DOT Standard Title VI Assurances and </a:t>
            </a:r>
            <a:r>
              <a:rPr lang="en-US" sz="1200" dirty="0"/>
              <a:t>do not apply to contractors or consultants.</a:t>
            </a:r>
          </a:p>
          <a:p>
            <a:pPr marL="457200" marR="0" lvl="1" indent="0">
              <a:lnSpc>
                <a:spcPct val="150000"/>
              </a:lnSpc>
              <a:spcBef>
                <a:spcPts val="300"/>
              </a:spcBef>
              <a:spcAft>
                <a:spcPts val="0"/>
              </a:spcAft>
              <a:buClr>
                <a:srgbClr val="0A1B2B"/>
              </a:buClr>
              <a:buSzPts val="1400"/>
              <a:buFont typeface="Arial" panose="020B0604020202020204" pitchFamily="34" charset="0"/>
              <a:buNone/>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114300" marR="0" indent="-114300">
              <a:lnSpc>
                <a:spcPct val="150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a:t>
            </a:r>
          </a:p>
          <a:p>
            <a:pPr marL="0" marR="0" lvl="0" indent="0">
              <a:lnSpc>
                <a:spcPct val="150000"/>
              </a:lnSpc>
              <a:spcBef>
                <a:spcPts val="0"/>
              </a:spcBef>
              <a:spcAft>
                <a:spcPts val="0"/>
              </a:spcAft>
              <a:buClr>
                <a:srgbClr val="0A1B2B"/>
              </a:buClr>
              <a:buFont typeface="Symbol" panose="05050102010706020507" pitchFamily="18" charset="2"/>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subrecipient is responsible for ensuring that the applicable appendices of the Standard Assurance are included in every contract that includes federal assistance. We have a template available for this requirement should you need it. </a:t>
            </a:r>
          </a:p>
        </p:txBody>
      </p:sp>
      <p:sp>
        <p:nvSpPr>
          <p:cNvPr id="4" name="Slide Number Placeholder 3"/>
          <p:cNvSpPr>
            <a:spLocks noGrp="1"/>
          </p:cNvSpPr>
          <p:nvPr>
            <p:ph type="sldNum" sz="quarter" idx="5"/>
          </p:nvPr>
        </p:nvSpPr>
        <p:spPr/>
        <p:txBody>
          <a:bodyPr/>
          <a:lstStyle/>
          <a:p>
            <a:fld id="{731C783B-4AC7-F543-9503-53DDD025DBBC}" type="slidenum">
              <a:rPr lang="en-US" smtClean="0"/>
              <a:t>18</a:t>
            </a:fld>
            <a:endParaRPr lang="en-US" dirty="0"/>
          </a:p>
        </p:txBody>
      </p:sp>
    </p:spTree>
    <p:extLst>
      <p:ext uri="{BB962C8B-B14F-4D97-AF65-F5344CB8AC3E}">
        <p14:creationId xmlns:p14="http://schemas.microsoft.com/office/powerpoint/2010/main" val="390055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Subrecipients must have a Title VI Nondiscrimination plan that communicates how the agency implements its nondiscrimination policies.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The Title VI/Nondiscrimination Plan should contain procedures, strategies, and activities to facilitate and assure nondiscrimination in federally assisted programs and activities of the agency.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A Title VI Plan template for subrecipients has recently been added to the Subrecipients resource webpage.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Contractors, consultants, and suppliers are not required to submit a Title VI Plan.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We recognize that many agencies also receive funds from FTA (Federal Transit Administration) which requires their own Title VI Plan. While some of the requirements are the same, there are some differences. A joint or combined FHWA and FTA Title VI Plan is not recommended. </a:t>
            </a:r>
          </a:p>
        </p:txBody>
      </p:sp>
      <p:sp>
        <p:nvSpPr>
          <p:cNvPr id="4" name="Slide Number Placeholder 3"/>
          <p:cNvSpPr>
            <a:spLocks noGrp="1"/>
          </p:cNvSpPr>
          <p:nvPr>
            <p:ph type="sldNum" sz="quarter" idx="5"/>
          </p:nvPr>
        </p:nvSpPr>
        <p:spPr/>
        <p:txBody>
          <a:bodyPr/>
          <a:lstStyle/>
          <a:p>
            <a:fld id="{731C783B-4AC7-F543-9503-53DDD025DBBC}" type="slidenum">
              <a:rPr lang="en-US" smtClean="0"/>
              <a:t>19</a:t>
            </a:fld>
            <a:endParaRPr lang="en-US" dirty="0"/>
          </a:p>
        </p:txBody>
      </p:sp>
    </p:spTree>
    <p:extLst>
      <p:ext uri="{BB962C8B-B14F-4D97-AF65-F5344CB8AC3E}">
        <p14:creationId xmlns:p14="http://schemas.microsoft.com/office/powerpoint/2010/main" val="29640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2</a:t>
            </a:fld>
            <a:endParaRPr lang="en-US" dirty="0"/>
          </a:p>
        </p:txBody>
      </p:sp>
    </p:spTree>
    <p:extLst>
      <p:ext uri="{BB962C8B-B14F-4D97-AF65-F5344CB8AC3E}">
        <p14:creationId xmlns:p14="http://schemas.microsoft.com/office/powerpoint/2010/main" val="3856667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A Title VI Coordinator in your organization should be able to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•Conduct the agency's Title VI responsibilities and provide oversight;</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Implement your Title VI Plan;</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Investigate complaints;</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Provide training to staff;</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Document the goals met in your organization’s Title VI/Nondiscrimination Plan; and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 Title VI information specific to your organization and where appropriate accommodate persons who have a Limited English Proficiency.</a:t>
            </a:r>
          </a:p>
          <a:p>
            <a:pPr marL="0" marR="0">
              <a:lnSpc>
                <a:spcPct val="115000"/>
              </a:lnSpc>
              <a:spcBef>
                <a:spcPts val="0"/>
              </a:spcBef>
              <a:spcAft>
                <a:spcPts val="0"/>
              </a:spcAft>
            </a:pPr>
            <a:endPar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20</a:t>
            </a:fld>
            <a:endParaRPr lang="en-US" dirty="0"/>
          </a:p>
        </p:txBody>
      </p:sp>
    </p:spTree>
    <p:extLst>
      <p:ext uri="{BB962C8B-B14F-4D97-AF65-F5344CB8AC3E}">
        <p14:creationId xmlns:p14="http://schemas.microsoft.com/office/powerpoint/2010/main" val="82605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TxDOT processes complaints consistent with FHWA’s Guidance. Within 10 days of receipt of a complaint, TxDOT will inform the FHWA Division Office, which will forward the complaint to the FHWA Headquarters Office of Civil Rights (HCR) for review and further investigation if accepted.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Best practices for complaint handling include:</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Ensuring complaints are handled by personnel trained in compliance investigations.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Ensuring complaints filed with the subrecipient in which the subrecipient or its lower tier subrecipient is named as the respondent must be forwarded to TxDOT for investigation within 10 calendar days.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Developing an external discrimination complaint form.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Distributing written discrimination complaint handling procedures to agency personnel.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Making the public aware of the procedures for filing a discrimination complaint, such as making the information available on the agency’s Web site or in a brochure.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Maintaining a complaint log, to include any complaints or lawsuits filed against the agency,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Maintaining all correspondence related to the complaint.</a:t>
            </a:r>
          </a:p>
          <a:p>
            <a:pPr marL="0" marR="0">
              <a:lnSpc>
                <a:spcPct val="115000"/>
              </a:lnSpc>
              <a:spcBef>
                <a:spcPts val="0"/>
              </a:spcBef>
              <a:spcAft>
                <a:spcPts val="0"/>
              </a:spcAft>
            </a:pPr>
            <a:endPar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lvl="0" indent="0" algn="l" defTabSz="685983" rtl="0" eaLnBrk="1" fontAlgn="auto" latinLnBrk="0" hangingPunct="1">
              <a:lnSpc>
                <a:spcPct val="115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keep in mind, subrecipients should not conduct their own Title VI investigations other than to collect information and work with TxDOT and FHWA to remediate. FHWA will conduct the investigation or direct TxDOT to do so. </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complaint form and procedures template is available for subrecipients on our website. </a:t>
            </a:r>
          </a:p>
          <a:p>
            <a:pPr marL="0" marR="0" indent="0">
              <a:lnSpc>
                <a:spcPct val="115000"/>
              </a:lnSpc>
              <a:spcBef>
                <a:spcPts val="0"/>
              </a:spcBef>
              <a:spcAft>
                <a:spcPts val="0"/>
              </a:spcAft>
              <a:buNone/>
            </a:pPr>
            <a:endPar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indent="0">
              <a:lnSpc>
                <a:spcPct val="115000"/>
              </a:lnSpc>
              <a:spcBef>
                <a:spcPts val="0"/>
              </a:spcBef>
              <a:spcAft>
                <a:spcPts val="0"/>
              </a:spcAft>
              <a:buNone/>
            </a:pPr>
            <a:endPar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21</a:t>
            </a:fld>
            <a:endParaRPr lang="en-US" dirty="0"/>
          </a:p>
        </p:txBody>
      </p:sp>
    </p:spTree>
    <p:extLst>
      <p:ext uri="{BB962C8B-B14F-4D97-AF65-F5344CB8AC3E}">
        <p14:creationId xmlns:p14="http://schemas.microsoft.com/office/powerpoint/2010/main" val="74715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8AB0-1A48-C421-C56E-39332305D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A6D8E-0EF7-C01F-E85E-AE3B33107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47A08-0CB4-7ECD-3BBD-744BBAB47A95}"/>
              </a:ext>
            </a:extLst>
          </p:cNvPr>
          <p:cNvSpPr>
            <a:spLocks noGrp="1"/>
          </p:cNvSpPr>
          <p:nvPr>
            <p:ph type="body" idx="1"/>
          </p:nvPr>
        </p:nvSpPr>
        <p:spPr/>
        <p:txBody>
          <a:bodyPr/>
          <a:lstStyle/>
          <a:p>
            <a:pPr marL="0" marR="0" indent="0">
              <a:lnSpc>
                <a:spcPct val="115000"/>
              </a:lnSpc>
              <a:spcBef>
                <a:spcPts val="0"/>
              </a:spcBef>
              <a:spcAft>
                <a:spcPts val="0"/>
              </a:spcAft>
              <a:buNone/>
            </a:pPr>
            <a:endPar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a:extLst>
              <a:ext uri="{FF2B5EF4-FFF2-40B4-BE49-F238E27FC236}">
                <a16:creationId xmlns:a16="http://schemas.microsoft.com/office/drawing/2014/main" id="{ED3DD3B0-534E-CB69-4E2D-3E34C35069A7}"/>
              </a:ext>
            </a:extLst>
          </p:cNvPr>
          <p:cNvSpPr>
            <a:spLocks noGrp="1"/>
          </p:cNvSpPr>
          <p:nvPr>
            <p:ph type="sldNum" sz="quarter" idx="5"/>
          </p:nvPr>
        </p:nvSpPr>
        <p:spPr/>
        <p:txBody>
          <a:bodyPr/>
          <a:lstStyle/>
          <a:p>
            <a:fld id="{731C783B-4AC7-F543-9503-53DDD025DBBC}" type="slidenum">
              <a:rPr lang="en-US" smtClean="0"/>
              <a:t>22</a:t>
            </a:fld>
            <a:endParaRPr lang="en-US" dirty="0"/>
          </a:p>
        </p:txBody>
      </p:sp>
    </p:spTree>
    <p:extLst>
      <p:ext uri="{BB962C8B-B14F-4D97-AF65-F5344CB8AC3E}">
        <p14:creationId xmlns:p14="http://schemas.microsoft.com/office/powerpoint/2010/main" val="254606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9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23</a:t>
            </a:fld>
            <a:endParaRPr lang="en-US" dirty="0"/>
          </a:p>
        </p:txBody>
      </p:sp>
    </p:spTree>
    <p:extLst>
      <p:ext uri="{BB962C8B-B14F-4D97-AF65-F5344CB8AC3E}">
        <p14:creationId xmlns:p14="http://schemas.microsoft.com/office/powerpoint/2010/main" val="327537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69C92-8298-F68C-527C-FCD0EF86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50F4C-35C6-5C95-FC2C-DB74458EE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28355-038B-EC48-091E-D3C0D9507D7D}"/>
              </a:ext>
            </a:extLst>
          </p:cNvPr>
          <p:cNvSpPr>
            <a:spLocks noGrp="1"/>
          </p:cNvSpPr>
          <p:nvPr>
            <p:ph type="body" idx="1"/>
          </p:nvPr>
        </p:nvSpPr>
        <p:spPr/>
        <p:txBody>
          <a:bodyPr/>
          <a:lstStyle/>
          <a:p>
            <a:pPr algn="l"/>
            <a:endParaRPr lang="en-US" sz="9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F4429EDA-D257-B744-A725-CA0C2512C21E}"/>
              </a:ext>
            </a:extLst>
          </p:cNvPr>
          <p:cNvSpPr>
            <a:spLocks noGrp="1"/>
          </p:cNvSpPr>
          <p:nvPr>
            <p:ph type="sldNum" sz="quarter" idx="5"/>
          </p:nvPr>
        </p:nvSpPr>
        <p:spPr/>
        <p:txBody>
          <a:bodyPr/>
          <a:lstStyle/>
          <a:p>
            <a:fld id="{731C783B-4AC7-F543-9503-53DDD025DBBC}" type="slidenum">
              <a:rPr lang="en-US" smtClean="0"/>
              <a:t>24</a:t>
            </a:fld>
            <a:endParaRPr lang="en-US" dirty="0"/>
          </a:p>
        </p:txBody>
      </p:sp>
    </p:spTree>
    <p:extLst>
      <p:ext uri="{BB962C8B-B14F-4D97-AF65-F5344CB8AC3E}">
        <p14:creationId xmlns:p14="http://schemas.microsoft.com/office/powerpoint/2010/main" val="278560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Some recommendations include:</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Conduct a language needs assessment considering the following four factors: 1) The number or proportion of LEP persons in the eligible service population 2) The frequency with which LEP individuals come in contact with the agency’s programs or activities 3) The nature of the importance of the program, activity, or services provided by the agency 4) The resources available to the agency and the costs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Translate written information and outreach materials into regularly encountered languages other than English, particularly vital documents if they contain information that is critical for obtaining services and/or benefits or is required by law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 methods to provide oral interpretation either in person or via telephone and the procedures used by staff to access those services </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Identify LEP populations affected by a project using the most recent Census data and tailor your public outreach accordingly.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Attend training that focuses on helping staff better communicate with LEP persons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Post notices detailing the agency’s Title VI obligations and complaint procedures that have been translated into languages other than English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Notify LEP customers of the availability of language services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Maintain a list of bilingual staff and the languages they interpret or translate</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 an agency Language Assistance Plan that establishes guidelines for providing language services to persons with Limited English Proficiency.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 Translate important information on the agency’s external Website or use Google translate as a basic tool for introductory conversations.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Continually monitor and evaluate efforts to provide language access </a:t>
            </a:r>
          </a:p>
        </p:txBody>
      </p:sp>
      <p:sp>
        <p:nvSpPr>
          <p:cNvPr id="4" name="Slide Number Placeholder 3"/>
          <p:cNvSpPr>
            <a:spLocks noGrp="1"/>
          </p:cNvSpPr>
          <p:nvPr>
            <p:ph type="sldNum" sz="quarter" idx="5"/>
          </p:nvPr>
        </p:nvSpPr>
        <p:spPr/>
        <p:txBody>
          <a:bodyPr/>
          <a:lstStyle/>
          <a:p>
            <a:fld id="{731C783B-4AC7-F543-9503-53DDD025DBBC}" type="slidenum">
              <a:rPr lang="en-US" smtClean="0"/>
              <a:t>25</a:t>
            </a:fld>
            <a:endParaRPr lang="en-US" dirty="0"/>
          </a:p>
        </p:txBody>
      </p:sp>
    </p:spTree>
    <p:extLst>
      <p:ext uri="{BB962C8B-B14F-4D97-AF65-F5344CB8AC3E}">
        <p14:creationId xmlns:p14="http://schemas.microsoft.com/office/powerpoint/2010/main" val="2364213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Recommendations include: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 an agency Public Participation Plan. Include maps of the identified minority and LEP populations based upon the most recent Census data.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 The Title VI/Nondiscrimination Coordinator should actively participate in the development and update efforts and should be included in the approval process. They should also monitor how the agency implements the plan.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Public involvement and participation procedures should detail how the agency notifies the public regarding the development of transportation plans and improvement programs and how it solicits and addresses the public’s comments.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It’s important to conduct early and continuous public involvement through stages of project development and provide timely information to the public and in languages other than English.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Document efforts to utilize demographic data or knowledge of the community to perform outreach to specific populations.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Seek out and consider the needs of minority, low-income, or other non-traditional stakeholders.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Maintain a stakeholders list with contact information for organizations and individuals.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Periodically review and evaluate the public participation processes/procedures.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Ensure the processes/procedures are compliant with the Title VI/Nondiscrimination requirements. </a:t>
            </a:r>
            <a:endParaRPr lang="en-US" sz="9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
        <p:nvSpPr>
          <p:cNvPr id="4" name="Slide Number Placeholder 3"/>
          <p:cNvSpPr>
            <a:spLocks noGrp="1"/>
          </p:cNvSpPr>
          <p:nvPr>
            <p:ph type="sldNum" sz="quarter" idx="5"/>
          </p:nvPr>
        </p:nvSpPr>
        <p:spPr/>
        <p:txBody>
          <a:bodyPr/>
          <a:lstStyle/>
          <a:p>
            <a:fld id="{731C783B-4AC7-F543-9503-53DDD025DBBC}" type="slidenum">
              <a:rPr lang="en-US" smtClean="0"/>
              <a:t>26</a:t>
            </a:fld>
            <a:endParaRPr lang="en-US" dirty="0"/>
          </a:p>
        </p:txBody>
      </p:sp>
    </p:spTree>
    <p:extLst>
      <p:ext uri="{BB962C8B-B14F-4D97-AF65-F5344CB8AC3E}">
        <p14:creationId xmlns:p14="http://schemas.microsoft.com/office/powerpoint/2010/main" val="2784065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There are several ways to meet this requirement, some of which include:</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Demographic maps showing the racial composition of affected neighborhoods may be used to develop a community profile.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Develop forms, surveys, and other data collection methods designed to obtain a description of community boundaries, racial/ethnic make-up, income levels, tax base, or access to community services, schools, hospitals and shopping directly from the community</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Engage and track historically under represented populations and businesses in the planning, project development, and maintenance processes. </a:t>
            </a:r>
          </a:p>
          <a:p>
            <a:pPr marL="0" marR="0">
              <a:lnSpc>
                <a:spcPct val="115000"/>
              </a:lnSpc>
              <a:spcBef>
                <a:spcPts val="0"/>
              </a:spcBef>
              <a:spcAft>
                <a:spcPts val="0"/>
              </a:spcAft>
            </a:pPr>
            <a:r>
              <a:rPr lang="en-US" sz="900" dirty="0">
                <a:effectLst/>
                <a:latin typeface="Franklin Gothic Book" panose="020B0503020102020204" pitchFamily="34" charset="0"/>
                <a:ea typeface="MS Mincho" panose="02020609040205080304" pitchFamily="49" charset="-128"/>
                <a:cs typeface="Traditional Arabic" panose="02020603050405020304" pitchFamily="18" charset="-78"/>
              </a:rPr>
              <a:t>• Send correspondence to community leaders, community-based organizations, or local data-collecting agencies requesting their assistance in identifying the demographics of the population affected by the agency’s programs and activities.</a:t>
            </a:r>
          </a:p>
        </p:txBody>
      </p:sp>
      <p:sp>
        <p:nvSpPr>
          <p:cNvPr id="4" name="Slide Number Placeholder 3"/>
          <p:cNvSpPr>
            <a:spLocks noGrp="1"/>
          </p:cNvSpPr>
          <p:nvPr>
            <p:ph type="sldNum" sz="quarter" idx="5"/>
          </p:nvPr>
        </p:nvSpPr>
        <p:spPr/>
        <p:txBody>
          <a:bodyPr/>
          <a:lstStyle/>
          <a:p>
            <a:fld id="{731C783B-4AC7-F543-9503-53DDD025DBBC}" type="slidenum">
              <a:rPr lang="en-US" smtClean="0"/>
              <a:t>27</a:t>
            </a:fld>
            <a:endParaRPr lang="en-US" dirty="0"/>
          </a:p>
        </p:txBody>
      </p:sp>
    </p:spTree>
    <p:extLst>
      <p:ext uri="{BB962C8B-B14F-4D97-AF65-F5344CB8AC3E}">
        <p14:creationId xmlns:p14="http://schemas.microsoft.com/office/powerpoint/2010/main" val="460011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Where appropriate, display in languages other than English. </a:t>
            </a:r>
          </a:p>
          <a:p>
            <a:pPr marL="0" marR="0">
              <a:lnSpc>
                <a:spcPct val="115000"/>
              </a:lnSpc>
              <a:spcBef>
                <a:spcPts val="0"/>
              </a:spcBef>
              <a:spcAft>
                <a:spcPts val="0"/>
              </a:spcAft>
            </a:pPr>
            <a:endPar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If your agency doesn’t already have a Title VI Poster, consider using TxDOT’s as a template. TxDOT’s poster is available on the Title VI program webpage on txdot.gov.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41898-D043-4569-A9A6-59B778BEC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31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requirements for subrecipients</a:t>
            </a:r>
          </a:p>
        </p:txBody>
      </p:sp>
      <p:sp>
        <p:nvSpPr>
          <p:cNvPr id="4" name="Slide Number Placeholder 3"/>
          <p:cNvSpPr>
            <a:spLocks noGrp="1"/>
          </p:cNvSpPr>
          <p:nvPr>
            <p:ph type="sldNum" sz="quarter" idx="5"/>
          </p:nvPr>
        </p:nvSpPr>
        <p:spPr/>
        <p:txBody>
          <a:bodyPr/>
          <a:lstStyle/>
          <a:p>
            <a:fld id="{731C783B-4AC7-F543-9503-53DDD025DBBC}" type="slidenum">
              <a:rPr lang="en-US" smtClean="0"/>
              <a:t>29</a:t>
            </a:fld>
            <a:endParaRPr lang="en-US" dirty="0"/>
          </a:p>
        </p:txBody>
      </p:sp>
    </p:spTree>
    <p:extLst>
      <p:ext uri="{BB962C8B-B14F-4D97-AF65-F5344CB8AC3E}">
        <p14:creationId xmlns:p14="http://schemas.microsoft.com/office/powerpoint/2010/main" val="266881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3</a:t>
            </a:fld>
            <a:endParaRPr lang="en-US" dirty="0"/>
          </a:p>
        </p:txBody>
      </p:sp>
    </p:spTree>
    <p:extLst>
      <p:ext uri="{BB962C8B-B14F-4D97-AF65-F5344CB8AC3E}">
        <p14:creationId xmlns:p14="http://schemas.microsoft.com/office/powerpoint/2010/main" val="1324143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30</a:t>
            </a:fld>
            <a:endParaRPr lang="en-US" dirty="0"/>
          </a:p>
        </p:txBody>
      </p:sp>
    </p:spTree>
    <p:extLst>
      <p:ext uri="{BB962C8B-B14F-4D97-AF65-F5344CB8AC3E}">
        <p14:creationId xmlns:p14="http://schemas.microsoft.com/office/powerpoint/2010/main" val="4272486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31</a:t>
            </a:fld>
            <a:endParaRPr lang="en-US" dirty="0"/>
          </a:p>
        </p:txBody>
      </p:sp>
    </p:spTree>
    <p:extLst>
      <p:ext uri="{BB962C8B-B14F-4D97-AF65-F5344CB8AC3E}">
        <p14:creationId xmlns:p14="http://schemas.microsoft.com/office/powerpoint/2010/main" val="16675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32</a:t>
            </a:fld>
            <a:endParaRPr lang="en-US" dirty="0"/>
          </a:p>
        </p:txBody>
      </p:sp>
    </p:spTree>
    <p:extLst>
      <p:ext uri="{BB962C8B-B14F-4D97-AF65-F5344CB8AC3E}">
        <p14:creationId xmlns:p14="http://schemas.microsoft.com/office/powerpoint/2010/main" val="285396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b="0" i="0" u="none" strike="noStrike" baseline="0" dirty="0">
                <a:latin typeface="Franklin Gothic Book" panose="020B0503020102020204" pitchFamily="34" charset="0"/>
              </a:rPr>
              <a:t>Why is TxDOT reviewing my organization for Title VI compliance? </a:t>
            </a:r>
          </a:p>
          <a:p>
            <a:pPr marL="0" indent="0">
              <a:buNone/>
            </a:pPr>
            <a:endParaRPr lang="en-US" sz="900" b="0" i="0" u="none" strike="noStrike" baseline="0" dirty="0">
              <a:latin typeface="Franklin Gothic Book" panose="020B0503020102020204" pitchFamily="34" charset="0"/>
            </a:endParaRPr>
          </a:p>
          <a:p>
            <a:pPr algn="l"/>
            <a:r>
              <a:rPr lang="en-US" sz="900" b="0" i="0" u="none" strike="noStrike" baseline="0" dirty="0">
                <a:latin typeface="Franklin Gothic Book" panose="020B0503020102020204" pitchFamily="34" charset="0"/>
              </a:rPr>
              <a:t>In accordance with the Code of Federal Regulations cited in 23 CFR 200.9(b)(7), </a:t>
            </a:r>
            <a:r>
              <a:rPr lang="en-US" sz="900" dirty="0"/>
              <a:t>TxDOT is responsible for developing and implementing an effective subrecipient monitoring program that conducts reviews of cities, counties, consultant contractors, suppliers, universities and colleges, planning agencies and other recipients of federal-aid highway funds with whom it does business. </a:t>
            </a:r>
            <a:r>
              <a:rPr lang="en-US" sz="900" b="0" i="0" u="none" strike="noStrike" baseline="0" dirty="0">
                <a:latin typeface="Franklin Gothic Book" panose="020B0503020102020204" pitchFamily="34" charset="0"/>
              </a:rPr>
              <a:t>The term subrecipient refers to a recipient that receives federal funds indirectly through TxDOT.</a:t>
            </a:r>
            <a:endParaRPr lang="en-US" sz="900" dirty="0"/>
          </a:p>
          <a:p>
            <a:pPr algn="l"/>
            <a:endParaRPr lang="en-US" sz="900" b="0" i="0" u="none" strike="noStrike" baseline="0" dirty="0">
              <a:latin typeface="Franklin Gothic Book" panose="020B0503020102020204" pitchFamily="34" charset="0"/>
            </a:endParaRPr>
          </a:p>
          <a:p>
            <a:r>
              <a:rPr lang="en-US" sz="800" dirty="0">
                <a:latin typeface="Franklin Gothic Book" panose="020B0503020102020204" pitchFamily="34" charset="0"/>
              </a:rPr>
              <a:t>TxDOT’s Subrecipient Monitoring Program is multi-faceted and provides education of Title VI requirements, monitoring and oversight of subrecipient compliance, and consultation upon request.</a:t>
            </a:r>
          </a:p>
          <a:p>
            <a:pPr algn="l"/>
            <a:endParaRPr lang="en-US" dirty="0">
              <a:latin typeface="Franklin Gothic Book" panose="020B0503020102020204" pitchFamily="34" charset="0"/>
            </a:endParaRPr>
          </a:p>
          <a:p>
            <a:endParaRPr lang="en-US" sz="800" dirty="0">
              <a:latin typeface="Franklin Gothic Book" panose="020B0503020102020204" pitchFamily="34" charset="0"/>
            </a:endParaRPr>
          </a:p>
          <a:p>
            <a:pPr algn="l"/>
            <a:endParaRPr lang="en-US" dirty="0">
              <a:latin typeface="Franklin Gothic Book" panose="020B05030201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37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Franklin Gothic Book" panose="020B0503020102020204" pitchFamily="34" charset="0"/>
              </a:rPr>
              <a:t>TxDOT’s Advance Funding Agreement (AFA) outlines the basic requirements to ensure nondiscrimination in subrecipient transportation projects and is used as a starting point in the process of determining funding eligibility. The AFA outlines the basic requirements to ensure nondiscrimination in subrecipient transportation projects. The Title VI Team works with TxDOT’s Local Government office to identify subrecipients with active Advance Funding Agreements to determine who will be reviewed in the current year.  </a:t>
            </a:r>
          </a:p>
          <a:p>
            <a:pPr algn="l"/>
            <a:endParaRPr lang="en-US" dirty="0">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64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4CF4-0759-FA37-1E80-016548D7D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A43DD-00C0-6590-0635-B60BCF3A9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214C0-B204-5793-2D28-EFB7C9B8F272}"/>
              </a:ext>
            </a:extLst>
          </p:cNvPr>
          <p:cNvSpPr>
            <a:spLocks noGrp="1"/>
          </p:cNvSpPr>
          <p:nvPr>
            <p:ph type="body" idx="1"/>
          </p:nvPr>
        </p:nvSpPr>
        <p:spPr/>
        <p:txBody>
          <a:bodyPr/>
          <a:lstStyle/>
          <a:p>
            <a:pPr marL="0" indent="0">
              <a:lnSpc>
                <a:spcPct val="100000"/>
              </a:lnSpc>
              <a:buNone/>
            </a:pPr>
            <a:r>
              <a:rPr lang="en-US" sz="1800" dirty="0"/>
              <a:t>How does the Program work?</a:t>
            </a:r>
          </a:p>
          <a:p>
            <a:pPr marL="0" indent="0">
              <a:lnSpc>
                <a:spcPct val="100000"/>
              </a:lnSpc>
              <a:buNone/>
            </a:pPr>
            <a:endParaRPr lang="en-US" sz="1800" dirty="0"/>
          </a:p>
          <a:p>
            <a:pPr marL="0" indent="0">
              <a:lnSpc>
                <a:spcPct val="100000"/>
              </a:lnSpc>
              <a:buNone/>
            </a:pPr>
            <a:r>
              <a:rPr lang="en-US" sz="1800" dirty="0"/>
              <a:t>The Civil Rights Division developed the Subrecipient Compliance Assessment Tool, or SCAT, to assist in the evaluation and verification of information submitted by subrecipients. This allows the Title VI team to:</a:t>
            </a:r>
          </a:p>
          <a:p>
            <a:pPr marL="0" marR="0">
              <a:lnSpc>
                <a:spcPct val="115000"/>
              </a:lnSpc>
              <a:spcBef>
                <a:spcPts val="0"/>
              </a:spcBef>
              <a:spcAft>
                <a:spcPts val="0"/>
              </a:spcAft>
            </a:pPr>
            <a:endPar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1. Ensure compliance with Title VI;</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2. Identify subrecipients requiring immediate Title VI Program technical assistance; and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3. Monitor Title VI Program compliance which is evaluated every three years. </a:t>
            </a:r>
          </a:p>
          <a:p>
            <a:pPr marL="0" marR="0">
              <a:lnSpc>
                <a:spcPct val="115000"/>
              </a:lnSpc>
              <a:spcBef>
                <a:spcPts val="0"/>
              </a:spcBef>
              <a:spcAft>
                <a:spcPts val="0"/>
              </a:spcAft>
            </a:pPr>
            <a:endPar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The SCAT is not a comprehensive survey for all Title VI requirements, but rather a tool to determine if a subrecipient is meeting the basic requirements of Title VI. </a:t>
            </a:r>
          </a:p>
        </p:txBody>
      </p:sp>
      <p:sp>
        <p:nvSpPr>
          <p:cNvPr id="4" name="Slide Number Placeholder 3">
            <a:extLst>
              <a:ext uri="{FF2B5EF4-FFF2-40B4-BE49-F238E27FC236}">
                <a16:creationId xmlns:a16="http://schemas.microsoft.com/office/drawing/2014/main" id="{46A4FFBA-EC00-9510-8E71-AF09990857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51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Franklin Gothic Book" panose="020B0503020102020204" pitchFamily="34" charset="0"/>
              </a:rPr>
              <a:t>The Title VI Preliminary Survey </a:t>
            </a:r>
            <a:r>
              <a:rPr lang="en-US" sz="1100" b="0" dirty="0">
                <a:latin typeface="Franklin Gothic Book" panose="020B0503020102020204" pitchFamily="34" charset="0"/>
              </a:rPr>
              <a:t>consists of eleven questions. To ensure compliance with Title VI, subrecipients must be able to answer questions related to their agency’s Title VI Program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96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5EFA9-0A06-A6BC-64BA-5AE9C18B4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016DC-4A7B-4692-33E2-064EEFB8A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C0285-2706-9D2B-627E-0C7A33F502AD}"/>
              </a:ext>
            </a:extLst>
          </p:cNvPr>
          <p:cNvSpPr>
            <a:spLocks noGrp="1"/>
          </p:cNvSpPr>
          <p:nvPr>
            <p:ph type="body" idx="1"/>
          </p:nvPr>
        </p:nvSpPr>
        <p:spPr/>
        <p:txBody>
          <a:bodyPr/>
          <a:lstStyle/>
          <a:p>
            <a:r>
              <a:rPr lang="en-US" sz="1200" b="0" dirty="0">
                <a:latin typeface="Franklin Gothic Book" panose="020B0503020102020204" pitchFamily="34" charset="0"/>
              </a:rPr>
              <a:t>The Title VI Compliance Check consists of the s</a:t>
            </a:r>
            <a:r>
              <a:rPr lang="en-US" sz="1100" b="0" dirty="0">
                <a:latin typeface="Franklin Gothic Book" panose="020B0503020102020204" pitchFamily="34" charset="0"/>
              </a:rPr>
              <a:t>ame questions as Survey 1. Subrecipients must identify when they are retaking the survey  to demonstrate corrective actions. </a:t>
            </a:r>
          </a:p>
          <a:p>
            <a:pPr marL="0" indent="0">
              <a:buNone/>
            </a:pPr>
            <a:endParaRPr lang="en-US" sz="1100" b="0" dirty="0">
              <a:latin typeface="Franklin Gothic Book" panose="020B0503020102020204" pitchFamily="34" charset="0"/>
            </a:endParaRPr>
          </a:p>
          <a:p>
            <a:pPr marL="0" indent="0">
              <a:buNone/>
            </a:pPr>
            <a:r>
              <a:rPr lang="en-US" sz="1100" dirty="0">
                <a:latin typeface="Franklin Gothic Book" panose="020B0503020102020204" pitchFamily="34" charset="0"/>
              </a:rPr>
              <a:t>The Title VI survey and compliance check are located on the subrecipient resources webpage on txdot.gov. </a:t>
            </a:r>
          </a:p>
          <a:p>
            <a:pPr marL="0" indent="0">
              <a:buNone/>
            </a:pPr>
            <a:endParaRPr lang="en-US" sz="1100"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767D1489-637A-0D70-B27D-93129BFBD15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1C783B-4AC7-F543-9503-53DDD025DB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596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are scored using a Green/Yellow/Red Scoring Method:</a:t>
            </a:r>
          </a:p>
          <a:p>
            <a:r>
              <a:rPr lang="en-US" dirty="0"/>
              <a:t>• Green satisfactory status indicates that all the survey questions have been completed and supporting documentation has been provided and verified. An agency demonstrating satisfactory status does not have to take the survey again for three years. </a:t>
            </a:r>
          </a:p>
          <a:p>
            <a:r>
              <a:rPr lang="en-US" dirty="0"/>
              <a:t>• Yellow unsatisfactory status indicates that while the primary questions (question 2 through 6) have been appropriately answered with supporting documentation, other questions (questions 7 through 11) in the survey were answered negatively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Red unsatisfactory status indicates that the survey is incomplete or one or more of the primary questions (questions 2 through 6) are answered negatively. </a:t>
            </a:r>
          </a:p>
          <a:p>
            <a:endParaRPr lang="en-US" dirty="0"/>
          </a:p>
        </p:txBody>
      </p:sp>
      <p:sp>
        <p:nvSpPr>
          <p:cNvPr id="4" name="Slide Number Placeholder 3"/>
          <p:cNvSpPr>
            <a:spLocks noGrp="1"/>
          </p:cNvSpPr>
          <p:nvPr>
            <p:ph type="sldNum" sz="quarter" idx="5"/>
          </p:nvPr>
        </p:nvSpPr>
        <p:spPr/>
        <p:txBody>
          <a:bodyPr/>
          <a:lstStyle/>
          <a:p>
            <a:fld id="{731C783B-4AC7-F543-9503-53DDD025DBBC}" type="slidenum">
              <a:rPr lang="en-US" smtClean="0"/>
              <a:t>9</a:t>
            </a:fld>
            <a:endParaRPr lang="en-US" dirty="0"/>
          </a:p>
        </p:txBody>
      </p:sp>
    </p:spTree>
    <p:extLst>
      <p:ext uri="{BB962C8B-B14F-4D97-AF65-F5344CB8AC3E}">
        <p14:creationId xmlns:p14="http://schemas.microsoft.com/office/powerpoint/2010/main" val="410853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chemeClr val="bg1"/>
                </a:solidFill>
                <a:latin typeface="+mn-lt"/>
                <a:ea typeface="Verdana" panose="020B0604030504040204" pitchFamily="34" charset="0"/>
                <a:cs typeface="Verdana" panose="020B0604030504040204" pitchFamily="34" charset="0"/>
              </a:rPr>
              <a:t>May 2026</a:t>
            </a:r>
            <a:endParaRPr lang="en-US" sz="1000" dirty="0">
              <a:solidFill>
                <a:srgbClr val="BCE7FD"/>
              </a:solidFill>
              <a:latin typeface="+mn-lt"/>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b="1">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chemeClr val="bg1"/>
                </a:solidFill>
                <a:latin typeface="+mn-lt"/>
                <a:ea typeface="Verdana" panose="020B0604030504040204" pitchFamily="34" charset="0"/>
                <a:cs typeface="Verdana" panose="020B0604030504040204" pitchFamily="34" charset="0"/>
              </a:rPr>
              <a:t>May 2026</a:t>
            </a:r>
            <a:endParaRPr lang="en-US" sz="1000" dirty="0">
              <a:solidFill>
                <a:srgbClr val="BCE7FD"/>
              </a:solidFill>
              <a:latin typeface="+mn-lt"/>
            </a:endParaRP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May 2026</a:t>
            </a:r>
            <a:endParaRPr lang="en-US" sz="1000" dirty="0">
              <a:solidFill>
                <a:srgbClr val="BCE7FD"/>
              </a:solidFill>
              <a:latin typeface="Barlow Condensed Medium" pitchFamily="2" charset="77"/>
            </a:endParaRP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50000"/>
              </a:lnSpc>
              <a:spcBef>
                <a:spcPts val="0"/>
              </a:spcBef>
              <a:spcAft>
                <a:spcPts val="1000"/>
              </a:spcAft>
              <a:buClr>
                <a:schemeClr val="accent1"/>
              </a:buClr>
              <a:buSzPct val="120000"/>
              <a:defRPr sz="1500"/>
            </a:lvl1pPr>
            <a:lvl2pPr marL="512064" indent="-228600">
              <a:lnSpc>
                <a:spcPct val="150000"/>
              </a:lnSpc>
              <a:spcBef>
                <a:spcPts val="0"/>
              </a:spcBef>
              <a:spcAft>
                <a:spcPts val="1000"/>
              </a:spcAft>
              <a:buClr>
                <a:schemeClr val="accent1"/>
              </a:buClr>
              <a:buFont typeface="Verdana" panose="020B0604030504040204" pitchFamily="34" charset="0"/>
              <a:buChar char="-"/>
              <a:defRPr sz="1500"/>
            </a:lvl2pPr>
            <a:lvl3pPr marL="857250" indent="-228600">
              <a:lnSpc>
                <a:spcPct val="150000"/>
              </a:lnSpc>
              <a:spcBef>
                <a:spcPts val="0"/>
              </a:spcBef>
              <a:spcAft>
                <a:spcPts val="1000"/>
              </a:spcAft>
              <a:buClr>
                <a:schemeClr val="accent1"/>
              </a:buClr>
              <a:buFont typeface="Wingdings" panose="05000000000000000000" pitchFamily="2" charset="2"/>
              <a:buChar char="§"/>
              <a:defRPr sz="1500"/>
            </a:lvl3pPr>
            <a:lvl4pPr marL="1200150" indent="-228600">
              <a:lnSpc>
                <a:spcPct val="150000"/>
              </a:lnSpc>
              <a:spcBef>
                <a:spcPts val="0"/>
              </a:spcBef>
              <a:spcAft>
                <a:spcPts val="1000"/>
              </a:spcAft>
              <a:buClr>
                <a:schemeClr val="accent1"/>
              </a:buClr>
              <a:buFont typeface="Verdana" panose="020B0604030504040204" pitchFamily="34" charset="0"/>
              <a:buChar char="-"/>
              <a:defRPr sz="1500"/>
            </a:lvl4pPr>
            <a:lvl5pPr marL="1543050" indent="-228600">
              <a:lnSpc>
                <a:spcPct val="150000"/>
              </a:lnSpc>
              <a:spcBef>
                <a:spcPts val="0"/>
              </a:spcBef>
              <a:spcAft>
                <a:spcPts val="10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CA67601-EED6-A212-C354-6B5497705C45}"/>
              </a:ext>
            </a:extLst>
          </p:cNvPr>
          <p:cNvSpPr txBox="1">
            <a:spLocks/>
          </p:cNvSpPr>
          <p:nvPr userDrawn="1"/>
        </p:nvSpPr>
        <p:spPr bwMode="gray">
          <a:xfrm>
            <a:off x="7883912" y="4601269"/>
            <a:ext cx="912155" cy="295463"/>
          </a:xfrm>
          <a:prstGeom prst="rect">
            <a:avLst/>
          </a:prstGeom>
          <a:noFill/>
        </p:spPr>
        <p:txBody>
          <a:bodyPr wrap="non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fld id="{604A7A6C-F878-3C4E-8FE1-6958E2950697}" type="slidenum">
              <a:rPr lang="en-US" sz="1600" b="1" smtClean="0">
                <a:solidFill>
                  <a:srgbClr val="0056A9"/>
                </a:solidFill>
                <a:latin typeface="Verdana" panose="020B0604030504040204" pitchFamily="34" charset="0"/>
                <a:ea typeface="Verdana" panose="020B0604030504040204" pitchFamily="34" charset="0"/>
                <a:cs typeface="Verdana" panose="020B0604030504040204" pitchFamily="34" charset="0"/>
              </a:rPr>
              <a:t>‹#›</a:t>
            </a:fld>
            <a:endParaRPr lang="en-US" sz="1600" b="1" dirty="0">
              <a:solidFill>
                <a:srgbClr val="0056A9"/>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TS">
    <p:spTree>
      <p:nvGrpSpPr>
        <p:cNvPr id="1" name=""/>
        <p:cNvGrpSpPr/>
        <p:nvPr/>
      </p:nvGrpSpPr>
      <p:grpSpPr>
        <a:xfrm>
          <a:off x="0" y="0"/>
          <a:ext cx="0" cy="0"/>
          <a:chOff x="0" y="0"/>
          <a:chExt cx="0" cy="0"/>
        </a:xfrm>
      </p:grpSpPr>
      <p:pic>
        <p:nvPicPr>
          <p:cNvPr id="13" name="Picture 12" descr="Help #EndTheStreakTX. End the streak of daily deaths on Texas roadways.&#10;TxDOT.gov&#10; #EndTheStreakTX Toolkit&#10; QR Code - https://txdot.app.box.com/s/crnrrep8v8pbn8rxg0n526wi9xp5kg44">
            <a:extLst>
              <a:ext uri="{FF2B5EF4-FFF2-40B4-BE49-F238E27FC236}">
                <a16:creationId xmlns:a16="http://schemas.microsoft.com/office/drawing/2014/main" id="{A7F76651-41AC-90A6-3652-43C854807258}"/>
              </a:ext>
            </a:extLst>
          </p:cNvPr>
          <p:cNvPicPr>
            <a:picLocks noChangeAspect="1"/>
          </p:cNvPicPr>
          <p:nvPr userDrawn="1"/>
        </p:nvPicPr>
        <p:blipFill>
          <a:blip r:embed="rId2"/>
          <a:stretch>
            <a:fillRect/>
          </a:stretch>
        </p:blipFill>
        <p:spPr>
          <a:xfrm>
            <a:off x="-9144" y="548640"/>
            <a:ext cx="9162288" cy="4599432"/>
          </a:xfrm>
          <a:prstGeom prst="rect">
            <a:avLst/>
          </a:prstGeom>
        </p:spPr>
      </p:pic>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CA67601-EED6-A212-C354-6B5497705C45}"/>
              </a:ext>
            </a:extLst>
          </p:cNvPr>
          <p:cNvSpPr txBox="1">
            <a:spLocks/>
          </p:cNvSpPr>
          <p:nvPr userDrawn="1"/>
        </p:nvSpPr>
        <p:spPr bwMode="gray">
          <a:xfrm>
            <a:off x="7883912" y="4601269"/>
            <a:ext cx="912155" cy="295463"/>
          </a:xfrm>
          <a:prstGeom prst="rect">
            <a:avLst/>
          </a:prstGeom>
          <a:noFill/>
        </p:spPr>
        <p:txBody>
          <a:bodyPr wrap="non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fld id="{604A7A6C-F878-3C4E-8FE1-6958E2950697}" type="slidenum">
              <a:rPr lang="en-US" sz="1600" b="1" smtClean="0">
                <a:solidFill>
                  <a:schemeClr val="bg1"/>
                </a:solidFill>
                <a:latin typeface="Verdana" panose="020B0604030504040204" pitchFamily="34" charset="0"/>
                <a:ea typeface="Verdana" panose="020B0604030504040204" pitchFamily="34" charset="0"/>
                <a:cs typeface="Verdana" panose="020B0604030504040204" pitchFamily="34" charset="0"/>
              </a:rPr>
              <a:t>‹#›</a:t>
            </a:fld>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
        <p:nvSpPr>
          <p:cNvPr id="15" name="Title 1">
            <a:extLst>
              <a:ext uri="{FF2B5EF4-FFF2-40B4-BE49-F238E27FC236}">
                <a16:creationId xmlns:a16="http://schemas.microsoft.com/office/drawing/2014/main" id="{77BD6E4E-AE77-4FF6-8629-52414DF99797}"/>
              </a:ext>
            </a:extLst>
          </p:cNvPr>
          <p:cNvSpPr>
            <a:spLocks noGrp="1"/>
          </p:cNvSpPr>
          <p:nvPr>
            <p:ph type="title" hasCustomPrompt="1"/>
          </p:nvPr>
        </p:nvSpPr>
        <p:spPr>
          <a:xfrm>
            <a:off x="-9145" y="5510849"/>
            <a:ext cx="8229600" cy="294885"/>
          </a:xfrm>
          <a:prstGeom prst="rect">
            <a:avLst/>
          </a:prstGeom>
        </p:spPr>
        <p:txBody>
          <a:bodyPr wrap="none" lIns="0" tIns="0" rIns="0" bIns="0" anchor="b" anchorCtr="0">
            <a:normAutofit/>
          </a:bodyPr>
          <a:lstStyle>
            <a:lvl1pPr>
              <a:lnSpc>
                <a:spcPct val="100000"/>
              </a:lnSpc>
              <a:defRPr sz="2200" b="1">
                <a:solidFill>
                  <a:schemeClr val="accent1"/>
                </a:solidFill>
              </a:defRPr>
            </a:lvl1pPr>
          </a:lstStyle>
          <a:p>
            <a:r>
              <a:rPr lang="en-US" dirty="0"/>
              <a:t>Insert #EndTheStreakTX slide title here</a:t>
            </a:r>
          </a:p>
        </p:txBody>
      </p:sp>
    </p:spTree>
    <p:extLst>
      <p:ext uri="{BB962C8B-B14F-4D97-AF65-F5344CB8AC3E}">
        <p14:creationId xmlns:p14="http://schemas.microsoft.com/office/powerpoint/2010/main" val="311952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71016"/>
            <a:ext cx="8229600" cy="319125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 id="2147483698" r:id="rId5"/>
  </p:sldLayoutIdLst>
  <p:txStyles>
    <p:titleStyle>
      <a:lvl1pPr algn="l" defTabSz="685800" rtl="0" eaLnBrk="1" latinLnBrk="0" hangingPunct="1">
        <a:lnSpc>
          <a:spcPct val="100000"/>
        </a:lnSpc>
        <a:spcBef>
          <a:spcPct val="0"/>
        </a:spcBef>
        <a:buNone/>
        <a:defRPr sz="2200" b="1" kern="1200">
          <a:solidFill>
            <a:schemeClr val="accent1"/>
          </a:solidFill>
          <a:latin typeface="+mj-lt"/>
          <a:ea typeface="+mj-ea"/>
          <a:cs typeface="+mj-cs"/>
        </a:defRPr>
      </a:lvl1pPr>
    </p:titleStyle>
    <p:bodyStyle>
      <a:lvl1pPr marL="228600" indent="-228600" algn="l" defTabSz="685800" rtl="0" eaLnBrk="1" latinLnBrk="0" hangingPunct="1">
        <a:lnSpc>
          <a:spcPct val="150000"/>
        </a:lnSpc>
        <a:spcBef>
          <a:spcPts val="0"/>
        </a:spcBef>
        <a:spcAft>
          <a:spcPts val="10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50000"/>
        </a:lnSpc>
        <a:spcBef>
          <a:spcPts val="0"/>
        </a:spcBef>
        <a:spcAft>
          <a:spcPts val="10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50000"/>
        </a:lnSpc>
        <a:spcBef>
          <a:spcPts val="0"/>
        </a:spcBef>
        <a:spcAft>
          <a:spcPts val="10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50000"/>
        </a:lnSpc>
        <a:spcBef>
          <a:spcPts val="0"/>
        </a:spcBef>
        <a:spcAft>
          <a:spcPts val="10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50000"/>
        </a:lnSpc>
        <a:spcBef>
          <a:spcPts val="0"/>
        </a:spcBef>
        <a:spcAft>
          <a:spcPts val="10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www.txdot.gov/business/grants-and-funding/subrecipients-resources.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TitleVI@txdot.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s://ftp.txdot.gov/pub/txdot-info/lgp/adfa.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xdot.gov/business/grants-and-funding/subrecipients-resources.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r>
              <a:rPr lang="en-US" dirty="0"/>
              <a:t>Title VI </a:t>
            </a:r>
            <a:br>
              <a:rPr lang="en-US" dirty="0"/>
            </a:br>
            <a:r>
              <a:rPr lang="en-US" dirty="0"/>
              <a:t>Subrecipient Technical Assistance Workshop</a:t>
            </a:r>
          </a:p>
        </p:txBody>
      </p:sp>
      <p:sp>
        <p:nvSpPr>
          <p:cNvPr id="3" name="Subtitle 2">
            <a:extLst>
              <a:ext uri="{FF2B5EF4-FFF2-40B4-BE49-F238E27FC236}">
                <a16:creationId xmlns:a16="http://schemas.microsoft.com/office/drawing/2014/main" id="{5BE37F18-99CA-8F2E-B588-7EE58DF02509}"/>
              </a:ext>
            </a:extLst>
          </p:cNvPr>
          <p:cNvSpPr>
            <a:spLocks noGrp="1"/>
          </p:cNvSpPr>
          <p:nvPr>
            <p:ph type="subTitle" idx="1"/>
          </p:nvPr>
        </p:nvSpPr>
        <p:spPr/>
        <p:txBody>
          <a:bodyPr/>
          <a:lstStyle/>
          <a:p>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Civil Rights Division</a:t>
            </a: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4F0F-1AE9-656E-03F2-F72F58329A9C}"/>
              </a:ext>
            </a:extLst>
          </p:cNvPr>
          <p:cNvSpPr>
            <a:spLocks noGrp="1"/>
          </p:cNvSpPr>
          <p:nvPr>
            <p:ph type="title"/>
          </p:nvPr>
        </p:nvSpPr>
        <p:spPr/>
        <p:txBody>
          <a:bodyPr>
            <a:noAutofit/>
          </a:bodyPr>
          <a:lstStyle/>
          <a:p>
            <a:r>
              <a:rPr lang="en-US" dirty="0"/>
              <a:t>Title VI Review Process</a:t>
            </a:r>
          </a:p>
        </p:txBody>
      </p:sp>
      <p:sp>
        <p:nvSpPr>
          <p:cNvPr id="3" name="Content Placeholder 2">
            <a:extLst>
              <a:ext uri="{FF2B5EF4-FFF2-40B4-BE49-F238E27FC236}">
                <a16:creationId xmlns:a16="http://schemas.microsoft.com/office/drawing/2014/main" id="{5589E5B0-72C3-A021-DADE-52089CAAA668}"/>
              </a:ext>
            </a:extLst>
          </p:cNvPr>
          <p:cNvSpPr>
            <a:spLocks noGrp="1"/>
          </p:cNvSpPr>
          <p:nvPr>
            <p:ph idx="1"/>
          </p:nvPr>
        </p:nvSpPr>
        <p:spPr/>
        <p:txBody>
          <a:bodyPr>
            <a:normAutofit/>
          </a:bodyPr>
          <a:lstStyle/>
          <a:p>
            <a:pPr marL="342900" indent="-342900">
              <a:lnSpc>
                <a:spcPct val="140000"/>
              </a:lnSpc>
              <a:buSzPct val="100000"/>
              <a:buFont typeface="+mj-lt"/>
              <a:buAutoNum type="arabicPeriod"/>
            </a:pPr>
            <a:r>
              <a:rPr lang="en-US" altLang="en-US" sz="1600" dirty="0">
                <a:solidFill>
                  <a:srgbClr val="000000"/>
                </a:solidFill>
                <a:ea typeface="Calibri" panose="020F0502020204030204" pitchFamily="34" charset="0"/>
              </a:rPr>
              <a:t>Subrecipient receives initial notification to complete Title VI Survey in Subrecipient Compliance Assessment Tool (SCAT) on CIV’s website.</a:t>
            </a:r>
          </a:p>
          <a:p>
            <a:pPr marL="342900" indent="-342900">
              <a:lnSpc>
                <a:spcPct val="140000"/>
              </a:lnSpc>
              <a:buSzPct val="100000"/>
              <a:buFont typeface="+mj-lt"/>
              <a:buAutoNum type="arabicPeriod"/>
            </a:pPr>
            <a:r>
              <a:rPr lang="en-US" altLang="en-US" sz="1600" dirty="0">
                <a:solidFill>
                  <a:srgbClr val="000000"/>
                </a:solidFill>
                <a:ea typeface="Calibri" panose="020F0502020204030204" pitchFamily="34" charset="0"/>
              </a:rPr>
              <a:t>Subrecipient completes Title VI Survey in SCAT within two-week period and receives satisfactory or unsatisfactory status.</a:t>
            </a:r>
          </a:p>
          <a:p>
            <a:pPr marL="342900" indent="-342900">
              <a:lnSpc>
                <a:spcPct val="140000"/>
              </a:lnSpc>
              <a:buSzPct val="100000"/>
              <a:buFont typeface="+mj-lt"/>
              <a:buAutoNum type="arabicPeriod"/>
            </a:pPr>
            <a:r>
              <a:rPr lang="en-US" altLang="en-US" sz="1600" dirty="0">
                <a:solidFill>
                  <a:srgbClr val="000000"/>
                </a:solidFill>
                <a:ea typeface="Calibri" panose="020F0502020204030204" pitchFamily="34" charset="0"/>
              </a:rPr>
              <a:t>Title VI team will perform review based on subrecipient certification of their Title VI Program and verifies satisfactory versus unsatisfactory status.</a:t>
            </a:r>
            <a:endParaRPr lang="en-US" altLang="en-US" sz="1600" dirty="0">
              <a:solidFill>
                <a:srgbClr val="000000"/>
              </a:solidFill>
              <a:ea typeface="Times New Roman" panose="02020603050405020304" pitchFamily="18" charset="0"/>
            </a:endParaRPr>
          </a:p>
          <a:p>
            <a:pPr marL="0" indent="0">
              <a:lnSpc>
                <a:spcPct val="140000"/>
              </a:lnSpc>
              <a:buSzPct val="100000"/>
              <a:buNone/>
            </a:pPr>
            <a:endParaRPr lang="en-US" dirty="0"/>
          </a:p>
        </p:txBody>
      </p:sp>
      <p:sp>
        <p:nvSpPr>
          <p:cNvPr id="5" name="TextBox 4">
            <a:extLst>
              <a:ext uri="{FF2B5EF4-FFF2-40B4-BE49-F238E27FC236}">
                <a16:creationId xmlns:a16="http://schemas.microsoft.com/office/drawing/2014/main" id="{83E6E8FF-BBE7-0506-BA69-004E3887FB40}"/>
              </a:ext>
            </a:extLst>
          </p:cNvPr>
          <p:cNvSpPr txBox="1"/>
          <p:nvPr/>
        </p:nvSpPr>
        <p:spPr>
          <a:xfrm>
            <a:off x="0" y="5450185"/>
            <a:ext cx="9144000" cy="2862322"/>
          </a:xfrm>
          <a:prstGeom prst="rect">
            <a:avLst/>
          </a:prstGeom>
          <a:noFill/>
        </p:spPr>
        <p:txBody>
          <a:bodyPr wrap="square">
            <a:spAutoFit/>
          </a:bodyPr>
          <a:lstStyle/>
          <a:p>
            <a:r>
              <a:rPr lang="en-US" dirty="0"/>
              <a:t>Notes: Let’s go through the review process. It begins with the initial email notification sent from the Title VI Compliance Team. Typically, the email notifications are sent out to subrecipients in early May. We send these out to the agency’s Title VI Coordinators and direct them to the Title VI survey on the Civil Rights Division Subrecipient Resources webpage on txdot.gov. Subrecipients have two weeks to complete the Title VI survey and will receive a satisfactory or unsatisfactory status based on the information submitted. The Title VI team will conduct a desk review to verify the information and send subrecipients a confirmation letter of their survey status.</a:t>
            </a:r>
            <a:endParaRPr lang="en-US" sz="1200" dirty="0"/>
          </a:p>
        </p:txBody>
      </p:sp>
    </p:spTree>
    <p:extLst>
      <p:ext uri="{BB962C8B-B14F-4D97-AF65-F5344CB8AC3E}">
        <p14:creationId xmlns:p14="http://schemas.microsoft.com/office/powerpoint/2010/main" val="308286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431F-DB53-BE74-72EA-E2174FECDDBD}"/>
              </a:ext>
            </a:extLst>
          </p:cNvPr>
          <p:cNvSpPr>
            <a:spLocks noGrp="1"/>
          </p:cNvSpPr>
          <p:nvPr>
            <p:ph type="title"/>
          </p:nvPr>
        </p:nvSpPr>
        <p:spPr/>
        <p:txBody>
          <a:bodyPr>
            <a:noAutofit/>
          </a:bodyPr>
          <a:lstStyle/>
          <a:p>
            <a:r>
              <a:rPr lang="en-US" dirty="0"/>
              <a:t>Title VI Review Process: Unsatisfactory Status</a:t>
            </a:r>
          </a:p>
        </p:txBody>
      </p:sp>
      <p:sp>
        <p:nvSpPr>
          <p:cNvPr id="3" name="Content Placeholder 2">
            <a:extLst>
              <a:ext uri="{FF2B5EF4-FFF2-40B4-BE49-F238E27FC236}">
                <a16:creationId xmlns:a16="http://schemas.microsoft.com/office/drawing/2014/main" id="{C48C46A4-9C50-A169-5E18-0DD4CE633BE1}"/>
              </a:ext>
            </a:extLst>
          </p:cNvPr>
          <p:cNvSpPr>
            <a:spLocks noGrp="1"/>
          </p:cNvSpPr>
          <p:nvPr>
            <p:ph idx="1"/>
          </p:nvPr>
        </p:nvSpPr>
        <p:spPr/>
        <p:txBody>
          <a:bodyPr>
            <a:normAutofit/>
          </a:bodyPr>
          <a:lstStyle/>
          <a:p>
            <a:pPr>
              <a:lnSpc>
                <a:spcPct val="140000"/>
              </a:lnSpc>
            </a:pPr>
            <a:r>
              <a:rPr lang="en-US" sz="1600" dirty="0"/>
              <a:t>Subrecipients with unsatisfactory status are required to view the Title VI Workshop. If necessary, the Title VI Team will provide individualized technical assistance for subrecipients with unsatisfactory status.</a:t>
            </a:r>
          </a:p>
          <a:p>
            <a:pPr>
              <a:lnSpc>
                <a:spcPct val="140000"/>
              </a:lnSpc>
            </a:pPr>
            <a:r>
              <a:rPr lang="en-US" sz="1600" dirty="0"/>
              <a:t>After viewing the Title VI Workshop, the subrecipient completes the Compliance Check and the Title VI Team performs review to confirm status.</a:t>
            </a:r>
          </a:p>
          <a:p>
            <a:pPr marL="0" indent="0">
              <a:lnSpc>
                <a:spcPct val="140000"/>
              </a:lnSpc>
              <a:buNone/>
            </a:pPr>
            <a:endParaRPr lang="en-US" sz="1600" dirty="0"/>
          </a:p>
        </p:txBody>
      </p:sp>
      <p:sp>
        <p:nvSpPr>
          <p:cNvPr id="5" name="TextBox 4">
            <a:extLst>
              <a:ext uri="{FF2B5EF4-FFF2-40B4-BE49-F238E27FC236}">
                <a16:creationId xmlns:a16="http://schemas.microsoft.com/office/drawing/2014/main" id="{097EC3AC-1142-C720-0BBE-56EBF3AA4243}"/>
              </a:ext>
            </a:extLst>
          </p:cNvPr>
          <p:cNvSpPr txBox="1"/>
          <p:nvPr/>
        </p:nvSpPr>
        <p:spPr>
          <a:xfrm>
            <a:off x="-29496" y="5400844"/>
            <a:ext cx="9173496" cy="1200329"/>
          </a:xfrm>
          <a:prstGeom prst="rect">
            <a:avLst/>
          </a:prstGeom>
          <a:noFill/>
        </p:spPr>
        <p:txBody>
          <a:bodyPr wrap="square">
            <a:spAutoFit/>
          </a:bodyPr>
          <a:lstStyle/>
          <a:p>
            <a:r>
              <a:rPr lang="en-US" dirty="0"/>
              <a:t>Notes: Within 90 days of receipt of the unsatisfactory status letter, you will need to correct any deficiencies within your program and complete the Title VI Compliance Check. This information is provided in the Title VI Technical Assistance Guide on our Subrecipient Resources webpage on txdot.gov. </a:t>
            </a:r>
          </a:p>
        </p:txBody>
      </p:sp>
    </p:spTree>
    <p:extLst>
      <p:ext uri="{BB962C8B-B14F-4D97-AF65-F5344CB8AC3E}">
        <p14:creationId xmlns:p14="http://schemas.microsoft.com/office/powerpoint/2010/main" val="65419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1A61-0E83-B099-EC6A-2F26DFA52EEC}"/>
              </a:ext>
            </a:extLst>
          </p:cNvPr>
          <p:cNvSpPr>
            <a:spLocks noGrp="1"/>
          </p:cNvSpPr>
          <p:nvPr>
            <p:ph type="title"/>
          </p:nvPr>
        </p:nvSpPr>
        <p:spPr/>
        <p:txBody>
          <a:bodyPr>
            <a:noAutofit/>
          </a:bodyPr>
          <a:lstStyle/>
          <a:p>
            <a:r>
              <a:rPr lang="en-US" dirty="0"/>
              <a:t>Title VI Review Process: Satisfactory Status</a:t>
            </a:r>
          </a:p>
        </p:txBody>
      </p:sp>
      <p:sp>
        <p:nvSpPr>
          <p:cNvPr id="3" name="Content Placeholder 2">
            <a:extLst>
              <a:ext uri="{FF2B5EF4-FFF2-40B4-BE49-F238E27FC236}">
                <a16:creationId xmlns:a16="http://schemas.microsoft.com/office/drawing/2014/main" id="{64F0368B-4445-9134-5AE7-D990A366C869}"/>
              </a:ext>
            </a:extLst>
          </p:cNvPr>
          <p:cNvSpPr>
            <a:spLocks noGrp="1"/>
          </p:cNvSpPr>
          <p:nvPr>
            <p:ph idx="1"/>
          </p:nvPr>
        </p:nvSpPr>
        <p:spPr/>
        <p:txBody>
          <a:bodyPr>
            <a:normAutofit/>
          </a:bodyPr>
          <a:lstStyle/>
          <a:p>
            <a:pPr>
              <a:lnSpc>
                <a:spcPct val="140000"/>
              </a:lnSpc>
            </a:pPr>
            <a:r>
              <a:rPr lang="en-US" sz="1600" dirty="0"/>
              <a:t>Satisfactory status can be achieved through:</a:t>
            </a:r>
          </a:p>
          <a:p>
            <a:pPr lvl="1">
              <a:lnSpc>
                <a:spcPct val="140000"/>
              </a:lnSpc>
            </a:pPr>
            <a:r>
              <a:rPr lang="en-US" sz="1600" dirty="0"/>
              <a:t>Survey completion</a:t>
            </a:r>
          </a:p>
          <a:p>
            <a:pPr lvl="1">
              <a:lnSpc>
                <a:spcPct val="140000"/>
              </a:lnSpc>
            </a:pPr>
            <a:r>
              <a:rPr lang="en-US" sz="1600" dirty="0"/>
              <a:t>Compliance check (for unsatisfactory survey completion)</a:t>
            </a:r>
          </a:p>
          <a:p>
            <a:pPr>
              <a:lnSpc>
                <a:spcPct val="140000"/>
              </a:lnSpc>
            </a:pPr>
            <a:r>
              <a:rPr lang="en-US" sz="1600" dirty="0"/>
              <a:t>Once satisfactory status is achieved, it is good for three years.</a:t>
            </a:r>
          </a:p>
        </p:txBody>
      </p:sp>
      <p:sp>
        <p:nvSpPr>
          <p:cNvPr id="5" name="TextBox 4">
            <a:extLst>
              <a:ext uri="{FF2B5EF4-FFF2-40B4-BE49-F238E27FC236}">
                <a16:creationId xmlns:a16="http://schemas.microsoft.com/office/drawing/2014/main" id="{B6410102-4675-9E5D-28A0-01B9802891C3}"/>
              </a:ext>
            </a:extLst>
          </p:cNvPr>
          <p:cNvSpPr txBox="1"/>
          <p:nvPr/>
        </p:nvSpPr>
        <p:spPr>
          <a:xfrm>
            <a:off x="0" y="5557031"/>
            <a:ext cx="9144000" cy="1754326"/>
          </a:xfrm>
          <a:prstGeom prst="rect">
            <a:avLst/>
          </a:prstGeom>
          <a:noFill/>
        </p:spPr>
        <p:txBody>
          <a:bodyPr wrap="square">
            <a:spAutoFit/>
          </a:bodyPr>
          <a:lstStyle/>
          <a:p>
            <a:r>
              <a:rPr lang="en-US" dirty="0"/>
              <a:t>Notes: Once you receive confirmation of satisfactory status, the certification will remain in effect for three years. If you’ve taken the Title VI preliminary survey and received a confirmation letter with yellow or red unsatisfactory status, you are required to view this Title VI  Technical Assistance training. If you would like additional technical assistance, you can reach out to the Title VI team by emailing TitleVI@txdot.gov</a:t>
            </a:r>
          </a:p>
        </p:txBody>
      </p:sp>
    </p:spTree>
    <p:extLst>
      <p:ext uri="{BB962C8B-B14F-4D97-AF65-F5344CB8AC3E}">
        <p14:creationId xmlns:p14="http://schemas.microsoft.com/office/powerpoint/2010/main" val="161714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a:xfrm>
            <a:off x="457200" y="1247915"/>
            <a:ext cx="8229600" cy="294885"/>
          </a:xfrm>
        </p:spPr>
        <p:txBody>
          <a:bodyPr>
            <a:noAutofit/>
          </a:bodyPr>
          <a:lstStyle/>
          <a:p>
            <a:r>
              <a:rPr lang="en-US" dirty="0"/>
              <a:t>What Happens when a subrecipient is non-responsive</a:t>
            </a:r>
            <a:br>
              <a:rPr lang="en-US" dirty="0"/>
            </a:br>
            <a:r>
              <a:rPr lang="en-US" dirty="0"/>
              <a:t>or non-compliant?</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a:xfrm>
            <a:off x="457200" y="1633156"/>
            <a:ext cx="8229600" cy="3190063"/>
          </a:xfrm>
        </p:spPr>
        <p:txBody>
          <a:bodyPr>
            <a:normAutofit/>
          </a:bodyPr>
          <a:lstStyle/>
          <a:p>
            <a:pPr>
              <a:lnSpc>
                <a:spcPct val="140000"/>
              </a:lnSpc>
            </a:pPr>
            <a:r>
              <a:rPr lang="en-US" sz="1600" dirty="0"/>
              <a:t>This is not a “gotcha” situation.  The goal is to ensure compliance with Title VI of the Civil Rights Act of 1964.</a:t>
            </a:r>
          </a:p>
          <a:p>
            <a:pPr>
              <a:lnSpc>
                <a:spcPct val="140000"/>
              </a:lnSpc>
            </a:pPr>
            <a:r>
              <a:rPr lang="en-US" sz="1600" dirty="0"/>
              <a:t>Failure to complete the SCAT survey will result in the organization being considered non-compliant, potentially risking a pause in federal funding. </a:t>
            </a:r>
          </a:p>
          <a:p>
            <a:pPr>
              <a:lnSpc>
                <a:spcPct val="140000"/>
              </a:lnSpc>
            </a:pPr>
            <a:r>
              <a:rPr lang="en-US" sz="1600" dirty="0"/>
              <a:t>Many of you are considering applying for federal funds; compliance with</a:t>
            </a:r>
            <a:br>
              <a:rPr lang="en-US" sz="1600" dirty="0"/>
            </a:br>
            <a:r>
              <a:rPr lang="en-US" sz="1600" dirty="0"/>
              <a:t>Title VI is a requirement to receive federal funds. Successful participation in the SCAT program can serve as “proof” of Title VI compliance. </a:t>
            </a:r>
          </a:p>
          <a:p>
            <a:pPr>
              <a:lnSpc>
                <a:spcPct val="140000"/>
              </a:lnSpc>
            </a:pPr>
            <a:r>
              <a:rPr lang="en-US" sz="1600" dirty="0"/>
              <a:t>See Advance Funding Agreement sections 25 – 27.</a:t>
            </a:r>
          </a:p>
        </p:txBody>
      </p:sp>
    </p:spTree>
    <p:extLst>
      <p:ext uri="{BB962C8B-B14F-4D97-AF65-F5344CB8AC3E}">
        <p14:creationId xmlns:p14="http://schemas.microsoft.com/office/powerpoint/2010/main" val="9102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5AFAC-8F7E-FBAA-154F-8D7FF765FD6E}"/>
              </a:ext>
            </a:extLst>
          </p:cNvPr>
          <p:cNvSpPr>
            <a:spLocks noGrp="1"/>
          </p:cNvSpPr>
          <p:nvPr>
            <p:ph type="ctrTitle"/>
          </p:nvPr>
        </p:nvSpPr>
        <p:spPr>
          <a:xfrm>
            <a:off x="640080" y="1618487"/>
            <a:ext cx="7863840" cy="1716576"/>
          </a:xfrm>
        </p:spPr>
        <p:txBody>
          <a:bodyPr anchor="t">
            <a:normAutofit/>
          </a:bodyPr>
          <a:lstStyle/>
          <a:p>
            <a:pPr marL="0" indent="0">
              <a:buNone/>
            </a:pPr>
            <a:r>
              <a:rPr kumimoji="0" lang="en-US" i="0" u="none" strike="noStrike" kern="1200" cap="none" spc="0" normalizeH="0" baseline="0" noProof="0" dirty="0">
                <a:ln>
                  <a:noFill/>
                </a:ln>
                <a:effectLst/>
                <a:uLnTx/>
                <a:uFillTx/>
              </a:rPr>
              <a:t>Title VI Requirements for Subrecipients</a:t>
            </a:r>
            <a:endParaRPr lang="en-US" dirty="0"/>
          </a:p>
        </p:txBody>
      </p:sp>
    </p:spTree>
    <p:extLst>
      <p:ext uri="{BB962C8B-B14F-4D97-AF65-F5344CB8AC3E}">
        <p14:creationId xmlns:p14="http://schemas.microsoft.com/office/powerpoint/2010/main" val="156316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99B9-B176-E626-FA18-4940B19521EF}"/>
              </a:ext>
            </a:extLst>
          </p:cNvPr>
          <p:cNvSpPr>
            <a:spLocks noGrp="1"/>
          </p:cNvSpPr>
          <p:nvPr>
            <p:ph type="title"/>
          </p:nvPr>
        </p:nvSpPr>
        <p:spPr/>
        <p:txBody>
          <a:bodyPr wrap="none" anchor="ctr">
            <a:noAutofit/>
          </a:bodyPr>
          <a:lstStyle/>
          <a:p>
            <a:pPr>
              <a:lnSpc>
                <a:spcPct val="90000"/>
              </a:lnSpc>
            </a:pPr>
            <a:r>
              <a:rPr lang="en-US" dirty="0"/>
              <a:t>What does the survey entail?</a:t>
            </a:r>
          </a:p>
        </p:txBody>
      </p:sp>
      <p:sp>
        <p:nvSpPr>
          <p:cNvPr id="3" name="Content Placeholder 2">
            <a:extLst>
              <a:ext uri="{FF2B5EF4-FFF2-40B4-BE49-F238E27FC236}">
                <a16:creationId xmlns:a16="http://schemas.microsoft.com/office/drawing/2014/main" id="{46B9982A-DDDA-A499-274B-F7420EB56D30}"/>
              </a:ext>
            </a:extLst>
          </p:cNvPr>
          <p:cNvSpPr>
            <a:spLocks noGrp="1"/>
          </p:cNvSpPr>
          <p:nvPr>
            <p:ph idx="1"/>
          </p:nvPr>
        </p:nvSpPr>
        <p:spPr>
          <a:xfrm>
            <a:off x="3056020" y="1451318"/>
            <a:ext cx="5630779" cy="3010954"/>
          </a:xfrm>
        </p:spPr>
        <p:txBody>
          <a:bodyPr>
            <a:normAutofit/>
          </a:bodyPr>
          <a:lstStyle/>
          <a:p>
            <a:pPr marL="0" indent="0">
              <a:lnSpc>
                <a:spcPct val="140000"/>
              </a:lnSpc>
              <a:buNone/>
            </a:pPr>
            <a:r>
              <a:rPr lang="en-US" sz="1600" dirty="0"/>
              <a:t>The following slides will review each question on the SCAT review as well as guidance on what is expected to fulfill each requirement. </a:t>
            </a:r>
          </a:p>
        </p:txBody>
      </p:sp>
      <p:sp>
        <p:nvSpPr>
          <p:cNvPr id="4" name="TextBox 3">
            <a:extLst>
              <a:ext uri="{FF2B5EF4-FFF2-40B4-BE49-F238E27FC236}">
                <a16:creationId xmlns:a16="http://schemas.microsoft.com/office/drawing/2014/main" id="{29DF4B2D-7137-9E40-CFE6-FDC4CE27713B}"/>
              </a:ext>
            </a:extLst>
          </p:cNvPr>
          <p:cNvSpPr txBox="1"/>
          <p:nvPr/>
        </p:nvSpPr>
        <p:spPr>
          <a:xfrm>
            <a:off x="160758" y="4560336"/>
            <a:ext cx="2821606" cy="523220"/>
          </a:xfrm>
          <a:prstGeom prst="rect">
            <a:avLst/>
          </a:prstGeom>
          <a:noFill/>
        </p:spPr>
        <p:txBody>
          <a:bodyPr wrap="none" rtlCol="0">
            <a:spAutoFit/>
          </a:bodyPr>
          <a:lstStyle/>
          <a:p>
            <a:r>
              <a:rPr lang="en-US" sz="1400" dirty="0"/>
              <a:t>Figure 1: Title VI Compliance</a:t>
            </a:r>
          </a:p>
          <a:p>
            <a:r>
              <a:rPr lang="en-US" sz="1400" dirty="0"/>
              <a:t>Assessment Tool</a:t>
            </a:r>
          </a:p>
        </p:txBody>
      </p:sp>
      <p:pic>
        <p:nvPicPr>
          <p:cNvPr id="5" name="Picture 4" descr="A visual representation of the Title VI Compliance Assessment Tool.">
            <a:extLst>
              <a:ext uri="{FF2B5EF4-FFF2-40B4-BE49-F238E27FC236}">
                <a16:creationId xmlns:a16="http://schemas.microsoft.com/office/drawing/2014/main" id="{23A8298A-DB8F-0050-5AE3-7B44B5054BD5}"/>
              </a:ext>
            </a:extLst>
          </p:cNvPr>
          <p:cNvPicPr>
            <a:picLocks noChangeAspect="1"/>
          </p:cNvPicPr>
          <p:nvPr/>
        </p:nvPicPr>
        <p:blipFill>
          <a:blip r:embed="rId3"/>
          <a:srcRect r="1173" b="-2"/>
          <a:stretch/>
        </p:blipFill>
        <p:spPr>
          <a:xfrm>
            <a:off x="362932" y="1362418"/>
            <a:ext cx="2411729" cy="31900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37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Autofit/>
          </a:bodyPr>
          <a:lstStyle/>
          <a:p>
            <a:r>
              <a:rPr lang="en-US" dirty="0"/>
              <a:t>SCAT Title VI, Survey Question #1</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p:txBody>
          <a:bodyPr>
            <a:normAutofit/>
          </a:bodyPr>
          <a:lstStyle/>
          <a:p>
            <a:pPr marL="0" indent="0">
              <a:lnSpc>
                <a:spcPct val="140000"/>
              </a:lnSpc>
              <a:buNone/>
            </a:pPr>
            <a:r>
              <a:rPr lang="en-US" sz="1600" i="1" dirty="0"/>
              <a:t>Agency Information</a:t>
            </a:r>
            <a:endParaRPr lang="en-US" sz="1600" dirty="0"/>
          </a:p>
          <a:p>
            <a:pPr marL="0" indent="0">
              <a:lnSpc>
                <a:spcPct val="140000"/>
              </a:lnSpc>
              <a:buNone/>
            </a:pPr>
            <a:r>
              <a:rPr lang="en-US" sz="1600" dirty="0"/>
              <a:t>The subrecipient must provide agency contact information. If CIV staff need further clarification on answers submitted in the SCAT survey this representative will be contacted. </a:t>
            </a:r>
          </a:p>
          <a:p>
            <a:pPr marL="0" indent="0">
              <a:lnSpc>
                <a:spcPct val="140000"/>
              </a:lnSpc>
              <a:buNone/>
            </a:pPr>
            <a:endParaRPr lang="en-US" sz="1600" dirty="0"/>
          </a:p>
        </p:txBody>
      </p:sp>
    </p:spTree>
    <p:extLst>
      <p:ext uri="{BB962C8B-B14F-4D97-AF65-F5344CB8AC3E}">
        <p14:creationId xmlns:p14="http://schemas.microsoft.com/office/powerpoint/2010/main" val="349569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wrap="none" anchor="ctr">
            <a:noAutofit/>
          </a:bodyPr>
          <a:lstStyle/>
          <a:p>
            <a:pPr>
              <a:lnSpc>
                <a:spcPct val="90000"/>
              </a:lnSpc>
            </a:pPr>
            <a:r>
              <a:rPr lang="en-US" dirty="0"/>
              <a:t>SCAT Title VI, Survey Question #2</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a:xfrm>
            <a:off x="457199" y="1272209"/>
            <a:ext cx="4681959" cy="3190063"/>
          </a:xfrm>
        </p:spPr>
        <p:txBody>
          <a:bodyPr>
            <a:noAutofit/>
          </a:bodyPr>
          <a:lstStyle/>
          <a:p>
            <a:pPr marL="0" indent="0">
              <a:lnSpc>
                <a:spcPct val="140000"/>
              </a:lnSpc>
              <a:buNone/>
            </a:pPr>
            <a:r>
              <a:rPr lang="en-US" sz="1600" i="1" dirty="0"/>
              <a:t>Title VI/Nondiscrimination Policy Statement</a:t>
            </a:r>
            <a:endParaRPr lang="en-US" sz="1600" dirty="0"/>
          </a:p>
          <a:p>
            <a:pPr marL="0" indent="0">
              <a:lnSpc>
                <a:spcPct val="140000"/>
              </a:lnSpc>
              <a:buNone/>
            </a:pPr>
            <a:r>
              <a:rPr lang="en-US" sz="1600" dirty="0"/>
              <a:t>A subrecipient must provide a statement of its commitment to Title VI and non-discrimination compliance that is signed by its top official and circulated throughout the organization and available to the general public. The policy statement must state that the agency will not discriminate in any program, service, or activity on the basis of race, color, national origin.</a:t>
            </a:r>
          </a:p>
        </p:txBody>
      </p:sp>
      <p:pic>
        <p:nvPicPr>
          <p:cNvPr id="4" name="Picture 3" descr="TxDOT Title VI Nondiscrimination Policy Statement">
            <a:extLst>
              <a:ext uri="{FF2B5EF4-FFF2-40B4-BE49-F238E27FC236}">
                <a16:creationId xmlns:a16="http://schemas.microsoft.com/office/drawing/2014/main" id="{D8AA1F3A-AA49-B570-2AC2-04739A416624}"/>
              </a:ext>
            </a:extLst>
          </p:cNvPr>
          <p:cNvPicPr>
            <a:picLocks noChangeAspect="1"/>
          </p:cNvPicPr>
          <p:nvPr/>
        </p:nvPicPr>
        <p:blipFill>
          <a:blip r:embed="rId3"/>
          <a:srcRect l="1667" r="6980" b="-2"/>
          <a:stretch/>
        </p:blipFill>
        <p:spPr>
          <a:xfrm>
            <a:off x="5264424" y="1318835"/>
            <a:ext cx="3707565" cy="2942460"/>
          </a:xfrm>
          <a:prstGeom prst="rect">
            <a:avLst/>
          </a:prstGeom>
          <a:ln>
            <a:noFill/>
          </a:ln>
          <a:effectLst>
            <a:outerShdw blurRad="292100" dist="76200" dir="2700000" algn="tl" rotWithShape="0">
              <a:srgbClr val="333333">
                <a:alpha val="45000"/>
              </a:srgbClr>
            </a:outerShdw>
          </a:effectLst>
        </p:spPr>
      </p:pic>
      <p:sp>
        <p:nvSpPr>
          <p:cNvPr id="2" name="TextBox 1">
            <a:extLst>
              <a:ext uri="{FF2B5EF4-FFF2-40B4-BE49-F238E27FC236}">
                <a16:creationId xmlns:a16="http://schemas.microsoft.com/office/drawing/2014/main" id="{7D58327F-4F48-8DAA-786B-AE14948F6058}"/>
              </a:ext>
            </a:extLst>
          </p:cNvPr>
          <p:cNvSpPr txBox="1"/>
          <p:nvPr/>
        </p:nvSpPr>
        <p:spPr>
          <a:xfrm>
            <a:off x="5139158" y="4291267"/>
            <a:ext cx="4064382" cy="523220"/>
          </a:xfrm>
          <a:prstGeom prst="rect">
            <a:avLst/>
          </a:prstGeom>
          <a:noFill/>
        </p:spPr>
        <p:txBody>
          <a:bodyPr wrap="none" rtlCol="0">
            <a:spAutoFit/>
          </a:bodyPr>
          <a:lstStyle/>
          <a:p>
            <a:r>
              <a:rPr lang="en-US" sz="1400" dirty="0"/>
              <a:t>Figure 1: TxDOT Title VI Nondiscrimination</a:t>
            </a:r>
          </a:p>
          <a:p>
            <a:r>
              <a:rPr lang="en-US" sz="1400" dirty="0"/>
              <a:t>Policy Statement</a:t>
            </a:r>
          </a:p>
        </p:txBody>
      </p:sp>
      <p:sp>
        <p:nvSpPr>
          <p:cNvPr id="6" name="TextBox 5">
            <a:extLst>
              <a:ext uri="{FF2B5EF4-FFF2-40B4-BE49-F238E27FC236}">
                <a16:creationId xmlns:a16="http://schemas.microsoft.com/office/drawing/2014/main" id="{50D3789A-480A-3F1D-8713-FE9DFF870816}"/>
              </a:ext>
            </a:extLst>
          </p:cNvPr>
          <p:cNvSpPr txBox="1"/>
          <p:nvPr/>
        </p:nvSpPr>
        <p:spPr>
          <a:xfrm>
            <a:off x="0" y="5644123"/>
            <a:ext cx="9144000" cy="5027530"/>
          </a:xfrm>
          <a:prstGeom prst="rect">
            <a:avLst/>
          </a:prstGeom>
          <a:noFill/>
        </p:spPr>
        <p:txBody>
          <a:bodyPr wrap="square">
            <a:spAutoFit/>
          </a:bodyPr>
          <a:lstStyle/>
          <a:p>
            <a:pPr marR="0" lvl="0">
              <a:lnSpc>
                <a:spcPct val="150000"/>
              </a:lnSpc>
              <a:spcBef>
                <a:spcPts val="0"/>
              </a:spcBef>
              <a:spcAft>
                <a:spcPts val="0"/>
              </a:spcAft>
              <a:buClr>
                <a:srgbClr val="0A1B2B"/>
              </a:buClr>
            </a:pPr>
            <a:r>
              <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rPr>
              <a:t>Notes:</a:t>
            </a:r>
          </a:p>
          <a:p>
            <a:pPr marL="342900" marR="0" lvl="0" indent="-342900">
              <a:lnSpc>
                <a:spcPct val="150000"/>
              </a:lnSpc>
              <a:spcBef>
                <a:spcPts val="0"/>
              </a:spcBef>
              <a:spcAft>
                <a:spcPts val="0"/>
              </a:spcAft>
              <a:buClr>
                <a:srgbClr val="0A1B2B"/>
              </a:buClr>
              <a:buFont typeface="Symbol" panose="05050102010706020507" pitchFamily="18" charset="2"/>
              <a:buChar char=""/>
            </a:pPr>
            <a:r>
              <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rPr>
              <a:t>The policy statement, signed by the head of the agency, should express the agency’s commitment to the nondiscrimination provisions of Title VI: That no person shall on the grounds of race, color, national origin, be excluded from participation in, be denied the benefits of, or be otherwise subjected to discrimination under any program or activity conducted by the recipient regardless of whether those programs and activities are federally- funded or not.</a:t>
            </a:r>
          </a:p>
          <a:p>
            <a:pPr marL="342900" marR="0" lvl="0" indent="-342900">
              <a:lnSpc>
                <a:spcPct val="150000"/>
              </a:lnSpc>
              <a:spcBef>
                <a:spcPts val="0"/>
              </a:spcBef>
              <a:spcAft>
                <a:spcPts val="0"/>
              </a:spcAft>
              <a:buClr>
                <a:srgbClr val="0A1B2B"/>
              </a:buClr>
              <a:buFont typeface="Symbol" panose="05050102010706020507" pitchFamily="18" charset="2"/>
              <a:buChar char=""/>
            </a:pPr>
            <a:r>
              <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rPr>
              <a:t>Title VI Policy Statement should be signed by the subrecipient’s top official, circulated internally and be made available to the </a:t>
            </a:r>
            <a:r>
              <a:rPr lang="en-US" sz="1800" b="0" i="0" dirty="0">
                <a:effectLst/>
                <a:latin typeface="Franklin Gothic Book" panose="020B0503020102020204" pitchFamily="34" charset="0"/>
                <a:ea typeface="MS Mincho" panose="02020609040205080304" pitchFamily="49" charset="-128"/>
                <a:cs typeface="Traditional Arabic" panose="02020603050405020304" pitchFamily="18" charset="-78"/>
              </a:rPr>
              <a:t>general public</a:t>
            </a:r>
            <a:r>
              <a:rPr lang="en-US" sz="1800" b="1" i="0" dirty="0">
                <a:effectLst/>
                <a:latin typeface="Franklin Gothic Book" panose="020B0503020102020204" pitchFamily="34" charset="0"/>
                <a:ea typeface="MS Mincho" panose="02020609040205080304" pitchFamily="49" charset="-128"/>
                <a:cs typeface="Traditional Arabic" panose="02020603050405020304" pitchFamily="18" charset="-78"/>
              </a:rPr>
              <a:t>. </a:t>
            </a:r>
          </a:p>
          <a:p>
            <a:pPr marL="342900" marR="0" lvl="0" indent="-342900">
              <a:lnSpc>
                <a:spcPct val="150000"/>
              </a:lnSpc>
              <a:spcBef>
                <a:spcPts val="0"/>
              </a:spcBef>
              <a:spcAft>
                <a:spcPts val="0"/>
              </a:spcAft>
              <a:buClr>
                <a:srgbClr val="0A1B2B"/>
              </a:buClr>
              <a:buFont typeface="Symbol" panose="05050102010706020507" pitchFamily="18" charset="2"/>
              <a:buChar char=""/>
            </a:pPr>
            <a:r>
              <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rPr>
              <a:t>The Statement should be published in languages other than English, where appropriate. TxDOT has a signed policy statement in Spanish. It is located within our Title VI plan which is available online if you would like to use it as a template. </a:t>
            </a:r>
          </a:p>
        </p:txBody>
      </p:sp>
    </p:spTree>
    <p:extLst>
      <p:ext uri="{BB962C8B-B14F-4D97-AF65-F5344CB8AC3E}">
        <p14:creationId xmlns:p14="http://schemas.microsoft.com/office/powerpoint/2010/main" val="3288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wrap="none" anchor="ctr">
            <a:noAutofit/>
          </a:bodyPr>
          <a:lstStyle/>
          <a:p>
            <a:pPr>
              <a:lnSpc>
                <a:spcPct val="90000"/>
              </a:lnSpc>
            </a:pPr>
            <a:r>
              <a:rPr lang="en-US" dirty="0"/>
              <a:t>SCAT Title VI, Survey Question #3</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a:xfrm>
            <a:off x="457201" y="1272209"/>
            <a:ext cx="4114800" cy="3190063"/>
          </a:xfrm>
        </p:spPr>
        <p:txBody>
          <a:bodyPr>
            <a:noAutofit/>
          </a:bodyPr>
          <a:lstStyle/>
          <a:p>
            <a:pPr marL="0" marR="0" lvl="0" indent="0" defTabSz="914400" rtl="0" eaLnBrk="1" fontAlgn="auto" latinLnBrk="0" hangingPunct="1">
              <a:lnSpc>
                <a:spcPct val="140000"/>
              </a:lnSpc>
              <a:spcBef>
                <a:spcPts val="0"/>
              </a:spcBef>
              <a:buClrTx/>
              <a:buSzTx/>
              <a:buFontTx/>
              <a:buNone/>
              <a:tabLst/>
              <a:defRPr/>
            </a:pPr>
            <a:r>
              <a:rPr kumimoji="0" lang="en-US" sz="1600" b="0" i="1" u="none" strike="noStrike" kern="1200" cap="none" spc="0" normalizeH="0" baseline="0" noProof="0" dirty="0">
                <a:ln>
                  <a:noFill/>
                </a:ln>
                <a:effectLst/>
                <a:uLnTx/>
                <a:uFillTx/>
              </a:rPr>
              <a:t>Title VI/Nondiscrimination Assurances</a:t>
            </a:r>
          </a:p>
          <a:p>
            <a:pPr marL="0" marR="0" lvl="0" indent="0" defTabSz="914400" rtl="0" eaLnBrk="1" fontAlgn="auto" latinLnBrk="0" hangingPunct="1">
              <a:lnSpc>
                <a:spcPct val="14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rPr>
              <a:t>A subrecipient In accordance with 23 CFR 200.9(a)(1) and Title 49, CFR part 21 is required to sign a Title VI and related statutes nondiscrimination assurance to certify to FHWA and TxDOT that its program, services, and activities are being conducted in a nondiscriminatory manner.</a:t>
            </a:r>
          </a:p>
          <a:p>
            <a:pPr>
              <a:lnSpc>
                <a:spcPct val="140000"/>
              </a:lnSpc>
            </a:pPr>
            <a:endParaRPr lang="en-US" sz="1600" dirty="0"/>
          </a:p>
        </p:txBody>
      </p:sp>
      <p:pic>
        <p:nvPicPr>
          <p:cNvPr id="4" name="Picture 3" descr="A visual representation of the Standard Title VI/Nondiscrimination Assurances.">
            <a:extLst>
              <a:ext uri="{FF2B5EF4-FFF2-40B4-BE49-F238E27FC236}">
                <a16:creationId xmlns:a16="http://schemas.microsoft.com/office/drawing/2014/main" id="{FE7B2902-7B39-BE25-071B-69E1F7E2355C}"/>
              </a:ext>
            </a:extLst>
          </p:cNvPr>
          <p:cNvPicPr>
            <a:picLocks noChangeAspect="1"/>
          </p:cNvPicPr>
          <p:nvPr/>
        </p:nvPicPr>
        <p:blipFill>
          <a:blip r:embed="rId3"/>
          <a:srcRect t="22094" r="-2" b="13025"/>
          <a:stretch/>
        </p:blipFill>
        <p:spPr>
          <a:xfrm>
            <a:off x="4667249" y="1227031"/>
            <a:ext cx="4019550" cy="3190063"/>
          </a:xfrm>
          <a:prstGeom prst="rect">
            <a:avLst/>
          </a:prstGeom>
          <a:ln>
            <a:noFill/>
          </a:ln>
          <a:effectLst>
            <a:outerShdw blurRad="292100" dist="76200" dir="2700000" algn="tl" rotWithShape="0">
              <a:srgbClr val="333333">
                <a:alpha val="45000"/>
              </a:srgbClr>
            </a:outerShdw>
          </a:effectLst>
        </p:spPr>
      </p:pic>
      <p:sp>
        <p:nvSpPr>
          <p:cNvPr id="6" name="TextBox 5">
            <a:extLst>
              <a:ext uri="{FF2B5EF4-FFF2-40B4-BE49-F238E27FC236}">
                <a16:creationId xmlns:a16="http://schemas.microsoft.com/office/drawing/2014/main" id="{560635A4-4A89-2819-7DE6-756A2CF78790}"/>
              </a:ext>
            </a:extLst>
          </p:cNvPr>
          <p:cNvSpPr txBox="1"/>
          <p:nvPr/>
        </p:nvSpPr>
        <p:spPr>
          <a:xfrm>
            <a:off x="4572000" y="4417094"/>
            <a:ext cx="4305987" cy="523220"/>
          </a:xfrm>
          <a:prstGeom prst="rect">
            <a:avLst/>
          </a:prstGeom>
          <a:noFill/>
        </p:spPr>
        <p:txBody>
          <a:bodyPr wrap="none" rtlCol="0">
            <a:spAutoFit/>
          </a:bodyPr>
          <a:lstStyle/>
          <a:p>
            <a:r>
              <a:rPr lang="en-US" sz="1400" dirty="0"/>
              <a:t>Figure 1: Standard Title VI/Nondiscrimination</a:t>
            </a:r>
          </a:p>
          <a:p>
            <a:r>
              <a:rPr lang="en-US" sz="1400" dirty="0"/>
              <a:t>Assurances</a:t>
            </a:r>
          </a:p>
        </p:txBody>
      </p:sp>
      <p:sp>
        <p:nvSpPr>
          <p:cNvPr id="5" name="TextBox 4">
            <a:extLst>
              <a:ext uri="{FF2B5EF4-FFF2-40B4-BE49-F238E27FC236}">
                <a16:creationId xmlns:a16="http://schemas.microsoft.com/office/drawing/2014/main" id="{81F6F3E7-C8A0-CC5E-0380-D2F99FC7531B}"/>
              </a:ext>
            </a:extLst>
          </p:cNvPr>
          <p:cNvSpPr txBox="1"/>
          <p:nvPr/>
        </p:nvSpPr>
        <p:spPr>
          <a:xfrm>
            <a:off x="-29496" y="5534318"/>
            <a:ext cx="9173496" cy="4167231"/>
          </a:xfrm>
          <a:prstGeom prst="rect">
            <a:avLst/>
          </a:prstGeom>
          <a:noFill/>
        </p:spPr>
        <p:txBody>
          <a:bodyPr wrap="square">
            <a:spAutoFit/>
          </a:bodyPr>
          <a:lstStyle/>
          <a:p>
            <a:pPr marL="0" marR="0" lvl="0" indent="0">
              <a:lnSpc>
                <a:spcPct val="150000"/>
              </a:lnSpc>
              <a:spcBef>
                <a:spcPts val="0"/>
              </a:spcBef>
              <a:spcAft>
                <a:spcPts val="0"/>
              </a:spcAft>
              <a:buClr>
                <a:srgbClr val="0A1B2B"/>
              </a:buClr>
              <a:buFont typeface="Symbol" panose="05050102010706020507" pitchFamily="18" charset="2"/>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Notes: The head of the agency is required to sign the U.S. DOT Standard Title VI Assurances every three years or within 30 days following a change in executive leadership. Signing Title VI and related statutes nondiscrimination assurances certifies to FHWA and TxDOT that its program, services, and activities are being conducted in a nondiscriminatory manner.  The Assurances serve two important purposes:</a:t>
            </a:r>
          </a:p>
          <a:p>
            <a:pPr marL="457200" marR="0" lvl="1" indent="0">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imes New Roman" panose="02020603050405020304" pitchFamily="18" charset="0"/>
              </a:rPr>
              <a:t>1) They document agency commitment to nondiscrimination and equitable service to its community and </a:t>
            </a:r>
          </a:p>
          <a:p>
            <a:pPr marL="457200" marR="0" lvl="1" indent="0">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imes New Roman" panose="02020603050405020304" pitchFamily="18" charset="0"/>
              </a:rPr>
              <a:t>2) They serve as a legally enforceable agreement by which the Agency may be held liable for not adhering to.  </a:t>
            </a:r>
          </a:p>
          <a:p>
            <a:pPr marL="457200" marR="0" lvl="1" indent="0">
              <a:lnSpc>
                <a:spcPct val="150000"/>
              </a:lnSpc>
              <a:spcBef>
                <a:spcPts val="300"/>
              </a:spcBef>
              <a:spcAft>
                <a:spcPts val="0"/>
              </a:spcAft>
              <a:buClr>
                <a:srgbClr val="0A1B2B"/>
              </a:buClr>
              <a:buSzPts val="1400"/>
              <a:buFont typeface="Arial" panose="020B0604020202020204" pitchFamily="34" charset="0"/>
              <a:buNone/>
            </a:pPr>
            <a:endParaRPr lang="en-US" sz="1200" dirty="0">
              <a:effectLst/>
              <a:latin typeface="Franklin Gothic Book" panose="020B0503020102020204" pitchFamily="34" charset="0"/>
              <a:ea typeface="MS Mincho" panose="02020609040205080304" pitchFamily="49" charset="-128"/>
              <a:cs typeface="Times New Roman" panose="02020603050405020304" pitchFamily="18" charset="0"/>
            </a:endParaRPr>
          </a:p>
          <a:p>
            <a:pPr marL="457200" marR="0" lvl="1" indent="0" algn="l">
              <a:lnSpc>
                <a:spcPct val="150000"/>
              </a:lnSpc>
              <a:spcBef>
                <a:spcPts val="300"/>
              </a:spcBef>
              <a:spcAft>
                <a:spcPts val="0"/>
              </a:spcAft>
              <a:buClr>
                <a:srgbClr val="0A1B2B"/>
              </a:buClr>
              <a:buSzPts val="1400"/>
              <a:buFont typeface="Arial" panose="020B0604020202020204" pitchFamily="34" charset="0"/>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Assurances lists all the Title VI requirements that a local agency agrees to perform in return for receiving FHWA funds from the State, including developing a nondiscrimination policy statement and a discrimination complaint handling procedure.</a:t>
            </a:r>
          </a:p>
          <a:p>
            <a:pPr marL="457200" marR="0" lvl="1" indent="0" algn="l">
              <a:lnSpc>
                <a:spcPct val="150000"/>
              </a:lnSpc>
              <a:spcBef>
                <a:spcPts val="300"/>
              </a:spcBef>
              <a:spcAft>
                <a:spcPts val="0"/>
              </a:spcAft>
              <a:buClr>
                <a:srgbClr val="0A1B2B"/>
              </a:buClr>
              <a:buSzPts val="1400"/>
              <a:buFont typeface="Arial" panose="020B0604020202020204" pitchFamily="34" charset="0"/>
              <a:buNone/>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457200" marR="0" lvl="1" indent="0" algn="l" defTabSz="685983" rtl="0" eaLnBrk="1" fontAlgn="auto" latinLnBrk="0" hangingPunct="1">
              <a:lnSpc>
                <a:spcPct val="150000"/>
              </a:lnSpc>
              <a:spcBef>
                <a:spcPts val="300"/>
              </a:spcBef>
              <a:spcAft>
                <a:spcPts val="0"/>
              </a:spcAft>
              <a:buClr>
                <a:srgbClr val="0A1B2B"/>
              </a:buClr>
              <a:buSzPts val="1400"/>
              <a:buFont typeface="Arial" panose="020B0604020202020204" pitchFamily="34" charset="0"/>
              <a:buNone/>
              <a:tabLst/>
              <a:defRPr/>
            </a:pPr>
            <a:r>
              <a:rPr lang="en-US" sz="1200" dirty="0"/>
              <a:t>It should be noted that construction contractors, consultants, and suppliers are NOT required to sign the U.S. DOT Standard Title VI Assurances and do not apply to contractors or consultants.</a:t>
            </a: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114300" marR="0" indent="-114300">
              <a:lnSpc>
                <a:spcPct val="150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a:t>
            </a:r>
          </a:p>
          <a:p>
            <a:pPr marL="0" marR="0" lvl="0" indent="0">
              <a:lnSpc>
                <a:spcPct val="150000"/>
              </a:lnSpc>
              <a:spcBef>
                <a:spcPts val="0"/>
              </a:spcBef>
              <a:spcAft>
                <a:spcPts val="0"/>
              </a:spcAft>
              <a:buClr>
                <a:srgbClr val="0A1B2B"/>
              </a:buClr>
              <a:buFont typeface="Symbol" panose="05050102010706020507" pitchFamily="18" charset="2"/>
              <a:buNone/>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subrecipient is responsible for ensuring that the applicable appendices of the Standard Assurance are included in every contract that includes federal assistance. We have a template available for this requirement should you need it. </a:t>
            </a:r>
          </a:p>
        </p:txBody>
      </p:sp>
    </p:spTree>
    <p:extLst>
      <p:ext uri="{BB962C8B-B14F-4D97-AF65-F5344CB8AC3E}">
        <p14:creationId xmlns:p14="http://schemas.microsoft.com/office/powerpoint/2010/main" val="176056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wrap="none" anchor="ctr">
            <a:noAutofit/>
          </a:bodyPr>
          <a:lstStyle/>
          <a:p>
            <a:pPr>
              <a:lnSpc>
                <a:spcPct val="90000"/>
              </a:lnSpc>
            </a:pPr>
            <a:r>
              <a:rPr lang="en-US" dirty="0"/>
              <a:t>SCAT Title VI, Survey Question #4 </a:t>
            </a:r>
          </a:p>
        </p:txBody>
      </p:sp>
      <p:sp>
        <p:nvSpPr>
          <p:cNvPr id="4" name="Content Placeholder 3">
            <a:extLst>
              <a:ext uri="{FF2B5EF4-FFF2-40B4-BE49-F238E27FC236}">
                <a16:creationId xmlns:a16="http://schemas.microsoft.com/office/drawing/2014/main" id="{ED653765-9FE9-E1C5-84BC-5D5B985458B9}"/>
              </a:ext>
              <a:ext uri="{C183D7F6-B498-43B3-948B-1728B52AA6E4}">
                <adec:decorative xmlns:adec="http://schemas.microsoft.com/office/drawing/2017/decorative" val="0"/>
              </a:ext>
            </a:extLst>
          </p:cNvPr>
          <p:cNvSpPr>
            <a:spLocks noGrp="1"/>
          </p:cNvSpPr>
          <p:nvPr>
            <p:ph idx="1"/>
          </p:nvPr>
        </p:nvSpPr>
        <p:spPr>
          <a:xfrm>
            <a:off x="457200" y="1272209"/>
            <a:ext cx="5276850" cy="3190063"/>
          </a:xfrm>
        </p:spPr>
        <p:txBody>
          <a:bodyPr>
            <a:normAutofit/>
          </a:bodyPr>
          <a:lstStyle/>
          <a:p>
            <a:pPr marL="0" lvl="0" indent="0">
              <a:lnSpc>
                <a:spcPct val="140000"/>
              </a:lnSpc>
              <a:buNone/>
              <a:defRPr/>
            </a:pPr>
            <a:r>
              <a:rPr lang="en-US" sz="1600" i="1" dirty="0"/>
              <a:t>Title VI/Nondiscrimination Plan  </a:t>
            </a:r>
            <a:endParaRPr lang="en-US" sz="1600" dirty="0"/>
          </a:p>
          <a:p>
            <a:pPr marL="0" lvl="0" indent="0">
              <a:lnSpc>
                <a:spcPct val="140000"/>
              </a:lnSpc>
              <a:buNone/>
              <a:defRPr/>
            </a:pPr>
            <a:r>
              <a:rPr lang="en-US" sz="1600" dirty="0"/>
              <a:t>Every three years, a subrecipient is required to develop a Title VI/Nondiscrimination plan.  The plan must include the implementation procedures, strategies, and activities to facilitate and assure nondiscrimination. The implementation plan sets forth the agency’s goals and priorities over a three-year period; and identifies the allocation of staff and resources to accomplish these goals. </a:t>
            </a:r>
          </a:p>
        </p:txBody>
      </p:sp>
      <p:sp>
        <p:nvSpPr>
          <p:cNvPr id="2" name="TextBox 1">
            <a:extLst>
              <a:ext uri="{FF2B5EF4-FFF2-40B4-BE49-F238E27FC236}">
                <a16:creationId xmlns:a16="http://schemas.microsoft.com/office/drawing/2014/main" id="{03F5518E-5C4E-BF3E-B88E-DB2683DAE6D7}"/>
              </a:ext>
            </a:extLst>
          </p:cNvPr>
          <p:cNvSpPr txBox="1"/>
          <p:nvPr/>
        </p:nvSpPr>
        <p:spPr>
          <a:xfrm>
            <a:off x="457200" y="1272209"/>
            <a:ext cx="5627370" cy="3190063"/>
          </a:xfrm>
          <a:prstGeom prst="rect">
            <a:avLst/>
          </a:prstGeom>
        </p:spPr>
        <p:txBody>
          <a:bodyPr vert="horz" lIns="0" tIns="0" rIns="0" bIns="0" rtlCol="0">
            <a:noAutofit/>
          </a:bodyPr>
          <a:lstStyle/>
          <a:p>
            <a:pPr marR="0" lvl="0" defTabSz="685800" fontAlgn="auto">
              <a:spcAft>
                <a:spcPts val="1000"/>
              </a:spcAft>
              <a:buClr>
                <a:schemeClr val="accent1"/>
              </a:buClr>
              <a:buSzPct val="120000"/>
              <a:tabLst/>
              <a:defRPr/>
            </a:pPr>
            <a:endParaRPr kumimoji="0" lang="en-US" sz="1600" b="0" i="0" u="none" strike="noStrike" kern="1200" cap="none" spc="0" normalizeH="0" baseline="0" noProof="0" dirty="0">
              <a:ln>
                <a:noFill/>
              </a:ln>
              <a:effectLst/>
              <a:uLnTx/>
              <a:uFillTx/>
            </a:endParaRPr>
          </a:p>
        </p:txBody>
      </p:sp>
      <p:pic>
        <p:nvPicPr>
          <p:cNvPr id="10" name="Picture 9" descr="Cover page for TxDOT FY2025 Title VI/Nondiscrimination Plan&#10;&#10;">
            <a:extLst>
              <a:ext uri="{FF2B5EF4-FFF2-40B4-BE49-F238E27FC236}">
                <a16:creationId xmlns:a16="http://schemas.microsoft.com/office/drawing/2014/main" id="{A20DFD6C-F1B5-EEC9-7EE2-45ADD3F46D53}"/>
              </a:ext>
            </a:extLst>
          </p:cNvPr>
          <p:cNvPicPr>
            <a:picLocks noChangeAspect="1"/>
          </p:cNvPicPr>
          <p:nvPr/>
        </p:nvPicPr>
        <p:blipFill>
          <a:blip r:embed="rId3"/>
          <a:srcRect r="2762" b="-2"/>
          <a:stretch/>
        </p:blipFill>
        <p:spPr>
          <a:xfrm>
            <a:off x="5887720" y="1614381"/>
            <a:ext cx="2411729" cy="3190063"/>
          </a:xfrm>
          <a:prstGeom prst="rect">
            <a:avLst/>
          </a:prstGeom>
          <a:ln>
            <a:noFill/>
          </a:ln>
          <a:effectLst>
            <a:outerShdw blurRad="292100" dist="76200" dir="2700000" algn="tl" rotWithShape="0">
              <a:srgbClr val="333333">
                <a:alpha val="45000"/>
              </a:srgbClr>
            </a:outerShdw>
          </a:effectLst>
        </p:spPr>
      </p:pic>
      <p:sp>
        <p:nvSpPr>
          <p:cNvPr id="5" name="TextBox 4">
            <a:extLst>
              <a:ext uri="{FF2B5EF4-FFF2-40B4-BE49-F238E27FC236}">
                <a16:creationId xmlns:a16="http://schemas.microsoft.com/office/drawing/2014/main" id="{9D43A5DA-C47B-818C-C654-5402351626EC}"/>
              </a:ext>
            </a:extLst>
          </p:cNvPr>
          <p:cNvSpPr txBox="1"/>
          <p:nvPr/>
        </p:nvSpPr>
        <p:spPr>
          <a:xfrm>
            <a:off x="5797396" y="1091329"/>
            <a:ext cx="2592376" cy="523220"/>
          </a:xfrm>
          <a:prstGeom prst="rect">
            <a:avLst/>
          </a:prstGeom>
          <a:noFill/>
        </p:spPr>
        <p:txBody>
          <a:bodyPr wrap="none" rtlCol="0">
            <a:spAutoFit/>
          </a:bodyPr>
          <a:lstStyle/>
          <a:p>
            <a:r>
              <a:rPr lang="en-US" sz="1400" dirty="0"/>
              <a:t>Figure 1: FY 2025 Title VI/</a:t>
            </a:r>
          </a:p>
          <a:p>
            <a:r>
              <a:rPr lang="en-US" sz="1400" dirty="0"/>
              <a:t>Nondiscrimination Plan</a:t>
            </a:r>
          </a:p>
        </p:txBody>
      </p:sp>
      <p:sp>
        <p:nvSpPr>
          <p:cNvPr id="7" name="TextBox 6">
            <a:extLst>
              <a:ext uri="{FF2B5EF4-FFF2-40B4-BE49-F238E27FC236}">
                <a16:creationId xmlns:a16="http://schemas.microsoft.com/office/drawing/2014/main" id="{F7735218-202B-99A0-FA4C-0299A4C9F7C8}"/>
              </a:ext>
            </a:extLst>
          </p:cNvPr>
          <p:cNvSpPr txBox="1"/>
          <p:nvPr/>
        </p:nvSpPr>
        <p:spPr>
          <a:xfrm>
            <a:off x="-29496" y="5648358"/>
            <a:ext cx="9173496" cy="4206921"/>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Notes:</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Subrecipients must have a Title VI Nondiscrimination plan that communicates how the agency implements its nondiscrimination policies.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The Title VI/Nondiscrimination Plan should contain procedures, strategies, and activities to facilitate and assure nondiscrimination in federally assisted programs and activities of the agency.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A Title VI Plan template for subrecipients has recently been added to the Subrecipients resource webpage.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Contractors, consultants, and suppliers are not required to submit a Title VI Plan.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We recognize that many agencies also receive funds from FTA (Federal Transit Administration) which requires their own Title VI Plan. While some of the requirements are the same, there are some differences. A joint or combined FHWA and FTA Title VI Plan is not recommended. </a:t>
            </a:r>
          </a:p>
        </p:txBody>
      </p:sp>
    </p:spTree>
    <p:extLst>
      <p:ext uri="{BB962C8B-B14F-4D97-AF65-F5344CB8AC3E}">
        <p14:creationId xmlns:p14="http://schemas.microsoft.com/office/powerpoint/2010/main" val="120280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2800" b="1" dirty="0"/>
              <a:t>Agenda</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457200" y="1372265"/>
            <a:ext cx="8229600" cy="3033480"/>
          </a:xfrm>
        </p:spPr>
        <p:txBody>
          <a:bodyPr wrap="none" numCol="1" spcCol="457200">
            <a:noAutofit/>
          </a:bodyPr>
          <a:lstStyle/>
          <a:p>
            <a:pPr marL="0" indent="0">
              <a:buNone/>
            </a:pPr>
            <a:endParaRPr lang="en-US" sz="1100" dirty="0"/>
          </a:p>
          <a:p>
            <a:pPr marL="0" lvl="0" indent="0">
              <a:buClr>
                <a:srgbClr val="0056A9"/>
              </a:buClr>
              <a:buNone/>
            </a:pPr>
            <a:r>
              <a:rPr lang="en-US" sz="2400" b="1" dirty="0"/>
              <a:t>1 </a:t>
            </a:r>
            <a:r>
              <a:rPr lang="en-US" sz="2400" dirty="0"/>
              <a:t>| Title VI SCAT Overview</a:t>
            </a:r>
          </a:p>
          <a:p>
            <a:pPr marL="0" marR="0" lvl="0" indent="0" algn="l" defTabSz="685800" rtl="0" eaLnBrk="1" fontAlgn="auto" latinLnBrk="0" hangingPunct="1">
              <a:lnSpc>
                <a:spcPct val="120000"/>
              </a:lnSpc>
              <a:spcBef>
                <a:spcPts val="750"/>
              </a:spcBef>
              <a:spcAft>
                <a:spcPts val="600"/>
              </a:spcAft>
              <a:buClr>
                <a:srgbClr val="0056A9"/>
              </a:buClr>
              <a:buSzPct val="120000"/>
              <a:buFont typeface="Arial" panose="020B0604020202020204" pitchFamily="34" charset="0"/>
              <a:buNone/>
              <a:tabLst/>
              <a:defRPr/>
            </a:pPr>
            <a:r>
              <a:rPr lang="en-US" sz="2400" b="1" dirty="0">
                <a:solidFill>
                  <a:srgbClr val="000000"/>
                </a:solidFill>
                <a:latin typeface="Verdana"/>
              </a:rPr>
              <a:t>2</a:t>
            </a:r>
            <a:r>
              <a:rPr kumimoji="0" lang="en-US" sz="2400" b="1" i="0" u="none" strike="noStrike" kern="1200" cap="none" spc="0" normalizeH="0" baseline="0" noProof="0" dirty="0">
                <a:ln>
                  <a:noFill/>
                </a:ln>
                <a:solidFill>
                  <a:srgbClr val="000000"/>
                </a:solidFill>
                <a:effectLst/>
                <a:uLnTx/>
                <a:uFillTx/>
                <a:latin typeface="Verdana"/>
                <a:ea typeface="+mn-ea"/>
                <a:cs typeface="+mn-cs"/>
              </a:rPr>
              <a:t> </a:t>
            </a:r>
            <a:r>
              <a:rPr kumimoji="0" lang="en-US" sz="2400" i="0" u="none" strike="noStrike" kern="1200" cap="none" spc="0" normalizeH="0" baseline="0" noProof="0" dirty="0">
                <a:ln>
                  <a:noFill/>
                </a:ln>
                <a:solidFill>
                  <a:srgbClr val="000000"/>
                </a:solidFill>
                <a:effectLst/>
                <a:uLnTx/>
                <a:uFillTx/>
                <a:latin typeface="Verdana"/>
                <a:ea typeface="+mn-ea"/>
                <a:cs typeface="+mn-cs"/>
              </a:rPr>
              <a:t>| Title VI Requirements for Subrecipients</a:t>
            </a:r>
          </a:p>
          <a:p>
            <a:pPr marL="0" marR="0" lvl="0" indent="0" algn="l" defTabSz="685800" rtl="0" eaLnBrk="1" fontAlgn="auto" latinLnBrk="0" hangingPunct="1">
              <a:lnSpc>
                <a:spcPct val="120000"/>
              </a:lnSpc>
              <a:spcBef>
                <a:spcPts val="750"/>
              </a:spcBef>
              <a:spcAft>
                <a:spcPts val="600"/>
              </a:spcAft>
              <a:buClr>
                <a:srgbClr val="0056A9"/>
              </a:buClr>
              <a:buSzPct val="120000"/>
              <a:buFont typeface="Arial" panose="020B0604020202020204" pitchFamily="34" charset="0"/>
              <a:buNone/>
              <a:tabLst/>
              <a:defRPr/>
            </a:pPr>
            <a:r>
              <a:rPr lang="en-US" sz="2400" b="1" dirty="0">
                <a:solidFill>
                  <a:srgbClr val="000000"/>
                </a:solidFill>
                <a:latin typeface="Verdana"/>
              </a:rPr>
              <a:t>3 </a:t>
            </a:r>
            <a:r>
              <a:rPr kumimoji="0" lang="en-US" sz="2400" i="0" u="none" strike="noStrike" kern="1200" cap="none" spc="0" normalizeH="0" baseline="0" noProof="0" dirty="0">
                <a:ln>
                  <a:noFill/>
                </a:ln>
                <a:solidFill>
                  <a:srgbClr val="000000"/>
                </a:solidFill>
                <a:effectLst/>
                <a:uLnTx/>
                <a:uFillTx/>
                <a:latin typeface="Verdana"/>
                <a:ea typeface="+mn-ea"/>
                <a:cs typeface="+mn-cs"/>
              </a:rPr>
              <a:t>| Technical Guidance</a:t>
            </a:r>
          </a:p>
          <a:p>
            <a:pPr marL="0" lvl="0" indent="0">
              <a:buClr>
                <a:srgbClr val="0056A9"/>
              </a:buClr>
              <a:buNone/>
            </a:pPr>
            <a:endParaRPr lang="en-US" sz="1100" dirty="0"/>
          </a:p>
          <a:p>
            <a:pPr marL="0" indent="0">
              <a:buNone/>
            </a:pPr>
            <a:endParaRPr lang="en-US" sz="1200" b="1" dirty="0"/>
          </a:p>
        </p:txBody>
      </p:sp>
    </p:spTree>
    <p:extLst>
      <p:ext uri="{BB962C8B-B14F-4D97-AF65-F5344CB8AC3E}">
        <p14:creationId xmlns:p14="http://schemas.microsoft.com/office/powerpoint/2010/main" val="86206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Autofit/>
          </a:bodyPr>
          <a:lstStyle/>
          <a:p>
            <a:r>
              <a:rPr lang="en-US" dirty="0"/>
              <a:t>SCAT Title VI, Survey Question #5 </a:t>
            </a:r>
          </a:p>
        </p:txBody>
      </p:sp>
      <p:sp>
        <p:nvSpPr>
          <p:cNvPr id="5" name="Content Placeholder 4">
            <a:extLst>
              <a:ext uri="{FF2B5EF4-FFF2-40B4-BE49-F238E27FC236}">
                <a16:creationId xmlns:a16="http://schemas.microsoft.com/office/drawing/2014/main" id="{A01DB2FA-B48F-EA2F-070B-17A786948DBD}"/>
              </a:ext>
            </a:extLst>
          </p:cNvPr>
          <p:cNvSpPr txBox="1">
            <a:spLocks noGrp="1"/>
          </p:cNvSpPr>
          <p:nvPr>
            <p:ph idx="1"/>
          </p:nvPr>
        </p:nvSpPr>
        <p:spPr>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rgbClr val="000000"/>
                </a:solidFill>
                <a:effectLst/>
                <a:uLnTx/>
                <a:uFillTx/>
                <a:ea typeface="+mn-ea"/>
                <a:cs typeface="+mn-cs"/>
              </a:rPr>
              <a:t>Title VI Coordinator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0" marR="0" lvl="0" indent="0" defTabSz="914400" rtl="0" eaLnBrk="1" fontAlgn="auto" latinLnBrk="0" hangingPunct="1">
              <a:lnSpc>
                <a:spcPct val="14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ea typeface="+mn-ea"/>
                <a:cs typeface="+mn-cs"/>
              </a:rPr>
              <a:t>Subrecipients are required to identify a Title VI Coordinator and publish/post the Coordinator’s contact information where it is available to the public (including online).  In addition, the Coordinator must have unimpeded access to the head of the agency, for the purposes of discussing nondiscrimination issues. There should be a description of the Title VI Coordinator’s responsibilities and an organizational chart showing the Title VI coordinator’s relationship to the head of the agency. </a:t>
            </a:r>
          </a:p>
        </p:txBody>
      </p:sp>
      <p:sp>
        <p:nvSpPr>
          <p:cNvPr id="4" name="TextBox 3">
            <a:extLst>
              <a:ext uri="{FF2B5EF4-FFF2-40B4-BE49-F238E27FC236}">
                <a16:creationId xmlns:a16="http://schemas.microsoft.com/office/drawing/2014/main" id="{D9F6DDA4-9744-B77F-EE04-99E8E2D38154}"/>
              </a:ext>
            </a:extLst>
          </p:cNvPr>
          <p:cNvSpPr txBox="1"/>
          <p:nvPr/>
        </p:nvSpPr>
        <p:spPr>
          <a:xfrm>
            <a:off x="0" y="5542120"/>
            <a:ext cx="9144000" cy="2932726"/>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Notes: A Title VI Coordinator in your organization should be able to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•Conduct the agency's Title VI responsibilities and provide oversight;</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Implement your Title VI Plan;</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Investigate complaints;</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Provide training to staff;</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Document the goals met in your organization’s Title VI/Nondiscrimination Plan; and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Develop Title VI information specific to your organization and where appropriate accommodate persons who have a Limited English Proficiency.</a:t>
            </a:r>
          </a:p>
          <a:p>
            <a:pPr marL="0" marR="0">
              <a:lnSpc>
                <a:spcPct val="115000"/>
              </a:lnSpc>
              <a:spcBef>
                <a:spcPts val="0"/>
              </a:spcBef>
              <a:spcAft>
                <a:spcPts val="0"/>
              </a:spcAft>
            </a:pPr>
            <a:endPar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Tree>
    <p:extLst>
      <p:ext uri="{BB962C8B-B14F-4D97-AF65-F5344CB8AC3E}">
        <p14:creationId xmlns:p14="http://schemas.microsoft.com/office/powerpoint/2010/main" val="262160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Autofit/>
          </a:bodyPr>
          <a:lstStyle/>
          <a:p>
            <a:r>
              <a:rPr lang="en-US" dirty="0"/>
              <a:t>SCAT Title VI, Survey Question #6</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rgbClr val="000000"/>
                </a:solidFill>
                <a:effectLst/>
                <a:uLnTx/>
                <a:uFillTx/>
                <a:ea typeface="+mn-ea"/>
                <a:cs typeface="+mn-cs"/>
              </a:rPr>
              <a:t>Title VI Complaint Handling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0" marR="0" lvl="0" indent="0" defTabSz="914400" rtl="0" eaLnBrk="1" fontAlgn="auto" latinLnBrk="0" hangingPunct="1">
              <a:lnSpc>
                <a:spcPct val="14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ea typeface="+mn-ea"/>
                <a:cs typeface="+mn-cs"/>
              </a:rPr>
              <a:t>Subrecipients are responsible for processing Title VI external discrimination complaints received by the agency. All discrimination complaints received by the agency must be referred to TxDOT Civil Rights Division for further review and action.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p:txBody>
      </p:sp>
      <p:sp>
        <p:nvSpPr>
          <p:cNvPr id="4" name="TextBox 3">
            <a:extLst>
              <a:ext uri="{FF2B5EF4-FFF2-40B4-BE49-F238E27FC236}">
                <a16:creationId xmlns:a16="http://schemas.microsoft.com/office/drawing/2014/main" id="{E2738D84-6BD6-6B6B-2F7E-0D7B7ED0B05B}"/>
              </a:ext>
            </a:extLst>
          </p:cNvPr>
          <p:cNvSpPr txBox="1"/>
          <p:nvPr/>
        </p:nvSpPr>
        <p:spPr>
          <a:xfrm>
            <a:off x="0" y="5501393"/>
            <a:ext cx="9144000" cy="4109523"/>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Notes: TxDOT processes complaints consistent with FHWA’s Guidance. Within 10 days of receipt of a complaint, TxDOT will inform the FHWA Division Office, which will forward the complaint to the FHWA Headquarters Office of Civil Rights (HCR) for review and further investigation if accepted.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Best practices for complaint handling include:</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Ensuring complaints are handled by personnel trained in compliance investigations.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Ensuring complaints filed with the subrecipient in which the subrecipient or its lower tier subrecipient is named as the respondent must be forwarded to TxDOT for investigation within 10 calendar days.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Developing an external discrimination complaint form.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Distributing written discrimination complaint handling procedures to agency personnel.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Making the public aware of the procedures for filing a discrimination complaint, such as making the information available on the agency’s Web site or in a brochure.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Maintaining a complaint log, to include any complaints or lawsuits filed against the agency,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Maintaining all correspondence related to the complaint.</a:t>
            </a:r>
          </a:p>
          <a:p>
            <a:pPr marL="0" marR="0">
              <a:lnSpc>
                <a:spcPct val="115000"/>
              </a:lnSpc>
              <a:spcBef>
                <a:spcPts val="0"/>
              </a:spcBef>
              <a:spcAft>
                <a:spcPts val="0"/>
              </a:spcAft>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lvl="0" indent="0" algn="l" defTabSz="685983" rtl="0" eaLnBrk="1" fontAlgn="auto" latinLnBrk="0" hangingPunct="1">
              <a:lnSpc>
                <a:spcPct val="115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Please keep in mind, subrecipients should not conduct their own Title VI investigations other than to collect information and work with TxDOT and FHWA to remediate. FHWA will conduct the investigation or direct TxDOT to do so. </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 complaint form and procedures template is available for subrecipients on our website. </a:t>
            </a:r>
          </a:p>
          <a:p>
            <a:pPr marL="0" marR="0" indent="0">
              <a:lnSpc>
                <a:spcPct val="115000"/>
              </a:lnSpc>
              <a:spcBef>
                <a:spcPts val="0"/>
              </a:spcBef>
              <a:spcAft>
                <a:spcPts val="0"/>
              </a:spcAft>
              <a:buNone/>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indent="0">
              <a:lnSpc>
                <a:spcPct val="115000"/>
              </a:lnSpc>
              <a:spcBef>
                <a:spcPts val="0"/>
              </a:spcBef>
              <a:spcAft>
                <a:spcPts val="0"/>
              </a:spcAft>
              <a:buNone/>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Tree>
    <p:extLst>
      <p:ext uri="{BB962C8B-B14F-4D97-AF65-F5344CB8AC3E}">
        <p14:creationId xmlns:p14="http://schemas.microsoft.com/office/powerpoint/2010/main" val="268785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9568-C9E5-4B27-5E8F-CBCB781F03F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036581E-A7CF-5004-9CB6-3C2C45ED4DFD}"/>
              </a:ext>
            </a:extLst>
          </p:cNvPr>
          <p:cNvSpPr>
            <a:spLocks noGrp="1"/>
          </p:cNvSpPr>
          <p:nvPr>
            <p:ph type="title"/>
          </p:nvPr>
        </p:nvSpPr>
        <p:spPr/>
        <p:txBody>
          <a:bodyPr>
            <a:noAutofit/>
          </a:bodyPr>
          <a:lstStyle/>
          <a:p>
            <a:r>
              <a:rPr lang="en-US" dirty="0"/>
              <a:t>SCAT Title VI, Survey Question #6 (Continued)</a:t>
            </a:r>
          </a:p>
        </p:txBody>
      </p:sp>
      <p:sp>
        <p:nvSpPr>
          <p:cNvPr id="8" name="Content Placeholder 7">
            <a:extLst>
              <a:ext uri="{FF2B5EF4-FFF2-40B4-BE49-F238E27FC236}">
                <a16:creationId xmlns:a16="http://schemas.microsoft.com/office/drawing/2014/main" id="{0B71F96E-7867-59A7-FD58-6D5998DA5C00}"/>
              </a:ext>
            </a:extLst>
          </p:cNvPr>
          <p:cNvSpPr>
            <a:spLocks noGrp="1"/>
          </p:cNvSpPr>
          <p:nvPr>
            <p:ph idx="1"/>
          </p:nvPr>
        </p:nvSpPr>
        <p:spPr/>
        <p:txBody>
          <a:bodyPr>
            <a:noAutofit/>
          </a:bodyPr>
          <a:lstStyle/>
          <a:p>
            <a:pPr marL="0" marR="0" lvl="0" indent="0" defTabSz="914400" rtl="0" eaLnBrk="1" fontAlgn="auto" latinLnBrk="0" hangingPunct="1">
              <a:lnSpc>
                <a:spcPct val="140000"/>
              </a:lnSpc>
              <a:spcBef>
                <a:spcPts val="0"/>
              </a:spcBef>
              <a:spcAft>
                <a:spcPts val="0"/>
              </a:spcAft>
              <a:buClrTx/>
              <a:buSzTx/>
              <a:buFontTx/>
              <a:buNone/>
              <a:tabLst/>
              <a:defRPr/>
            </a:pPr>
            <a:r>
              <a:rPr kumimoji="0" lang="en-US" sz="1600" i="1" u="none" strike="noStrike" kern="1200" cap="none" spc="0" normalizeH="0" baseline="0" noProof="0" dirty="0">
                <a:ln>
                  <a:noFill/>
                </a:ln>
                <a:solidFill>
                  <a:srgbClr val="000000"/>
                </a:solidFill>
                <a:effectLst/>
                <a:uLnTx/>
                <a:uFillTx/>
                <a:ea typeface="+mn-ea"/>
                <a:cs typeface="+mn-cs"/>
              </a:rPr>
              <a:t>Any person who believes they, or any specific class of persons, to be subjected to prohibited discrimination based on race, color or national origin may file a written complaint individually or through a representative. A complaint must be filed no later than 180 days after the date of the alleged discrimination, unless the discrimination is ongoing, or the time for filing is extended by the FHWA. Complaints related to the Federal-aid highway program may be filed with TxDOT, FHWA Division Office, the FHWA Headquarters Office of Civil Rights (HCR), the USDOT Departmental Office of Civil Rights, or the USDOJ. </a:t>
            </a:r>
          </a:p>
        </p:txBody>
      </p:sp>
    </p:spTree>
    <p:extLst>
      <p:ext uri="{BB962C8B-B14F-4D97-AF65-F5344CB8AC3E}">
        <p14:creationId xmlns:p14="http://schemas.microsoft.com/office/powerpoint/2010/main" val="267288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Autofit/>
          </a:bodyPr>
          <a:lstStyle/>
          <a:p>
            <a:r>
              <a:rPr lang="en-US" dirty="0"/>
              <a:t>SCAT Title VI, Survey Question #7 </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p:txBody>
          <a:bodyPr>
            <a:noAutofit/>
          </a:bodyPr>
          <a:lstStyle/>
          <a:p>
            <a:pPr marL="0" marR="0" lvl="0" indent="0" defTabSz="914400" rtl="0" eaLnBrk="1" fontAlgn="auto" latinLnBrk="0" hangingPunct="1">
              <a:lnSpc>
                <a:spcPct val="140000"/>
              </a:lnSpc>
              <a:spcBef>
                <a:spcPts val="0"/>
              </a:spcBef>
              <a:buClrTx/>
              <a:buSzTx/>
              <a:buFontTx/>
              <a:buNone/>
              <a:tabLst/>
              <a:defRPr/>
            </a:pPr>
            <a:r>
              <a:rPr kumimoji="0" lang="en-US" sz="1600" b="0" i="1" u="none" strike="noStrike" kern="1200" cap="none" spc="0" normalizeH="0" baseline="0" noProof="0" dirty="0">
                <a:ln>
                  <a:noFill/>
                </a:ln>
                <a:solidFill>
                  <a:srgbClr val="000000"/>
                </a:solidFill>
                <a:effectLst/>
                <a:uLnTx/>
                <a:uFillTx/>
                <a:ea typeface="+mn-ea"/>
                <a:cs typeface="+mn-cs"/>
              </a:rPr>
              <a:t>Solicitation for Bid/Request for Proposal</a:t>
            </a:r>
          </a:p>
          <a:p>
            <a:pPr marL="0" marR="0" lvl="0" indent="0" algn="l" defTabSz="914400" rtl="0" eaLnBrk="1" fontAlgn="auto" latinLnBrk="0" hangingPunct="1">
              <a:lnSpc>
                <a:spcPct val="14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mn-cs"/>
              </a:rPr>
              <a:t>Subrecipients are required to include the Title VI/Nondiscrimination paragraph from the U.S. DOT Standard Title VI Assurances in all solicitations for bid or Requests for Proposals that include Federal assistance.</a:t>
            </a:r>
            <a:endParaRPr lang="en-US" sz="1600" dirty="0"/>
          </a:p>
        </p:txBody>
      </p:sp>
    </p:spTree>
    <p:extLst>
      <p:ext uri="{BB962C8B-B14F-4D97-AF65-F5344CB8AC3E}">
        <p14:creationId xmlns:p14="http://schemas.microsoft.com/office/powerpoint/2010/main" val="250965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E5F6F-D62E-5AF0-A248-E3CB82C7663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D3E3A96-F4F3-901C-0574-8F8FA8CA13F7}"/>
              </a:ext>
            </a:extLst>
          </p:cNvPr>
          <p:cNvSpPr>
            <a:spLocks noGrp="1"/>
          </p:cNvSpPr>
          <p:nvPr>
            <p:ph type="title"/>
          </p:nvPr>
        </p:nvSpPr>
        <p:spPr/>
        <p:txBody>
          <a:bodyPr>
            <a:noAutofit/>
          </a:bodyPr>
          <a:lstStyle/>
          <a:p>
            <a:r>
              <a:rPr lang="en-US" dirty="0"/>
              <a:t>SCAT Title VI, Survey Question #7 (Continued) </a:t>
            </a:r>
          </a:p>
        </p:txBody>
      </p:sp>
      <p:sp>
        <p:nvSpPr>
          <p:cNvPr id="8" name="Content Placeholder 7">
            <a:extLst>
              <a:ext uri="{FF2B5EF4-FFF2-40B4-BE49-F238E27FC236}">
                <a16:creationId xmlns:a16="http://schemas.microsoft.com/office/drawing/2014/main" id="{9BC18156-D098-844C-26EF-22580C15FD90}"/>
              </a:ext>
            </a:extLst>
          </p:cNvPr>
          <p:cNvSpPr>
            <a:spLocks noGrp="1"/>
          </p:cNvSpPr>
          <p:nvPr>
            <p:ph idx="1"/>
          </p:nvPr>
        </p:nvSpPr>
        <p:spPr/>
        <p:txBody>
          <a:bodyPr>
            <a:noAutofit/>
          </a:bodyPr>
          <a:lstStyle/>
          <a:p>
            <a:pPr marL="0" marR="0" lvl="0" indent="0" algn="l" defTabSz="914400" rtl="0" eaLnBrk="1" fontAlgn="auto" latinLnBrk="0" hangingPunct="1">
              <a:lnSpc>
                <a:spcPct val="140000"/>
              </a:lnSpc>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ea typeface="+mn-ea"/>
                <a:cs typeface="+mn-cs"/>
              </a:rPr>
              <a:t>“</a:t>
            </a:r>
            <a:r>
              <a:rPr kumimoji="0" lang="en-US" sz="1600" b="0" i="1" u="none" strike="noStrike" kern="1200" cap="none" spc="0" normalizeH="0" baseline="0" noProof="0" dirty="0">
                <a:ln>
                  <a:noFill/>
                </a:ln>
                <a:solidFill>
                  <a:srgbClr val="000000"/>
                </a:solidFill>
                <a:effectLst/>
                <a:uLnTx/>
                <a:uFillTx/>
                <a:ea typeface="+mn-ea"/>
                <a:cs typeface="+mn-cs"/>
              </a:rPr>
              <a:t>The (Recipient), in accordance with Title VI of the Civil Rights Act of 1964, 78 Stat. 252, 42 U.S.C 2000d to 2000d-4 and Title 49, Code of Federal Regulations, Department of Transportation, Subtitle A, Office the Secretary, Part 21, Nondiscrimination in Federally assisted programs of the Department of Transportation issued pursuant to such Act, hereby notifies all bidden that it will affirmatively insure that in any contact entered into pursuant to this advertisement, minority business enterprises will be afforded full opportunity to submit bids in response to this invitation and will not be discriminated against on the grounds of race, color, or national origin in consideration for an award.” </a:t>
            </a:r>
          </a:p>
          <a:p>
            <a:pPr>
              <a:lnSpc>
                <a:spcPct val="140000"/>
              </a:lnSpc>
            </a:pPr>
            <a:endParaRPr lang="en-US" sz="1600" dirty="0"/>
          </a:p>
        </p:txBody>
      </p:sp>
    </p:spTree>
    <p:extLst>
      <p:ext uri="{BB962C8B-B14F-4D97-AF65-F5344CB8AC3E}">
        <p14:creationId xmlns:p14="http://schemas.microsoft.com/office/powerpoint/2010/main" val="234595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wrap="none" anchor="ctr">
            <a:noAutofit/>
          </a:bodyPr>
          <a:lstStyle/>
          <a:p>
            <a:pPr>
              <a:lnSpc>
                <a:spcPct val="90000"/>
              </a:lnSpc>
            </a:pPr>
            <a:r>
              <a:rPr lang="en-US" dirty="0"/>
              <a:t>SCAT Title VI, Survey Question #8</a:t>
            </a:r>
          </a:p>
        </p:txBody>
      </p:sp>
      <p:sp>
        <p:nvSpPr>
          <p:cNvPr id="8" name="Content Placeholder 7">
            <a:extLst>
              <a:ext uri="{FF2B5EF4-FFF2-40B4-BE49-F238E27FC236}">
                <a16:creationId xmlns:a16="http://schemas.microsoft.com/office/drawing/2014/main" id="{4C3713B5-C88A-13FD-D684-010F69452432}"/>
              </a:ext>
            </a:extLst>
          </p:cNvPr>
          <p:cNvSpPr>
            <a:spLocks noGrp="1"/>
          </p:cNvSpPr>
          <p:nvPr>
            <p:ph idx="1"/>
          </p:nvPr>
        </p:nvSpPr>
        <p:spPr>
          <a:xfrm>
            <a:off x="457200" y="1272209"/>
            <a:ext cx="4788568" cy="3190063"/>
          </a:xfrm>
        </p:spPr>
        <p:txBody>
          <a:bodyPr>
            <a:normAutofit/>
          </a:bodyPr>
          <a:lstStyle/>
          <a:p>
            <a:pPr marL="0" marR="0" lvl="0" indent="0" defTabSz="914400" rtl="0" eaLnBrk="1" fontAlgn="auto" latinLnBrk="0" hangingPunct="1">
              <a:lnSpc>
                <a:spcPct val="140000"/>
              </a:lnSpc>
              <a:spcBef>
                <a:spcPts val="0"/>
              </a:spcBef>
              <a:buClrTx/>
              <a:buSzTx/>
              <a:buFontTx/>
              <a:buNone/>
              <a:tabLst/>
              <a:defRPr/>
            </a:pPr>
            <a:r>
              <a:rPr kumimoji="0" lang="en-US" sz="1600" b="0" i="1" u="none" strike="noStrike" kern="1200" cap="none" spc="0" normalizeH="0" baseline="0" noProof="0" dirty="0">
                <a:ln>
                  <a:noFill/>
                </a:ln>
                <a:effectLst/>
                <a:uLnTx/>
                <a:uFillTx/>
              </a:rPr>
              <a:t>Accommodations for Limited English Proficient Persons</a:t>
            </a:r>
            <a:endParaRPr kumimoji="0" lang="en-US" sz="1600" b="0" i="0" u="none" strike="noStrike" kern="1200" cap="none" spc="0" normalizeH="0" baseline="0" noProof="0" dirty="0">
              <a:ln>
                <a:noFill/>
              </a:ln>
              <a:effectLst/>
              <a:uLnTx/>
              <a:uFillTx/>
            </a:endParaRPr>
          </a:p>
          <a:p>
            <a:pPr marL="0" marR="0" lvl="0" indent="0" defTabSz="914400" rtl="0" eaLnBrk="1" fontAlgn="auto" latinLnBrk="0" hangingPunct="1">
              <a:lnSpc>
                <a:spcPct val="140000"/>
              </a:lnSpc>
              <a:spcBef>
                <a:spcPts val="0"/>
              </a:spcBef>
              <a:buClrTx/>
              <a:buSzTx/>
              <a:buFontTx/>
              <a:buNone/>
              <a:tabLst/>
              <a:defRPr/>
            </a:pPr>
            <a:r>
              <a:rPr kumimoji="0" lang="en-US" sz="1600" b="0" i="0" u="none" strike="noStrike" kern="1200" cap="none" spc="0" normalizeH="0" baseline="0" noProof="0" dirty="0">
                <a:ln>
                  <a:noFill/>
                </a:ln>
                <a:effectLst/>
                <a:uLnTx/>
                <a:uFillTx/>
              </a:rPr>
              <a:t>Subrecipients must ensure meaningful access to the benefits, services, information, and other important portions of an agency’s programs and activities for individuals who are Limited English Proficient (LEP). </a:t>
            </a:r>
            <a:endParaRPr lang="en-US" sz="1600" dirty="0"/>
          </a:p>
        </p:txBody>
      </p:sp>
      <p:pic>
        <p:nvPicPr>
          <p:cNvPr id="4" name="Picture 3" descr="Cover page of TxDOT's Statewide Language Assistance Plan">
            <a:extLst>
              <a:ext uri="{FF2B5EF4-FFF2-40B4-BE49-F238E27FC236}">
                <a16:creationId xmlns:a16="http://schemas.microsoft.com/office/drawing/2014/main" id="{9720F30F-5146-E2B1-3455-F6853F8CAD47}"/>
              </a:ext>
            </a:extLst>
          </p:cNvPr>
          <p:cNvPicPr>
            <a:picLocks noChangeAspect="1"/>
          </p:cNvPicPr>
          <p:nvPr/>
        </p:nvPicPr>
        <p:blipFill>
          <a:blip r:embed="rId3"/>
          <a:stretch>
            <a:fillRect/>
          </a:stretch>
        </p:blipFill>
        <p:spPr>
          <a:xfrm>
            <a:off x="5881777" y="1197967"/>
            <a:ext cx="2456347" cy="3190063"/>
          </a:xfrm>
          <a:prstGeom prst="rect">
            <a:avLst/>
          </a:prstGeom>
          <a:ln>
            <a:noFill/>
          </a:ln>
          <a:effectLst>
            <a:outerShdw blurRad="292100" dist="76200" dir="2700000" algn="tl" rotWithShape="0">
              <a:srgbClr val="333333">
                <a:alpha val="45000"/>
              </a:srgbClr>
            </a:outerShdw>
          </a:effectLst>
        </p:spPr>
      </p:pic>
      <p:sp>
        <p:nvSpPr>
          <p:cNvPr id="2" name="TextBox 1">
            <a:extLst>
              <a:ext uri="{FF2B5EF4-FFF2-40B4-BE49-F238E27FC236}">
                <a16:creationId xmlns:a16="http://schemas.microsoft.com/office/drawing/2014/main" id="{CE7DAAC1-4463-1DD0-6C1F-8D0FA8929C34}"/>
              </a:ext>
            </a:extLst>
          </p:cNvPr>
          <p:cNvSpPr txBox="1"/>
          <p:nvPr/>
        </p:nvSpPr>
        <p:spPr>
          <a:xfrm>
            <a:off x="5881776" y="4409599"/>
            <a:ext cx="2805023" cy="523220"/>
          </a:xfrm>
          <a:prstGeom prst="rect">
            <a:avLst/>
          </a:prstGeom>
          <a:noFill/>
        </p:spPr>
        <p:txBody>
          <a:bodyPr wrap="square" rtlCol="0">
            <a:spAutoFit/>
          </a:bodyPr>
          <a:lstStyle/>
          <a:p>
            <a:r>
              <a:rPr lang="en-US" sz="1400" dirty="0"/>
              <a:t>Figure 1: TxDOT’s Statewide</a:t>
            </a:r>
          </a:p>
          <a:p>
            <a:r>
              <a:rPr lang="en-US" sz="1400" dirty="0"/>
              <a:t>Language Assistance Plan</a:t>
            </a:r>
          </a:p>
        </p:txBody>
      </p:sp>
      <p:sp>
        <p:nvSpPr>
          <p:cNvPr id="6" name="TextBox 5">
            <a:extLst>
              <a:ext uri="{FF2B5EF4-FFF2-40B4-BE49-F238E27FC236}">
                <a16:creationId xmlns:a16="http://schemas.microsoft.com/office/drawing/2014/main" id="{816BEF1F-586B-38B4-5EA5-9107A19C7B15}"/>
              </a:ext>
            </a:extLst>
          </p:cNvPr>
          <p:cNvSpPr txBox="1"/>
          <p:nvPr/>
        </p:nvSpPr>
        <p:spPr>
          <a:xfrm>
            <a:off x="-29496" y="5613150"/>
            <a:ext cx="9173496" cy="3897157"/>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Notes: Some recommendations include:</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Conduct a language needs assessment considering the following four factors: 1) The number or proportion of LEP persons in the eligible service population 2) The frequency with which LEP individuals come in contact with the agency’s programs or activities 3) The nature of the importance of the program, activity, or services provided by the agency 4) The resources available to the agency and the costs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Translate written information and outreach materials into regularly encountered languages other than English, particularly vital documents if they contain information that is critical for obtaining services and/or benefits or is required by law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Develop methods to provide oral interpretation either in person or via telephone and the procedures used by staff to access those services </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Identify LEP populations affected by a project using the most recent Census data and tailor your public outreach accordingly.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Attend training that focuses on helping staff better communicate with LEP persons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Post notices detailing the agency’s Title VI obligations and complaint procedures that have been translated into languages other than English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Notify LEP customers of the availability of language services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Maintain a list of bilingual staff and the languages they interpret or translate</a:t>
            </a:r>
          </a:p>
          <a:p>
            <a:pPr marL="0" marR="0" lvl="0" indent="0" algn="l" defTabSz="685983" rtl="0" eaLnBrk="1" fontAlgn="auto" latinLnBrk="0" hangingPunct="1">
              <a:lnSpc>
                <a:spcPct val="115000"/>
              </a:lnSpc>
              <a:spcBef>
                <a:spcPts val="0"/>
              </a:spcBef>
              <a:spcAft>
                <a:spcPts val="0"/>
              </a:spcAft>
              <a:buClrTx/>
              <a:buSzTx/>
              <a:buFontTx/>
              <a:buNone/>
              <a:tabLst/>
              <a:defRPr/>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Develop an agency Language Assistance Plan that establishes guidelines for providing language services to persons with Limited English Proficiency.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 Translate important information on the agency’s external Website or use Google translate as a basic tool for introductory conversations.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 Continually monitor and evaluate efforts to provide language access </a:t>
            </a:r>
          </a:p>
        </p:txBody>
      </p:sp>
    </p:spTree>
    <p:extLst>
      <p:ext uri="{BB962C8B-B14F-4D97-AF65-F5344CB8AC3E}">
        <p14:creationId xmlns:p14="http://schemas.microsoft.com/office/powerpoint/2010/main" val="61803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rmAutofit fontScale="90000"/>
          </a:bodyPr>
          <a:lstStyle/>
          <a:p>
            <a:r>
              <a:rPr lang="en-US" sz="2400" dirty="0"/>
              <a:t>SCAT Title VI, Survey Question #9</a:t>
            </a:r>
          </a:p>
        </p:txBody>
      </p:sp>
      <p:sp>
        <p:nvSpPr>
          <p:cNvPr id="4" name="Content Placeholder 3">
            <a:extLst>
              <a:ext uri="{FF2B5EF4-FFF2-40B4-BE49-F238E27FC236}">
                <a16:creationId xmlns:a16="http://schemas.microsoft.com/office/drawing/2014/main" id="{955CC8A4-DFEB-2452-3008-35A4EEE1AD70}"/>
              </a:ext>
            </a:extLst>
          </p:cNvPr>
          <p:cNvSpPr>
            <a:spLocks noGrp="1"/>
          </p:cNvSpPr>
          <p:nvPr>
            <p:ph idx="1"/>
          </p:nvPr>
        </p:nvSpPr>
        <p:spPr>
          <a:xfrm>
            <a:off x="457200" y="1272209"/>
            <a:ext cx="4114800" cy="3190063"/>
          </a:xfrm>
        </p:spPr>
        <p:txBody>
          <a:bodyPr>
            <a:normAutofit/>
          </a:bodyPr>
          <a:lstStyle/>
          <a:p>
            <a:pPr marL="0" lvl="0" indent="0" defTabSz="914400">
              <a:lnSpc>
                <a:spcPct val="140000"/>
              </a:lnSpc>
              <a:buClrTx/>
              <a:buSzTx/>
              <a:buNone/>
              <a:defRPr/>
            </a:pPr>
            <a:r>
              <a:rPr lang="en-US" sz="1600" i="1" dirty="0">
                <a:solidFill>
                  <a:srgbClr val="000000"/>
                </a:solidFill>
              </a:rPr>
              <a:t>Public Participation Process</a:t>
            </a:r>
          </a:p>
          <a:p>
            <a:pPr marL="0" lvl="0" indent="0" defTabSz="914400">
              <a:lnSpc>
                <a:spcPct val="140000"/>
              </a:lnSpc>
              <a:buClrTx/>
              <a:buSzTx/>
              <a:buNone/>
              <a:defRPr/>
            </a:pPr>
            <a:r>
              <a:rPr lang="en-US" sz="1600" dirty="0">
                <a:solidFill>
                  <a:srgbClr val="000000"/>
                </a:solidFill>
              </a:rPr>
              <a:t>Subrecipients must provide an opportunity for public involvement and access to the transportation decision making process to all segments of the population, including minority communities and populations who are not proficient in English.</a:t>
            </a:r>
          </a:p>
          <a:p>
            <a:pPr marL="0" indent="0">
              <a:lnSpc>
                <a:spcPct val="140000"/>
              </a:lnSpc>
              <a:buNone/>
            </a:pPr>
            <a:endParaRPr lang="en-US" sz="1600" dirty="0"/>
          </a:p>
        </p:txBody>
      </p:sp>
      <p:pic>
        <p:nvPicPr>
          <p:cNvPr id="7" name="Picture 6" descr="TxDOT Strategic Public Engagement Guidance cover page.">
            <a:extLst>
              <a:ext uri="{FF2B5EF4-FFF2-40B4-BE49-F238E27FC236}">
                <a16:creationId xmlns:a16="http://schemas.microsoft.com/office/drawing/2014/main" id="{16D79E49-D5D4-16F9-CADC-306A3356DEB0}"/>
              </a:ext>
            </a:extLst>
          </p:cNvPr>
          <p:cNvPicPr>
            <a:picLocks noChangeAspect="1"/>
          </p:cNvPicPr>
          <p:nvPr/>
        </p:nvPicPr>
        <p:blipFill>
          <a:blip r:embed="rId3"/>
          <a:stretch>
            <a:fillRect/>
          </a:stretch>
        </p:blipFill>
        <p:spPr>
          <a:xfrm>
            <a:off x="4705183" y="1697948"/>
            <a:ext cx="3753887" cy="2432551"/>
          </a:xfrm>
          <a:prstGeom prst="rect">
            <a:avLst/>
          </a:prstGeom>
          <a:ln>
            <a:noFill/>
          </a:ln>
          <a:effectLst>
            <a:outerShdw blurRad="292100" dist="76200" dir="2700000" algn="tl" rotWithShape="0">
              <a:srgbClr val="333333">
                <a:alpha val="45000"/>
              </a:srgbClr>
            </a:outerShdw>
          </a:effectLst>
        </p:spPr>
      </p:pic>
      <p:sp>
        <p:nvSpPr>
          <p:cNvPr id="2" name="TextBox 1">
            <a:extLst>
              <a:ext uri="{FF2B5EF4-FFF2-40B4-BE49-F238E27FC236}">
                <a16:creationId xmlns:a16="http://schemas.microsoft.com/office/drawing/2014/main" id="{AF197FF2-8BE1-8C4C-1B0D-32C0C91829A0}"/>
              </a:ext>
            </a:extLst>
          </p:cNvPr>
          <p:cNvSpPr txBox="1"/>
          <p:nvPr/>
        </p:nvSpPr>
        <p:spPr>
          <a:xfrm>
            <a:off x="4705183" y="4130499"/>
            <a:ext cx="4460645" cy="523220"/>
          </a:xfrm>
          <a:prstGeom prst="rect">
            <a:avLst/>
          </a:prstGeom>
          <a:noFill/>
        </p:spPr>
        <p:txBody>
          <a:bodyPr wrap="none" rtlCol="0">
            <a:spAutoFit/>
          </a:bodyPr>
          <a:lstStyle/>
          <a:p>
            <a:r>
              <a:rPr lang="en-US" sz="1400" dirty="0"/>
              <a:t>Figure 1: TxDOT’s Strategic Public Engagement</a:t>
            </a:r>
          </a:p>
          <a:p>
            <a:r>
              <a:rPr lang="en-US" sz="1400" dirty="0"/>
              <a:t>Guidance</a:t>
            </a:r>
          </a:p>
        </p:txBody>
      </p:sp>
      <p:sp>
        <p:nvSpPr>
          <p:cNvPr id="6" name="TextBox 5">
            <a:extLst>
              <a:ext uri="{FF2B5EF4-FFF2-40B4-BE49-F238E27FC236}">
                <a16:creationId xmlns:a16="http://schemas.microsoft.com/office/drawing/2014/main" id="{0E495218-4301-962B-1A3B-5E7CFC99FA96}"/>
              </a:ext>
            </a:extLst>
          </p:cNvPr>
          <p:cNvSpPr txBox="1"/>
          <p:nvPr/>
        </p:nvSpPr>
        <p:spPr>
          <a:xfrm>
            <a:off x="-29496" y="5719265"/>
            <a:ext cx="9173496" cy="6436762"/>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Notes: Recommendations include: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Develop an agency Public Participation Plan. Include maps of the identified minority and LEP populations based upon the most recent Census data.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 The Title VI/Nondiscrimination Coordinator should actively participate in the development and update efforts and should be included in the approval process. They should also monitor how the agency implements the plan.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Public involvement and participation procedures should detail how the agency notifies the public regarding the development of transportation plans and improvement programs and how it solicits and addresses the public’s comments.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It’s important to conduct early and continuous public involvement through stages of project development and provide timely information to the public and in languages other than English.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Document efforts to utilize demographic data or knowledge of the community to perform outreach to specific populations.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Seek out and consider the needs of minority, low-income, or other non-traditional stakeholders.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Maintain a stakeholders list with contact information for organizations and individuals.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Periodically review and evaluate the public participation processes/procedures.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Ensure the processes/procedures are compliant with the Title VI/Nondiscrimination requirements. </a:t>
            </a:r>
            <a:endParaRPr lang="en-US" sz="1800" i="0" dirty="0">
              <a:effectLst/>
              <a:latin typeface="Franklin Gothic Book" panose="020B0503020102020204" pitchFamily="34" charset="0"/>
              <a:ea typeface="MS Mincho" panose="02020609040205080304" pitchFamily="49" charset="-128"/>
              <a:cs typeface="Traditional Arabic" panose="02020603050405020304" pitchFamily="18" charset="-78"/>
            </a:endParaRPr>
          </a:p>
        </p:txBody>
      </p:sp>
    </p:spTree>
    <p:extLst>
      <p:ext uri="{BB962C8B-B14F-4D97-AF65-F5344CB8AC3E}">
        <p14:creationId xmlns:p14="http://schemas.microsoft.com/office/powerpoint/2010/main" val="224673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1D07B-6EA4-8A14-B69F-87C417A2A257}"/>
              </a:ext>
            </a:extLst>
          </p:cNvPr>
          <p:cNvSpPr>
            <a:spLocks noGrp="1"/>
          </p:cNvSpPr>
          <p:nvPr>
            <p:ph type="title"/>
          </p:nvPr>
        </p:nvSpPr>
        <p:spPr/>
        <p:txBody>
          <a:bodyPr>
            <a:normAutofit fontScale="90000"/>
          </a:bodyPr>
          <a:lstStyle/>
          <a:p>
            <a:r>
              <a:rPr lang="en-US" sz="2400" dirty="0"/>
              <a:t>SCAT Title VI, Survey Question #10</a:t>
            </a:r>
          </a:p>
        </p:txBody>
      </p:sp>
      <p:sp>
        <p:nvSpPr>
          <p:cNvPr id="4" name="Content Placeholder 3">
            <a:extLst>
              <a:ext uri="{FF2B5EF4-FFF2-40B4-BE49-F238E27FC236}">
                <a16:creationId xmlns:a16="http://schemas.microsoft.com/office/drawing/2014/main" id="{AD936F7E-FCA6-0CDA-8AE4-BF00FC5C50DC}"/>
              </a:ext>
            </a:extLst>
          </p:cNvPr>
          <p:cNvSpPr>
            <a:spLocks noGrp="1"/>
          </p:cNvSpPr>
          <p:nvPr>
            <p:ph idx="1"/>
          </p:nvPr>
        </p:nvSpPr>
        <p:spPr/>
        <p:txBody>
          <a:bodyPr>
            <a:normAutofit/>
          </a:bodyPr>
          <a:lstStyle/>
          <a:p>
            <a:pPr marL="0" indent="0" defTabSz="914400">
              <a:lnSpc>
                <a:spcPct val="140000"/>
              </a:lnSpc>
              <a:buNone/>
              <a:defRPr/>
            </a:pPr>
            <a:r>
              <a:rPr lang="en-US" sz="1600" i="1" dirty="0">
                <a:solidFill>
                  <a:srgbClr val="000000"/>
                </a:solidFill>
              </a:rPr>
              <a:t>Data Collection and Analysis</a:t>
            </a:r>
            <a:endParaRPr lang="en-US" sz="1600" dirty="0">
              <a:solidFill>
                <a:srgbClr val="000000"/>
              </a:solidFill>
            </a:endParaRPr>
          </a:p>
          <a:p>
            <a:pPr marL="0" indent="0" defTabSz="914400">
              <a:lnSpc>
                <a:spcPct val="140000"/>
              </a:lnSpc>
              <a:buNone/>
              <a:defRPr/>
            </a:pPr>
            <a:r>
              <a:rPr lang="en-US" sz="1600" dirty="0">
                <a:solidFill>
                  <a:srgbClr val="000000"/>
                </a:solidFill>
              </a:rPr>
              <a:t>Subrecipients must develop procedures for the collection of statistical data (race, color, national origin) of participants and beneficiaries of an agency’s programs (e.g., relocatees, impacted citizens and affected communities). </a:t>
            </a:r>
            <a:endParaRPr lang="en-US" sz="1600" i="1" dirty="0">
              <a:solidFill>
                <a:srgbClr val="000000"/>
              </a:solidFill>
            </a:endParaRPr>
          </a:p>
          <a:p>
            <a:pPr marL="0" indent="0">
              <a:lnSpc>
                <a:spcPct val="140000"/>
              </a:lnSpc>
              <a:buNone/>
            </a:pPr>
            <a:endParaRPr lang="en-US" sz="1600" dirty="0"/>
          </a:p>
        </p:txBody>
      </p:sp>
      <p:sp>
        <p:nvSpPr>
          <p:cNvPr id="5" name="TextBox 4">
            <a:extLst>
              <a:ext uri="{FF2B5EF4-FFF2-40B4-BE49-F238E27FC236}">
                <a16:creationId xmlns:a16="http://schemas.microsoft.com/office/drawing/2014/main" id="{929D973C-D021-2B51-18B4-A9EAD59829FF}"/>
              </a:ext>
            </a:extLst>
          </p:cNvPr>
          <p:cNvSpPr txBox="1"/>
          <p:nvPr/>
        </p:nvSpPr>
        <p:spPr>
          <a:xfrm>
            <a:off x="0" y="5518579"/>
            <a:ext cx="9144000" cy="3569823"/>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Notes: There are several ways to meet this requirement, some of which include:</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Demographic maps showing the racial composition of affected neighborhoods may be used to develop a community profile.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Develop forms, surveys, and other data collection methods designed to obtain a description of community boundaries, racial/ethnic make-up, income levels, tax base, or access to community services, schools, hospitals and shopping directly from the community</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Engage and track historically under represented populations and businesses in the planning, project development, and maintenance processes. </a:t>
            </a:r>
          </a:p>
          <a:p>
            <a:pPr marL="0" marR="0">
              <a:lnSpc>
                <a:spcPct val="115000"/>
              </a:lnSpc>
              <a:spcBef>
                <a:spcPts val="0"/>
              </a:spcBef>
              <a:spcAft>
                <a:spcPts val="0"/>
              </a:spcAft>
            </a:pPr>
            <a:r>
              <a:rPr lang="en-US" sz="1800" dirty="0">
                <a:effectLst/>
                <a:latin typeface="Franklin Gothic Book" panose="020B0503020102020204" pitchFamily="34" charset="0"/>
                <a:ea typeface="MS Mincho" panose="02020609040205080304" pitchFamily="49" charset="-128"/>
                <a:cs typeface="Traditional Arabic" panose="02020603050405020304" pitchFamily="18" charset="-78"/>
              </a:rPr>
              <a:t>• Send correspondence to community leaders, community-based organizations, or local data-collecting agencies requesting their assistance in identifying the demographics of the population affected by the agency’s programs and activities.</a:t>
            </a:r>
          </a:p>
        </p:txBody>
      </p:sp>
    </p:spTree>
    <p:extLst>
      <p:ext uri="{BB962C8B-B14F-4D97-AF65-F5344CB8AC3E}">
        <p14:creationId xmlns:p14="http://schemas.microsoft.com/office/powerpoint/2010/main" val="156446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0E065A-E770-8FAD-C5C2-BFD8469661DE}"/>
              </a:ext>
            </a:extLst>
          </p:cNvPr>
          <p:cNvSpPr>
            <a:spLocks noGrp="1"/>
          </p:cNvSpPr>
          <p:nvPr>
            <p:ph type="title"/>
          </p:nvPr>
        </p:nvSpPr>
        <p:spPr/>
        <p:txBody>
          <a:bodyPr>
            <a:noAutofit/>
          </a:bodyPr>
          <a:lstStyle/>
          <a:p>
            <a:r>
              <a:rPr lang="en-US" dirty="0"/>
              <a:t>SCAT Title VI, Survey Question #11</a:t>
            </a:r>
          </a:p>
        </p:txBody>
      </p:sp>
      <p:sp>
        <p:nvSpPr>
          <p:cNvPr id="10" name="Content Placeholder 9">
            <a:extLst>
              <a:ext uri="{FF2B5EF4-FFF2-40B4-BE49-F238E27FC236}">
                <a16:creationId xmlns:a16="http://schemas.microsoft.com/office/drawing/2014/main" id="{2FF2C1A1-383C-0E57-054A-5C314C1316A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12" name="TextBox 11">
            <a:extLst>
              <a:ext uri="{FF2B5EF4-FFF2-40B4-BE49-F238E27FC236}">
                <a16:creationId xmlns:a16="http://schemas.microsoft.com/office/drawing/2014/main" id="{1E33B9E4-4D05-CB30-BC60-5685C9276773}"/>
              </a:ext>
            </a:extLst>
          </p:cNvPr>
          <p:cNvSpPr txBox="1"/>
          <p:nvPr/>
        </p:nvSpPr>
        <p:spPr>
          <a:xfrm>
            <a:off x="331501" y="1272209"/>
            <a:ext cx="4602006" cy="3624069"/>
          </a:xfrm>
          <a:prstGeom prst="rect">
            <a:avLst/>
          </a:prstGeom>
          <a:noFill/>
        </p:spPr>
        <p:txBody>
          <a:bodyPr wrap="square" rtlCol="0">
            <a:spAutoFit/>
          </a:bodyPr>
          <a:lstStyle/>
          <a:p>
            <a:pPr defTabSz="914400">
              <a:lnSpc>
                <a:spcPct val="140000"/>
              </a:lnSpc>
              <a:spcAft>
                <a:spcPts val="1000"/>
              </a:spcAft>
              <a:defRPr/>
            </a:pPr>
            <a:r>
              <a:rPr lang="en-US" sz="1600" i="1" dirty="0"/>
              <a:t>Title VI Program Visibility</a:t>
            </a:r>
          </a:p>
          <a:p>
            <a:pPr defTabSz="914400">
              <a:lnSpc>
                <a:spcPct val="140000"/>
              </a:lnSpc>
              <a:spcAft>
                <a:spcPts val="1000"/>
              </a:spcAft>
              <a:defRPr/>
            </a:pPr>
            <a:r>
              <a:rPr lang="en-US" sz="1600" dirty="0"/>
              <a:t>Subrecipients are required to identify how it advises the public of nondiscrimination policies, procedures and other related information. Electronic or web-based posting of Title VI program information alone is insufficient. The agency must post in publicly accessible locations, such as main lobbies, town halls, community centers and other public facilities. </a:t>
            </a:r>
          </a:p>
        </p:txBody>
      </p:sp>
      <p:pic>
        <p:nvPicPr>
          <p:cNvPr id="5" name="Picture 4" descr="TxDOT Title VI poster">
            <a:extLst>
              <a:ext uri="{FF2B5EF4-FFF2-40B4-BE49-F238E27FC236}">
                <a16:creationId xmlns:a16="http://schemas.microsoft.com/office/drawing/2014/main" id="{9F4F72E6-D2A8-A0E6-31A3-A02CEC44C9F8}"/>
              </a:ext>
            </a:extLst>
          </p:cNvPr>
          <p:cNvPicPr>
            <a:picLocks noChangeAspect="1"/>
          </p:cNvPicPr>
          <p:nvPr/>
        </p:nvPicPr>
        <p:blipFill>
          <a:blip r:embed="rId3"/>
          <a:stretch>
            <a:fillRect/>
          </a:stretch>
        </p:blipFill>
        <p:spPr>
          <a:xfrm>
            <a:off x="5050078" y="1376078"/>
            <a:ext cx="1862185" cy="2759892"/>
          </a:xfrm>
          <a:prstGeom prst="rect">
            <a:avLst/>
          </a:prstGeom>
          <a:ln>
            <a:noFill/>
          </a:ln>
          <a:effectLst>
            <a:outerShdw blurRad="292100" dist="76200" dir="2700000" algn="tl" rotWithShape="0">
              <a:srgbClr val="333333">
                <a:alpha val="45000"/>
              </a:srgbClr>
            </a:outerShdw>
          </a:effectLst>
        </p:spPr>
      </p:pic>
      <p:pic>
        <p:nvPicPr>
          <p:cNvPr id="7" name="Picture 6" descr="TxDOT Title VI poster (Spanish version). ">
            <a:extLst>
              <a:ext uri="{FF2B5EF4-FFF2-40B4-BE49-F238E27FC236}">
                <a16:creationId xmlns:a16="http://schemas.microsoft.com/office/drawing/2014/main" id="{FC7B8680-0CEE-C9DE-776C-9D9305380FA3}"/>
              </a:ext>
            </a:extLst>
          </p:cNvPr>
          <p:cNvPicPr>
            <a:picLocks noChangeAspect="1"/>
          </p:cNvPicPr>
          <p:nvPr/>
        </p:nvPicPr>
        <p:blipFill>
          <a:blip r:embed="rId4"/>
          <a:stretch>
            <a:fillRect/>
          </a:stretch>
        </p:blipFill>
        <p:spPr>
          <a:xfrm>
            <a:off x="7111887" y="1376077"/>
            <a:ext cx="1864591" cy="2759892"/>
          </a:xfrm>
          <a:prstGeom prst="rect">
            <a:avLst/>
          </a:prstGeom>
          <a:ln>
            <a:noFill/>
          </a:ln>
          <a:effectLst>
            <a:outerShdw blurRad="292100" dist="76200" dir="2700000" algn="tl" rotWithShape="0">
              <a:srgbClr val="333333">
                <a:alpha val="45000"/>
              </a:srgbClr>
            </a:outerShdw>
          </a:effectLst>
        </p:spPr>
      </p:pic>
      <p:sp>
        <p:nvSpPr>
          <p:cNvPr id="2" name="TextBox 1">
            <a:extLst>
              <a:ext uri="{FF2B5EF4-FFF2-40B4-BE49-F238E27FC236}">
                <a16:creationId xmlns:a16="http://schemas.microsoft.com/office/drawing/2014/main" id="{6AB5E6A8-958D-CDCD-172D-CBCAF43EE8FA}"/>
              </a:ext>
            </a:extLst>
          </p:cNvPr>
          <p:cNvSpPr txBox="1"/>
          <p:nvPr/>
        </p:nvSpPr>
        <p:spPr>
          <a:xfrm>
            <a:off x="4961300" y="4200662"/>
            <a:ext cx="1950964" cy="523220"/>
          </a:xfrm>
          <a:prstGeom prst="rect">
            <a:avLst/>
          </a:prstGeom>
          <a:noFill/>
        </p:spPr>
        <p:txBody>
          <a:bodyPr wrap="square" rtlCol="0">
            <a:spAutoFit/>
          </a:bodyPr>
          <a:lstStyle/>
          <a:p>
            <a:r>
              <a:rPr lang="en-US" sz="1400" dirty="0"/>
              <a:t>Figure 1: Title VI Poster, English</a:t>
            </a:r>
          </a:p>
        </p:txBody>
      </p:sp>
      <p:sp>
        <p:nvSpPr>
          <p:cNvPr id="6" name="TextBox 5">
            <a:extLst>
              <a:ext uri="{FF2B5EF4-FFF2-40B4-BE49-F238E27FC236}">
                <a16:creationId xmlns:a16="http://schemas.microsoft.com/office/drawing/2014/main" id="{0F210309-314A-ADEB-6165-EB1C051CA16D}"/>
              </a:ext>
            </a:extLst>
          </p:cNvPr>
          <p:cNvSpPr txBox="1"/>
          <p:nvPr/>
        </p:nvSpPr>
        <p:spPr>
          <a:xfrm>
            <a:off x="7025514" y="4200662"/>
            <a:ext cx="1950964" cy="523220"/>
          </a:xfrm>
          <a:prstGeom prst="rect">
            <a:avLst/>
          </a:prstGeom>
          <a:noFill/>
        </p:spPr>
        <p:txBody>
          <a:bodyPr wrap="square" rtlCol="0">
            <a:spAutoFit/>
          </a:bodyPr>
          <a:lstStyle/>
          <a:p>
            <a:r>
              <a:rPr lang="en-US" sz="1400" dirty="0"/>
              <a:t>Figure 2: Title VI Poster, Spanish</a:t>
            </a:r>
          </a:p>
        </p:txBody>
      </p:sp>
      <p:sp>
        <p:nvSpPr>
          <p:cNvPr id="8" name="TextBox 7">
            <a:extLst>
              <a:ext uri="{FF2B5EF4-FFF2-40B4-BE49-F238E27FC236}">
                <a16:creationId xmlns:a16="http://schemas.microsoft.com/office/drawing/2014/main" id="{95D9153F-D2B2-91CA-7074-077EE148D789}"/>
              </a:ext>
            </a:extLst>
          </p:cNvPr>
          <p:cNvSpPr txBox="1"/>
          <p:nvPr/>
        </p:nvSpPr>
        <p:spPr>
          <a:xfrm>
            <a:off x="0" y="5429967"/>
            <a:ext cx="9144000" cy="924036"/>
          </a:xfrm>
          <a:prstGeom prst="rect">
            <a:avLst/>
          </a:prstGeom>
          <a:noFill/>
        </p:spPr>
        <p:txBody>
          <a:bodyPr wrap="square">
            <a:spAutoFit/>
          </a:bodyPr>
          <a:lstStyle/>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Notes: Where appropriate, display in languages other than English. </a:t>
            </a:r>
          </a:p>
          <a:p>
            <a:pPr marL="0" marR="0">
              <a:lnSpc>
                <a:spcPct val="115000"/>
              </a:lnSpc>
              <a:spcBef>
                <a:spcPts val="0"/>
              </a:spcBef>
              <a:spcAft>
                <a:spcPts val="0"/>
              </a:spcAft>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If your agency doesn’t already have a Title VI Poster, consider using TxDOT’s as a template. TxDOT’s poster is available on the Title VI program webpage on txdot.gov. </a:t>
            </a:r>
          </a:p>
        </p:txBody>
      </p:sp>
    </p:spTree>
    <p:extLst>
      <p:ext uri="{BB962C8B-B14F-4D97-AF65-F5344CB8AC3E}">
        <p14:creationId xmlns:p14="http://schemas.microsoft.com/office/powerpoint/2010/main" val="386502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5AFAC-8F7E-FBAA-154F-8D7FF765FD6E}"/>
              </a:ext>
            </a:extLst>
          </p:cNvPr>
          <p:cNvSpPr>
            <a:spLocks noGrp="1"/>
          </p:cNvSpPr>
          <p:nvPr>
            <p:ph type="ctrTitle"/>
          </p:nvPr>
        </p:nvSpPr>
        <p:spPr>
          <a:xfrm>
            <a:off x="640080" y="1618487"/>
            <a:ext cx="7863840" cy="1716576"/>
          </a:xfrm>
        </p:spPr>
        <p:txBody>
          <a:bodyPr anchor="t">
            <a:normAutofit/>
          </a:bodyPr>
          <a:lstStyle/>
          <a:p>
            <a:pPr marL="0" indent="0">
              <a:buNone/>
            </a:pPr>
            <a:r>
              <a:rPr kumimoji="0" lang="en-US" sz="3600" i="0" u="none" strike="noStrike" kern="1200" cap="none" spc="0" normalizeH="0" baseline="0" noProof="0" dirty="0">
                <a:ln>
                  <a:noFill/>
                </a:ln>
                <a:effectLst/>
                <a:uLnTx/>
                <a:uFillTx/>
                <a:latin typeface="Verdana"/>
                <a:ea typeface="+mn-ea"/>
                <a:cs typeface="+mn-cs"/>
              </a:rPr>
              <a:t>Technical Guidance</a:t>
            </a:r>
            <a:endParaRPr lang="en-US" dirty="0"/>
          </a:p>
        </p:txBody>
      </p:sp>
    </p:spTree>
    <p:extLst>
      <p:ext uri="{BB962C8B-B14F-4D97-AF65-F5344CB8AC3E}">
        <p14:creationId xmlns:p14="http://schemas.microsoft.com/office/powerpoint/2010/main" val="102936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2EC36-1266-6888-4CAB-D52636A90D16}"/>
              </a:ext>
            </a:extLst>
          </p:cNvPr>
          <p:cNvSpPr>
            <a:spLocks noGrp="1"/>
          </p:cNvSpPr>
          <p:nvPr>
            <p:ph type="ctrTitle"/>
          </p:nvPr>
        </p:nvSpPr>
        <p:spPr>
          <a:xfrm>
            <a:off x="640080" y="1618487"/>
            <a:ext cx="7863840" cy="1716576"/>
          </a:xfrm>
        </p:spPr>
        <p:txBody>
          <a:bodyPr anchor="t">
            <a:normAutofit/>
          </a:bodyPr>
          <a:lstStyle/>
          <a:p>
            <a:pPr marL="0" indent="0">
              <a:buNone/>
            </a:pPr>
            <a:r>
              <a:rPr lang="en-US" dirty="0"/>
              <a:t>SCAT Overview</a:t>
            </a:r>
          </a:p>
        </p:txBody>
      </p:sp>
    </p:spTree>
    <p:extLst>
      <p:ext uri="{BB962C8B-B14F-4D97-AF65-F5344CB8AC3E}">
        <p14:creationId xmlns:p14="http://schemas.microsoft.com/office/powerpoint/2010/main" val="251247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6211-A0FB-2C29-DF68-E20FD4918766}"/>
              </a:ext>
            </a:extLst>
          </p:cNvPr>
          <p:cNvSpPr>
            <a:spLocks noGrp="1"/>
          </p:cNvSpPr>
          <p:nvPr>
            <p:ph type="title"/>
          </p:nvPr>
        </p:nvSpPr>
        <p:spPr/>
        <p:txBody>
          <a:bodyPr wrap="none" anchor="b">
            <a:noAutofit/>
          </a:bodyPr>
          <a:lstStyle/>
          <a:p>
            <a:pPr>
              <a:lnSpc>
                <a:spcPct val="90000"/>
              </a:lnSpc>
            </a:pPr>
            <a:r>
              <a:rPr lang="en-US" dirty="0"/>
              <a:t>Title VI SCAT Guide</a:t>
            </a:r>
          </a:p>
        </p:txBody>
      </p:sp>
      <p:sp>
        <p:nvSpPr>
          <p:cNvPr id="8" name="Content Placeholder 2">
            <a:extLst>
              <a:ext uri="{FF2B5EF4-FFF2-40B4-BE49-F238E27FC236}">
                <a16:creationId xmlns:a16="http://schemas.microsoft.com/office/drawing/2014/main" id="{069252D6-40DE-9840-4906-8DCF82D07DAC}"/>
              </a:ext>
            </a:extLst>
          </p:cNvPr>
          <p:cNvSpPr>
            <a:spLocks noGrp="1"/>
          </p:cNvSpPr>
          <p:nvPr>
            <p:ph idx="1"/>
          </p:nvPr>
        </p:nvSpPr>
        <p:spPr/>
        <p:txBody>
          <a:bodyPr>
            <a:normAutofit/>
          </a:bodyPr>
          <a:lstStyle/>
          <a:p>
            <a:pPr marL="0" indent="0">
              <a:buNone/>
            </a:pPr>
            <a:r>
              <a:rPr lang="en-US" sz="1600" dirty="0"/>
              <a:t>The Title VI SCAT Guide is available on-line as a reference. </a:t>
            </a:r>
          </a:p>
        </p:txBody>
      </p:sp>
      <p:pic>
        <p:nvPicPr>
          <p:cNvPr id="7" name="Picture 6" descr="Cover page of the Title VI Subrecipient Compliance Assessment Tool Technical Assistance Guide.">
            <a:extLst>
              <a:ext uri="{FF2B5EF4-FFF2-40B4-BE49-F238E27FC236}">
                <a16:creationId xmlns:a16="http://schemas.microsoft.com/office/drawing/2014/main" id="{0DB777FE-9E04-5C0B-E874-1A3A0E61F0A5}"/>
              </a:ext>
            </a:extLst>
          </p:cNvPr>
          <p:cNvPicPr>
            <a:picLocks noChangeAspect="1"/>
          </p:cNvPicPr>
          <p:nvPr/>
        </p:nvPicPr>
        <p:blipFill>
          <a:blip r:embed="rId3"/>
          <a:stretch>
            <a:fillRect/>
          </a:stretch>
        </p:blipFill>
        <p:spPr>
          <a:xfrm>
            <a:off x="1609212" y="1717823"/>
            <a:ext cx="2088387" cy="2618905"/>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C2530C9D-5E15-CC98-9FAB-B965BD6ED655}"/>
              </a:ext>
            </a:extLst>
          </p:cNvPr>
          <p:cNvSpPr txBox="1"/>
          <p:nvPr/>
        </p:nvSpPr>
        <p:spPr>
          <a:xfrm>
            <a:off x="1609212" y="4336728"/>
            <a:ext cx="2260552" cy="738664"/>
          </a:xfrm>
          <a:prstGeom prst="rect">
            <a:avLst/>
          </a:prstGeom>
          <a:noFill/>
        </p:spPr>
        <p:txBody>
          <a:bodyPr wrap="square" rtlCol="0">
            <a:spAutoFit/>
          </a:bodyPr>
          <a:lstStyle/>
          <a:p>
            <a:r>
              <a:rPr lang="en-US" sz="1400" dirty="0"/>
              <a:t>Figure 1: Title VI SCAT Technical Assistance Guide</a:t>
            </a:r>
          </a:p>
        </p:txBody>
      </p:sp>
      <p:pic>
        <p:nvPicPr>
          <p:cNvPr id="5" name="Picture 4" descr="Visual representation of the Subrecipient Technical Assessment Toool Technical Assistance Guide table of contents.">
            <a:extLst>
              <a:ext uri="{FF2B5EF4-FFF2-40B4-BE49-F238E27FC236}">
                <a16:creationId xmlns:a16="http://schemas.microsoft.com/office/drawing/2014/main" id="{62747736-46DD-0B2D-C0E1-A70DC3BA9196}"/>
              </a:ext>
            </a:extLst>
          </p:cNvPr>
          <p:cNvPicPr>
            <a:picLocks noChangeAspect="1"/>
          </p:cNvPicPr>
          <p:nvPr/>
        </p:nvPicPr>
        <p:blipFill>
          <a:blip r:embed="rId4"/>
          <a:srcRect l="4341" r="6191"/>
          <a:stretch>
            <a:fillRect/>
          </a:stretch>
        </p:blipFill>
        <p:spPr>
          <a:xfrm>
            <a:off x="4733364" y="1717823"/>
            <a:ext cx="2395740" cy="2618905"/>
          </a:xfrm>
          <a:prstGeom prst="roundRect">
            <a:avLst>
              <a:gd name="adj" fmla="val 8594"/>
            </a:avLst>
          </a:prstGeom>
          <a:solidFill>
            <a:srgbClr val="FFFFFF">
              <a:shade val="85000"/>
            </a:srgbClr>
          </a:solidFill>
          <a:ln>
            <a:noFill/>
          </a:ln>
          <a:effectLst/>
        </p:spPr>
      </p:pic>
      <p:sp>
        <p:nvSpPr>
          <p:cNvPr id="4" name="TextBox 3">
            <a:extLst>
              <a:ext uri="{FF2B5EF4-FFF2-40B4-BE49-F238E27FC236}">
                <a16:creationId xmlns:a16="http://schemas.microsoft.com/office/drawing/2014/main" id="{2F3498E3-56B9-B412-B519-1A4E1903E10B}"/>
              </a:ext>
            </a:extLst>
          </p:cNvPr>
          <p:cNvSpPr txBox="1"/>
          <p:nvPr/>
        </p:nvSpPr>
        <p:spPr>
          <a:xfrm>
            <a:off x="4733364" y="4336728"/>
            <a:ext cx="2677755" cy="738664"/>
          </a:xfrm>
          <a:prstGeom prst="rect">
            <a:avLst/>
          </a:prstGeom>
          <a:noFill/>
        </p:spPr>
        <p:txBody>
          <a:bodyPr wrap="square" rtlCol="0">
            <a:spAutoFit/>
          </a:bodyPr>
          <a:lstStyle/>
          <a:p>
            <a:r>
              <a:rPr lang="en-US" sz="1400" dirty="0"/>
              <a:t>Figure 2: Title VI SCAT Technical Assistance Guide table of contents</a:t>
            </a:r>
          </a:p>
        </p:txBody>
      </p:sp>
    </p:spTree>
    <p:extLst>
      <p:ext uri="{BB962C8B-B14F-4D97-AF65-F5344CB8AC3E}">
        <p14:creationId xmlns:p14="http://schemas.microsoft.com/office/powerpoint/2010/main" val="3476450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ne Chart">
            <a:extLst>
              <a:ext uri="{FF2B5EF4-FFF2-40B4-BE49-F238E27FC236}">
                <a16:creationId xmlns:a16="http://schemas.microsoft.com/office/drawing/2014/main" id="{FF43225A-23F0-EFA3-B5F8-5B51E054B273}"/>
              </a:ext>
            </a:extLst>
          </p:cNvPr>
          <p:cNvSpPr>
            <a:spLocks noGrp="1"/>
          </p:cNvSpPr>
          <p:nvPr>
            <p:ph type="title"/>
          </p:nvPr>
        </p:nvSpPr>
        <p:spPr/>
        <p:txBody>
          <a:bodyPr>
            <a:noAutofit/>
          </a:bodyPr>
          <a:lstStyle/>
          <a:p>
            <a:r>
              <a:rPr lang="en-US" dirty="0"/>
              <a:t>Title VI SCAT Templates</a:t>
            </a:r>
          </a:p>
        </p:txBody>
      </p:sp>
      <p:sp>
        <p:nvSpPr>
          <p:cNvPr id="4" name="Content Placeholder 3">
            <a:extLst>
              <a:ext uri="{FF2B5EF4-FFF2-40B4-BE49-F238E27FC236}">
                <a16:creationId xmlns:a16="http://schemas.microsoft.com/office/drawing/2014/main" id="{8CF7085E-A503-76A4-FEC3-CF02197EF6B0}"/>
              </a:ext>
            </a:extLst>
          </p:cNvPr>
          <p:cNvSpPr>
            <a:spLocks noGrp="1"/>
          </p:cNvSpPr>
          <p:nvPr>
            <p:ph idx="1"/>
          </p:nvPr>
        </p:nvSpPr>
        <p:spPr/>
        <p:txBody>
          <a:bodyPr>
            <a:noAutofit/>
          </a:bodyPr>
          <a:lstStyle/>
          <a:p>
            <a:pPr>
              <a:lnSpc>
                <a:spcPct val="100000"/>
              </a:lnSpc>
            </a:pPr>
            <a:r>
              <a:rPr lang="en-US" sz="1600" dirty="0"/>
              <a:t>Title VI Appendices</a:t>
            </a:r>
          </a:p>
          <a:p>
            <a:pPr>
              <a:lnSpc>
                <a:spcPct val="100000"/>
              </a:lnSpc>
            </a:pPr>
            <a:r>
              <a:rPr lang="en-US" sz="1600" dirty="0"/>
              <a:t>Title VI Assurances</a:t>
            </a:r>
          </a:p>
          <a:p>
            <a:pPr>
              <a:lnSpc>
                <a:spcPct val="100000"/>
              </a:lnSpc>
            </a:pPr>
            <a:r>
              <a:rPr lang="en-US" sz="1600" dirty="0"/>
              <a:t>Title VI Complaint Form</a:t>
            </a:r>
          </a:p>
          <a:p>
            <a:pPr>
              <a:lnSpc>
                <a:spcPct val="100000"/>
              </a:lnSpc>
            </a:pPr>
            <a:r>
              <a:rPr lang="en-US" sz="1600" dirty="0"/>
              <a:t>Title VI Complaint Procedures</a:t>
            </a:r>
          </a:p>
          <a:p>
            <a:pPr>
              <a:lnSpc>
                <a:spcPct val="100000"/>
              </a:lnSpc>
            </a:pPr>
            <a:r>
              <a:rPr lang="en-US" sz="1600" dirty="0"/>
              <a:t>Title VI Nondiscrimination Policy Statement</a:t>
            </a:r>
          </a:p>
          <a:p>
            <a:pPr>
              <a:lnSpc>
                <a:spcPct val="100000"/>
              </a:lnSpc>
            </a:pPr>
            <a:r>
              <a:rPr lang="en-US" sz="1600" dirty="0"/>
              <a:t>Title VI/Nondiscrimination Plan</a:t>
            </a:r>
          </a:p>
          <a:p>
            <a:pPr marL="0" indent="0">
              <a:buNone/>
            </a:pPr>
            <a:r>
              <a:rPr lang="en-US" sz="1600" dirty="0"/>
              <a:t>All </a:t>
            </a:r>
            <a:r>
              <a:rPr lang="en-US" sz="1600" dirty="0">
                <a:hlinkClick r:id="rId3"/>
              </a:rPr>
              <a:t>templates and the technical assistance</a:t>
            </a:r>
            <a:r>
              <a:rPr lang="en-US" sz="1600" dirty="0"/>
              <a:t> guide are available online.</a:t>
            </a:r>
          </a:p>
        </p:txBody>
      </p:sp>
    </p:spTree>
    <p:extLst>
      <p:ext uri="{BB962C8B-B14F-4D97-AF65-F5344CB8AC3E}">
        <p14:creationId xmlns:p14="http://schemas.microsoft.com/office/powerpoint/2010/main" val="1476423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7E9B-6B02-840D-6E51-3DDB3630D805}"/>
              </a:ext>
            </a:extLst>
          </p:cNvPr>
          <p:cNvSpPr>
            <a:spLocks noGrp="1"/>
          </p:cNvSpPr>
          <p:nvPr>
            <p:ph type="title"/>
          </p:nvPr>
        </p:nvSpPr>
        <p:spPr/>
        <p:txBody>
          <a:bodyPr>
            <a:normAutofit fontScale="90000"/>
          </a:bodyPr>
          <a:lstStyle/>
          <a:p>
            <a:r>
              <a:rPr lang="en-US" dirty="0"/>
              <a:t>Technical Assistance</a:t>
            </a:r>
          </a:p>
        </p:txBody>
      </p:sp>
      <p:sp>
        <p:nvSpPr>
          <p:cNvPr id="3" name="Content Placeholder 2">
            <a:extLst>
              <a:ext uri="{FF2B5EF4-FFF2-40B4-BE49-F238E27FC236}">
                <a16:creationId xmlns:a16="http://schemas.microsoft.com/office/drawing/2014/main" id="{F12070EB-DAB7-2729-5F67-7F878263D530}"/>
              </a:ext>
            </a:extLst>
          </p:cNvPr>
          <p:cNvSpPr>
            <a:spLocks noGrp="1"/>
          </p:cNvSpPr>
          <p:nvPr>
            <p:ph idx="1"/>
          </p:nvPr>
        </p:nvSpPr>
        <p:spPr/>
        <p:txBody>
          <a:bodyPr/>
          <a:lstStyle/>
          <a:p>
            <a:pPr marL="0" indent="0">
              <a:buNone/>
            </a:pPr>
            <a:r>
              <a:rPr lang="en-US" sz="1600" dirty="0"/>
              <a:t>Contact the Title VI team at 512-416-4700 or email </a:t>
            </a:r>
            <a:r>
              <a:rPr lang="en-US" sz="1600" dirty="0">
                <a:hlinkClick r:id="rId3"/>
              </a:rPr>
              <a:t>TitleVI@txdot.gov</a:t>
            </a:r>
            <a:endParaRPr lang="en-US" sz="1600" dirty="0"/>
          </a:p>
          <a:p>
            <a:pPr marL="0" indent="0">
              <a:buNone/>
            </a:pPr>
            <a:endParaRPr lang="en-US" dirty="0"/>
          </a:p>
          <a:p>
            <a:endParaRPr lang="en-US" dirty="0"/>
          </a:p>
        </p:txBody>
      </p:sp>
    </p:spTree>
    <p:extLst>
      <p:ext uri="{BB962C8B-B14F-4D97-AF65-F5344CB8AC3E}">
        <p14:creationId xmlns:p14="http://schemas.microsoft.com/office/powerpoint/2010/main" val="65477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wrap="none" anchor="ctr">
            <a:normAutofit fontScale="90000"/>
          </a:bodyPr>
          <a:lstStyle/>
          <a:p>
            <a:pPr>
              <a:lnSpc>
                <a:spcPct val="90000"/>
              </a:lnSpc>
            </a:pPr>
            <a:r>
              <a:rPr lang="en-US" sz="2400" dirty="0"/>
              <a:t>Why is TxDOT reviewing my Title VI program?</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p:txBody>
          <a:bodyPr>
            <a:noAutofit/>
          </a:bodyPr>
          <a:lstStyle/>
          <a:p>
            <a:pPr marL="0" indent="0">
              <a:lnSpc>
                <a:spcPct val="140000"/>
              </a:lnSpc>
              <a:buNone/>
            </a:pPr>
            <a:r>
              <a:rPr lang="en-US" sz="1600" dirty="0"/>
              <a:t>In accordance with 23 CFR 200.9(b)(7), TxDOT is responsible for developing and implementing an effective subrecipient monitoring program that conducts reviews of cities, counties, consultant contractors, suppliers, universities and colleges, planning agencies and other recipients of federal-aid highway funds with whom it does business.  </a:t>
            </a:r>
          </a:p>
          <a:p>
            <a:pPr marL="0" indent="0">
              <a:lnSpc>
                <a:spcPct val="140000"/>
              </a:lnSpc>
              <a:buNone/>
            </a:pPr>
            <a:r>
              <a:rPr lang="en-US" sz="1600" dirty="0"/>
              <a:t>TxDOT’s Subrecipient Monitoring Program is multi-faceted and includes:</a:t>
            </a:r>
          </a:p>
          <a:p>
            <a:pPr>
              <a:lnSpc>
                <a:spcPct val="110000"/>
              </a:lnSpc>
            </a:pPr>
            <a:r>
              <a:rPr lang="en-US" sz="1600" dirty="0"/>
              <a:t>Education </a:t>
            </a:r>
          </a:p>
          <a:p>
            <a:pPr>
              <a:lnSpc>
                <a:spcPct val="110000"/>
              </a:lnSpc>
            </a:pPr>
            <a:r>
              <a:rPr lang="en-US" sz="1600" dirty="0"/>
              <a:t>Oversight </a:t>
            </a:r>
          </a:p>
          <a:p>
            <a:pPr>
              <a:lnSpc>
                <a:spcPct val="110000"/>
              </a:lnSpc>
            </a:pPr>
            <a:r>
              <a:rPr lang="en-US" sz="1600" dirty="0"/>
              <a:t>Consultation </a:t>
            </a:r>
          </a:p>
          <a:p>
            <a:pPr>
              <a:lnSpc>
                <a:spcPct val="110000"/>
              </a:lnSpc>
            </a:pPr>
            <a:r>
              <a:rPr lang="en-US" sz="1600" dirty="0"/>
              <a:t>Monitoring</a:t>
            </a:r>
          </a:p>
        </p:txBody>
      </p:sp>
      <p:sp>
        <p:nvSpPr>
          <p:cNvPr id="4" name="TextBox 3">
            <a:extLst>
              <a:ext uri="{FF2B5EF4-FFF2-40B4-BE49-F238E27FC236}">
                <a16:creationId xmlns:a16="http://schemas.microsoft.com/office/drawing/2014/main" id="{B3956AB3-D57B-88A9-1626-0A05DAF75CAB}"/>
              </a:ext>
            </a:extLst>
          </p:cNvPr>
          <p:cNvSpPr txBox="1"/>
          <p:nvPr/>
        </p:nvSpPr>
        <p:spPr>
          <a:xfrm>
            <a:off x="0" y="5241073"/>
            <a:ext cx="9144000" cy="1938992"/>
          </a:xfrm>
          <a:prstGeom prst="rect">
            <a:avLst/>
          </a:prstGeom>
          <a:noFill/>
        </p:spPr>
        <p:txBody>
          <a:bodyPr wrap="square" rtlCol="0">
            <a:spAutoFit/>
          </a:bodyPr>
          <a:lstStyle/>
          <a:p>
            <a:r>
              <a:rPr lang="en-US" sz="1200" dirty="0"/>
              <a:t>Notes: Why is TxDOT reviewing my organization for Title VI compliance? </a:t>
            </a:r>
          </a:p>
          <a:p>
            <a:endParaRPr lang="en-US" sz="1200" dirty="0"/>
          </a:p>
          <a:p>
            <a:r>
              <a:rPr lang="en-US" sz="1200" dirty="0"/>
              <a:t>In accordance with the Code of Federal Regulations cited in 23 CFR 200.9(b)(7), TxDOT is responsible for developing and implementing an effective subrecipient monitoring program that conducts reviews of cities, counties, consultant contractors, suppliers, universities and colleges, planning agencies and other recipients of federal-aid highway funds with whom it does business. The term subrecipient refers to a recipient that receives federal funds indirectly through TxDOT.</a:t>
            </a:r>
          </a:p>
          <a:p>
            <a:endParaRPr lang="en-US" sz="1200" dirty="0"/>
          </a:p>
          <a:p>
            <a:r>
              <a:rPr lang="en-US" sz="1200" dirty="0"/>
              <a:t>TxDOT’s Subrecipient Monitoring Program is multi-faceted and provides education of Title VI requirements, monitoring and oversight of subrecipient compliance, and consultation upon request.</a:t>
            </a:r>
          </a:p>
        </p:txBody>
      </p:sp>
    </p:spTree>
    <p:extLst>
      <p:ext uri="{BB962C8B-B14F-4D97-AF65-F5344CB8AC3E}">
        <p14:creationId xmlns:p14="http://schemas.microsoft.com/office/powerpoint/2010/main" val="304204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wrap="none" anchor="ctr">
            <a:normAutofit fontScale="90000"/>
          </a:bodyPr>
          <a:lstStyle/>
          <a:p>
            <a:pPr>
              <a:lnSpc>
                <a:spcPct val="90000"/>
              </a:lnSpc>
            </a:pPr>
            <a:r>
              <a:rPr lang="en-US" sz="2400" dirty="0"/>
              <a:t>Advance Funding Agreement</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457200" y="1272209"/>
            <a:ext cx="4736969" cy="3190063"/>
          </a:xfrm>
        </p:spPr>
        <p:txBody>
          <a:bodyPr>
            <a:noAutofit/>
          </a:bodyPr>
          <a:lstStyle/>
          <a:p>
            <a:pPr marL="0" indent="0">
              <a:lnSpc>
                <a:spcPct val="140000"/>
              </a:lnSpc>
              <a:buNone/>
            </a:pPr>
            <a:r>
              <a:rPr lang="en-US" sz="1600" dirty="0"/>
              <a:t>TxDOT’s </a:t>
            </a:r>
            <a:r>
              <a:rPr lang="en-US" sz="1600" dirty="0">
                <a:hlinkClick r:id="rId4"/>
              </a:rPr>
              <a:t>Advance Funding Agreement </a:t>
            </a:r>
            <a:r>
              <a:rPr lang="en-US" sz="1600" dirty="0"/>
              <a:t>(AFA) outlines the basic requirements to ensure nondiscrimination in subrecipient transportation projects and is used by TXDOT as a starting point in the process of determining funding eligibility.</a:t>
            </a:r>
          </a:p>
        </p:txBody>
      </p:sp>
      <p:pic>
        <p:nvPicPr>
          <p:cNvPr id="5" name="Picture 4" descr="First page of TxDOT's Advance Funding Agreement.">
            <a:extLst>
              <a:ext uri="{FF2B5EF4-FFF2-40B4-BE49-F238E27FC236}">
                <a16:creationId xmlns:a16="http://schemas.microsoft.com/office/drawing/2014/main" id="{A4D15AAA-984A-FEDD-C3C4-1C64EC766EA6}"/>
              </a:ext>
            </a:extLst>
          </p:cNvPr>
          <p:cNvPicPr>
            <a:picLocks noChangeAspect="1"/>
          </p:cNvPicPr>
          <p:nvPr/>
        </p:nvPicPr>
        <p:blipFill>
          <a:blip r:embed="rId5"/>
          <a:srcRect l="9331" t="3974" r="12324" b="-2"/>
          <a:stretch>
            <a:fillRect/>
          </a:stretch>
        </p:blipFill>
        <p:spPr>
          <a:xfrm>
            <a:off x="5429450" y="817118"/>
            <a:ext cx="3040733" cy="3862231"/>
          </a:xfrm>
          <a:prstGeom prst="rect">
            <a:avLst/>
          </a:prstGeom>
          <a:ln>
            <a:noFill/>
          </a:ln>
          <a:effectLst>
            <a:outerShdw blurRad="292100" dist="76200" dir="2700000" algn="tl" rotWithShape="0">
              <a:srgbClr val="333333">
                <a:alpha val="45000"/>
              </a:srgbClr>
            </a:outerShdw>
          </a:effectLst>
        </p:spPr>
      </p:pic>
      <p:sp>
        <p:nvSpPr>
          <p:cNvPr id="4" name="TextBox 3">
            <a:extLst>
              <a:ext uri="{FF2B5EF4-FFF2-40B4-BE49-F238E27FC236}">
                <a16:creationId xmlns:a16="http://schemas.microsoft.com/office/drawing/2014/main" id="{37AAE370-7B17-6D4A-E374-259F0BA6CC99}"/>
              </a:ext>
            </a:extLst>
          </p:cNvPr>
          <p:cNvSpPr txBox="1"/>
          <p:nvPr/>
        </p:nvSpPr>
        <p:spPr>
          <a:xfrm>
            <a:off x="4946135" y="4679349"/>
            <a:ext cx="3664465" cy="307777"/>
          </a:xfrm>
          <a:prstGeom prst="rect">
            <a:avLst/>
          </a:prstGeom>
          <a:noFill/>
        </p:spPr>
        <p:txBody>
          <a:bodyPr wrap="none" rtlCol="0">
            <a:spAutoFit/>
          </a:bodyPr>
          <a:lstStyle/>
          <a:p>
            <a:r>
              <a:rPr lang="en-US" sz="1400" dirty="0"/>
              <a:t>Figure 1: Advance Funding Agreement</a:t>
            </a:r>
          </a:p>
        </p:txBody>
      </p:sp>
      <p:sp>
        <p:nvSpPr>
          <p:cNvPr id="6" name="TextBox 5">
            <a:extLst>
              <a:ext uri="{FF2B5EF4-FFF2-40B4-BE49-F238E27FC236}">
                <a16:creationId xmlns:a16="http://schemas.microsoft.com/office/drawing/2014/main" id="{901850E6-C260-FE57-0D28-68F02D83AA6D}"/>
              </a:ext>
            </a:extLst>
          </p:cNvPr>
          <p:cNvSpPr txBox="1"/>
          <p:nvPr/>
        </p:nvSpPr>
        <p:spPr>
          <a:xfrm>
            <a:off x="0" y="5370286"/>
            <a:ext cx="9144000" cy="830997"/>
          </a:xfrm>
          <a:prstGeom prst="rect">
            <a:avLst/>
          </a:prstGeom>
          <a:noFill/>
        </p:spPr>
        <p:txBody>
          <a:bodyPr wrap="square" rtlCol="0">
            <a:spAutoFit/>
          </a:bodyPr>
          <a:lstStyle/>
          <a:p>
            <a:r>
              <a:rPr lang="en-US" sz="1200" dirty="0">
                <a:latin typeface="Franklin Gothic Book" panose="020B0503020102020204" pitchFamily="34" charset="0"/>
              </a:rPr>
              <a:t>Notes: TxDOT’s Advance Funding Agreement (AFA) outlines the basic requirements to ensure nondiscrimination in subrecipient transportation projects and is used as a starting point in the process of determining funding eligibility. The AFA outlines the basic requirements to ensure nondiscrimination in subrecipient transportation projects. The Title VI Team works with TxDOT’s Local Government office to identify subrecipients with active Advance Funding Agreements to determine who will be reviewed in the current year. </a:t>
            </a:r>
          </a:p>
        </p:txBody>
      </p:sp>
    </p:spTree>
    <p:extLst>
      <p:ext uri="{BB962C8B-B14F-4D97-AF65-F5344CB8AC3E}">
        <p14:creationId xmlns:p14="http://schemas.microsoft.com/office/powerpoint/2010/main" val="238448441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F0C6E-20B1-FB55-763E-981940CA5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003B6-8FA8-CD4A-64C6-E4108BBC1DDC}"/>
              </a:ext>
            </a:extLst>
          </p:cNvPr>
          <p:cNvSpPr>
            <a:spLocks noGrp="1"/>
          </p:cNvSpPr>
          <p:nvPr>
            <p:ph type="title"/>
          </p:nvPr>
        </p:nvSpPr>
        <p:spPr/>
        <p:txBody>
          <a:bodyPr>
            <a:normAutofit fontScale="90000"/>
          </a:bodyPr>
          <a:lstStyle/>
          <a:p>
            <a:r>
              <a:rPr lang="en-US" sz="2400" dirty="0"/>
              <a:t>How does the Program work?</a:t>
            </a:r>
            <a:endParaRPr lang="en-US" dirty="0"/>
          </a:p>
        </p:txBody>
      </p:sp>
      <p:sp>
        <p:nvSpPr>
          <p:cNvPr id="3" name="Content Placeholder 2">
            <a:extLst>
              <a:ext uri="{FF2B5EF4-FFF2-40B4-BE49-F238E27FC236}">
                <a16:creationId xmlns:a16="http://schemas.microsoft.com/office/drawing/2014/main" id="{93C5DAD4-5579-EB6D-7A80-F0E4EAB27D22}"/>
              </a:ext>
            </a:extLst>
          </p:cNvPr>
          <p:cNvSpPr>
            <a:spLocks noGrp="1"/>
          </p:cNvSpPr>
          <p:nvPr>
            <p:ph idx="1"/>
          </p:nvPr>
        </p:nvSpPr>
        <p:spPr/>
        <p:txBody>
          <a:bodyPr>
            <a:noAutofit/>
          </a:bodyPr>
          <a:lstStyle/>
          <a:p>
            <a:pPr marL="0" indent="0">
              <a:lnSpc>
                <a:spcPct val="140000"/>
              </a:lnSpc>
              <a:buNone/>
            </a:pPr>
            <a:r>
              <a:rPr lang="en-US" sz="1600" dirty="0"/>
              <a:t>The Subrecipient Compliance Assessment Tool (SCAT) was developed to assist in the evaluation and verification of information submitted by subrecipients. This allows the Title VI team to:</a:t>
            </a:r>
          </a:p>
          <a:p>
            <a:pPr marL="342900" indent="-342900">
              <a:lnSpc>
                <a:spcPct val="140000"/>
              </a:lnSpc>
              <a:buSzPct val="100000"/>
              <a:buFont typeface="+mj-lt"/>
              <a:buAutoNum type="arabicPeriod"/>
            </a:pPr>
            <a:r>
              <a:rPr lang="en-US" sz="1600" dirty="0"/>
              <a:t>Ensure compliance with Title VI;</a:t>
            </a:r>
          </a:p>
          <a:p>
            <a:pPr marL="342900" indent="-342900">
              <a:lnSpc>
                <a:spcPct val="140000"/>
              </a:lnSpc>
              <a:buSzPct val="100000"/>
              <a:buFont typeface="+mj-lt"/>
              <a:buAutoNum type="arabicPeriod"/>
            </a:pPr>
            <a:r>
              <a:rPr lang="en-US" sz="1600" dirty="0"/>
              <a:t>Identify subrecipients requiring immediate Title VI Program technical assistance; and </a:t>
            </a:r>
          </a:p>
          <a:p>
            <a:pPr marL="342900" indent="-342900">
              <a:lnSpc>
                <a:spcPct val="140000"/>
              </a:lnSpc>
              <a:buSzPct val="100000"/>
              <a:buFont typeface="+mj-lt"/>
              <a:buAutoNum type="arabicPeriod"/>
            </a:pPr>
            <a:r>
              <a:rPr lang="en-US" sz="1600" dirty="0"/>
              <a:t>Monitor Title VI Program compliance which is evaluated every three years.</a:t>
            </a:r>
          </a:p>
          <a:p>
            <a:pPr marL="0" indent="0">
              <a:lnSpc>
                <a:spcPct val="140000"/>
              </a:lnSpc>
              <a:buSzPct val="100000"/>
              <a:buNone/>
            </a:pPr>
            <a:r>
              <a:rPr lang="en-US" sz="1600" dirty="0"/>
              <a:t>Learn more about </a:t>
            </a:r>
            <a:r>
              <a:rPr lang="en-US" sz="1600" dirty="0">
                <a:hlinkClick r:id="rId3"/>
              </a:rPr>
              <a:t>the Program</a:t>
            </a:r>
            <a:r>
              <a:rPr lang="en-US" sz="1600" dirty="0"/>
              <a:t> on our website.</a:t>
            </a:r>
          </a:p>
        </p:txBody>
      </p:sp>
      <p:sp>
        <p:nvSpPr>
          <p:cNvPr id="7" name="TextBox 6">
            <a:extLst>
              <a:ext uri="{FF2B5EF4-FFF2-40B4-BE49-F238E27FC236}">
                <a16:creationId xmlns:a16="http://schemas.microsoft.com/office/drawing/2014/main" id="{6FA55864-6D9F-9AA6-737B-CF79436F948F}"/>
              </a:ext>
            </a:extLst>
          </p:cNvPr>
          <p:cNvSpPr txBox="1"/>
          <p:nvPr/>
        </p:nvSpPr>
        <p:spPr>
          <a:xfrm>
            <a:off x="-3396343" y="5148263"/>
            <a:ext cx="15936686" cy="2087431"/>
          </a:xfrm>
          <a:prstGeom prst="rect">
            <a:avLst/>
          </a:prstGeom>
          <a:noFill/>
        </p:spPr>
        <p:txBody>
          <a:bodyPr wrap="square">
            <a:spAutoFit/>
          </a:bodyPr>
          <a:lstStyle/>
          <a:p>
            <a:pPr marL="0" indent="0">
              <a:lnSpc>
                <a:spcPct val="100000"/>
              </a:lnSpc>
              <a:buNone/>
            </a:pPr>
            <a:r>
              <a:rPr lang="en-US" sz="1200" dirty="0"/>
              <a:t>Notes: How does the Program work?</a:t>
            </a:r>
          </a:p>
          <a:p>
            <a:pPr marL="0" indent="0">
              <a:lnSpc>
                <a:spcPct val="100000"/>
              </a:lnSpc>
              <a:buNone/>
            </a:pPr>
            <a:endParaRPr lang="en-US" sz="1200" dirty="0"/>
          </a:p>
          <a:p>
            <a:pPr marL="0" indent="0">
              <a:lnSpc>
                <a:spcPct val="100000"/>
              </a:lnSpc>
              <a:buNone/>
            </a:pPr>
            <a:r>
              <a:rPr lang="en-US" sz="1200" dirty="0"/>
              <a:t>The Civil Rights Division developed the Subrecipient Compliance Assessment Tool, or SCAT, to assist in the evaluation and verification of information submitted by subrecipients. This allows the Title VI team to:</a:t>
            </a:r>
          </a:p>
          <a:p>
            <a:pPr marL="0" marR="0">
              <a:lnSpc>
                <a:spcPct val="115000"/>
              </a:lnSpc>
              <a:spcBef>
                <a:spcPts val="0"/>
              </a:spcBef>
              <a:spcAft>
                <a:spcPts val="0"/>
              </a:spcAft>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1. Ensure compliance with Title VI;</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2. Identify subrecipients requiring immediate Title VI Program technical assistance; and </a:t>
            </a:r>
          </a:p>
          <a:p>
            <a:pPr marL="0" marR="0">
              <a:lnSpc>
                <a:spcPct val="115000"/>
              </a:lnSpc>
              <a:spcBef>
                <a:spcPts val="0"/>
              </a:spcBef>
              <a:spcAft>
                <a:spcPts val="0"/>
              </a:spcAft>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3. Monitor Title VI Program compliance which is evaluated every three years. </a:t>
            </a:r>
          </a:p>
          <a:p>
            <a:pPr marL="0" marR="0">
              <a:lnSpc>
                <a:spcPct val="115000"/>
              </a:lnSpc>
              <a:spcBef>
                <a:spcPts val="0"/>
              </a:spcBef>
              <a:spcAft>
                <a:spcPts val="0"/>
              </a:spcAft>
            </a:pPr>
            <a:endPar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Franklin Gothic Book" panose="020B0503020102020204" pitchFamily="34" charset="0"/>
                <a:ea typeface="MS Mincho" panose="02020609040205080304" pitchFamily="49" charset="-128"/>
                <a:cs typeface="Traditional Arabic" panose="02020603050405020304" pitchFamily="18" charset="-78"/>
              </a:rPr>
              <a:t>The SCAT is not a comprehensive survey for all Title VI requirements, but rather a tool to determine if a subrecipient is meeting the basic requirements of Title VI. </a:t>
            </a:r>
          </a:p>
        </p:txBody>
      </p:sp>
    </p:spTree>
    <p:extLst>
      <p:ext uri="{BB962C8B-B14F-4D97-AF65-F5344CB8AC3E}">
        <p14:creationId xmlns:p14="http://schemas.microsoft.com/office/powerpoint/2010/main" val="172836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pPr>
              <a:lnSpc>
                <a:spcPct val="140000"/>
              </a:lnSpc>
            </a:pPr>
            <a:r>
              <a:rPr lang="en-US" sz="2400" dirty="0"/>
              <a:t>Title VI Preliminary Survey</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p:txBody>
          <a:bodyPr>
            <a:noAutofit/>
          </a:bodyPr>
          <a:lstStyle/>
          <a:p>
            <a:pPr marL="0" indent="0">
              <a:lnSpc>
                <a:spcPct val="140000"/>
              </a:lnSpc>
              <a:buNone/>
            </a:pPr>
            <a:r>
              <a:rPr lang="en-US" sz="1600" dirty="0"/>
              <a:t>Survey consists of eleven (11) questions. To ensure compliance with Title VI, subrecipients must be able to answer questions related to their agency’s Title VI Program and provide supporting documentation when requested.</a:t>
            </a:r>
          </a:p>
        </p:txBody>
      </p:sp>
      <p:sp>
        <p:nvSpPr>
          <p:cNvPr id="5" name="TextBox 4">
            <a:extLst>
              <a:ext uri="{FF2B5EF4-FFF2-40B4-BE49-F238E27FC236}">
                <a16:creationId xmlns:a16="http://schemas.microsoft.com/office/drawing/2014/main" id="{D3D6F49C-C7B9-2547-584C-39309E8DB9C4}"/>
              </a:ext>
            </a:extLst>
          </p:cNvPr>
          <p:cNvSpPr txBox="1"/>
          <p:nvPr/>
        </p:nvSpPr>
        <p:spPr>
          <a:xfrm>
            <a:off x="-136602" y="5397190"/>
            <a:ext cx="9280602" cy="830997"/>
          </a:xfrm>
          <a:prstGeom prst="rect">
            <a:avLst/>
          </a:prstGeom>
          <a:noFill/>
        </p:spPr>
        <p:txBody>
          <a:bodyPr wrap="square">
            <a:spAutoFit/>
          </a:bodyPr>
          <a:lstStyle/>
          <a:p>
            <a:r>
              <a:rPr lang="en-US" sz="1200" b="0" dirty="0">
                <a:latin typeface="Franklin Gothic Book" panose="020B0503020102020204" pitchFamily="34" charset="0"/>
              </a:rPr>
              <a:t>The Title VI Compliance Check consists of the same questions as Survey 1. Subrecipients must identify when they are retaking the survey  to demonstrate corrective actions. </a:t>
            </a:r>
          </a:p>
          <a:p>
            <a:pPr marL="0" indent="0">
              <a:buNone/>
            </a:pPr>
            <a:endParaRPr lang="en-US" sz="1200" b="0" dirty="0">
              <a:latin typeface="Franklin Gothic Book" panose="020B0503020102020204" pitchFamily="34" charset="0"/>
            </a:endParaRPr>
          </a:p>
          <a:p>
            <a:pPr marL="0" indent="0">
              <a:buNone/>
            </a:pPr>
            <a:r>
              <a:rPr lang="en-US" sz="1200" dirty="0">
                <a:latin typeface="Franklin Gothic Book" panose="020B0503020102020204" pitchFamily="34" charset="0"/>
              </a:rPr>
              <a:t>The Title VI survey and compliance check are located on the subrecipient resources webpage on txdot.gov. </a:t>
            </a:r>
          </a:p>
        </p:txBody>
      </p:sp>
    </p:spTree>
    <p:extLst>
      <p:ext uri="{BB962C8B-B14F-4D97-AF65-F5344CB8AC3E}">
        <p14:creationId xmlns:p14="http://schemas.microsoft.com/office/powerpoint/2010/main" val="155512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44D2-4B39-C444-DDB5-160EC1E6D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131E7-B19D-6AEF-13A2-347EE6116EBF}"/>
              </a:ext>
            </a:extLst>
          </p:cNvPr>
          <p:cNvSpPr>
            <a:spLocks noGrp="1"/>
          </p:cNvSpPr>
          <p:nvPr>
            <p:ph type="title"/>
          </p:nvPr>
        </p:nvSpPr>
        <p:spPr/>
        <p:txBody>
          <a:bodyPr>
            <a:normAutofit fontScale="90000"/>
          </a:bodyPr>
          <a:lstStyle/>
          <a:p>
            <a:pPr>
              <a:lnSpc>
                <a:spcPct val="140000"/>
              </a:lnSpc>
            </a:pPr>
            <a:r>
              <a:rPr lang="en-US" sz="2400" dirty="0"/>
              <a:t>Title VI Compliance Check</a:t>
            </a:r>
          </a:p>
        </p:txBody>
      </p:sp>
      <p:sp>
        <p:nvSpPr>
          <p:cNvPr id="3" name="Content Placeholder 2">
            <a:extLst>
              <a:ext uri="{FF2B5EF4-FFF2-40B4-BE49-F238E27FC236}">
                <a16:creationId xmlns:a16="http://schemas.microsoft.com/office/drawing/2014/main" id="{93D78366-61E9-657F-938C-6E6415B79904}"/>
              </a:ext>
            </a:extLst>
          </p:cNvPr>
          <p:cNvSpPr>
            <a:spLocks noGrp="1"/>
          </p:cNvSpPr>
          <p:nvPr>
            <p:ph idx="1"/>
          </p:nvPr>
        </p:nvSpPr>
        <p:spPr/>
        <p:txBody>
          <a:bodyPr>
            <a:noAutofit/>
          </a:bodyPr>
          <a:lstStyle/>
          <a:p>
            <a:pPr marL="0" indent="0">
              <a:lnSpc>
                <a:spcPct val="140000"/>
              </a:lnSpc>
              <a:buNone/>
            </a:pPr>
            <a:r>
              <a:rPr lang="en-US" sz="1600" dirty="0"/>
              <a:t>If subrecipients receive an unsatisfactory status on the preliminary survey, they will have 90 days to view this online Title VI workshop, make corrective actions and complete the Title VI Compliance Check.</a:t>
            </a:r>
            <a:endParaRPr lang="en-US" sz="1600" u="sng" dirty="0">
              <a:solidFill>
                <a:srgbClr val="0563C1"/>
              </a:solid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98CA5899-C9C5-11BF-4767-EC7E422BB541}"/>
              </a:ext>
            </a:extLst>
          </p:cNvPr>
          <p:cNvSpPr txBox="1"/>
          <p:nvPr/>
        </p:nvSpPr>
        <p:spPr>
          <a:xfrm>
            <a:off x="0" y="5241545"/>
            <a:ext cx="9144000" cy="1015663"/>
          </a:xfrm>
          <a:prstGeom prst="rect">
            <a:avLst/>
          </a:prstGeom>
          <a:noFill/>
        </p:spPr>
        <p:txBody>
          <a:bodyPr wrap="square">
            <a:spAutoFit/>
          </a:bodyPr>
          <a:lstStyle/>
          <a:p>
            <a:r>
              <a:rPr lang="en-US" sz="1200" b="0" dirty="0">
                <a:latin typeface="Franklin Gothic Book" panose="020B0503020102020204" pitchFamily="34" charset="0"/>
              </a:rPr>
              <a:t>Notes: The Title VI Compliance Check consists of the same questions as Survey 1. Subrecipients must identify when they are retaking the survey  to demonstrate corrective actions. </a:t>
            </a:r>
          </a:p>
          <a:p>
            <a:pPr marL="0" indent="0">
              <a:buNone/>
            </a:pPr>
            <a:endParaRPr lang="en-US" sz="1200" b="0" dirty="0">
              <a:latin typeface="Franklin Gothic Book" panose="020B0503020102020204" pitchFamily="34" charset="0"/>
            </a:endParaRPr>
          </a:p>
          <a:p>
            <a:pPr marL="0" indent="0">
              <a:buNone/>
            </a:pPr>
            <a:r>
              <a:rPr lang="en-US" sz="1200" dirty="0">
                <a:latin typeface="Franklin Gothic Book" panose="020B0503020102020204" pitchFamily="34" charset="0"/>
              </a:rPr>
              <a:t>The Title VI survey and compliance check are located on the subrecipient resources webpage on txdot.gov. </a:t>
            </a:r>
          </a:p>
          <a:p>
            <a:pPr marL="0" indent="0">
              <a:buNone/>
            </a:pPr>
            <a:endParaRPr lang="en-US" sz="1200" dirty="0">
              <a:latin typeface="Franklin Gothic Book" panose="020B0503020102020204" pitchFamily="34" charset="0"/>
            </a:endParaRPr>
          </a:p>
        </p:txBody>
      </p:sp>
    </p:spTree>
    <p:extLst>
      <p:ext uri="{BB962C8B-B14F-4D97-AF65-F5344CB8AC3E}">
        <p14:creationId xmlns:p14="http://schemas.microsoft.com/office/powerpoint/2010/main" val="654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791047-CE31-DF28-3DAF-967B6DF34CD6}"/>
              </a:ext>
            </a:extLst>
          </p:cNvPr>
          <p:cNvSpPr>
            <a:spLocks noGrp="1"/>
          </p:cNvSpPr>
          <p:nvPr>
            <p:ph type="title"/>
          </p:nvPr>
        </p:nvSpPr>
        <p:spPr>
          <a:xfrm>
            <a:off x="252068" y="959070"/>
            <a:ext cx="1872200" cy="781084"/>
          </a:xfrm>
        </p:spPr>
        <p:txBody>
          <a:bodyPr>
            <a:noAutofit/>
          </a:bodyPr>
          <a:lstStyle/>
          <a:p>
            <a:r>
              <a:rPr lang="en-US" dirty="0">
                <a:latin typeface="+mn-lt"/>
              </a:rPr>
              <a:t>Title VI </a:t>
            </a:r>
            <a:br>
              <a:rPr lang="en-US" dirty="0">
                <a:latin typeface="+mn-lt"/>
              </a:rPr>
            </a:br>
            <a:r>
              <a:rPr lang="en-US" dirty="0">
                <a:latin typeface="+mn-lt"/>
              </a:rPr>
              <a:t>Survey </a:t>
            </a:r>
            <a:br>
              <a:rPr lang="en-US" dirty="0">
                <a:latin typeface="+mn-lt"/>
              </a:rPr>
            </a:br>
            <a:r>
              <a:rPr lang="en-US" dirty="0">
                <a:latin typeface="+mn-lt"/>
              </a:rPr>
              <a:t>Results</a:t>
            </a:r>
          </a:p>
        </p:txBody>
      </p:sp>
      <p:pic>
        <p:nvPicPr>
          <p:cNvPr id="10" name="Picture 9" descr="Green traffic light, satisfactory status. ">
            <a:extLst>
              <a:ext uri="{FF2B5EF4-FFF2-40B4-BE49-F238E27FC236}">
                <a16:creationId xmlns:a16="http://schemas.microsoft.com/office/drawing/2014/main" id="{A0AD29D1-0254-D70E-1411-4D4A51D2172A}"/>
              </a:ext>
            </a:extLst>
          </p:cNvPr>
          <p:cNvPicPr>
            <a:picLocks noChangeAspect="1"/>
          </p:cNvPicPr>
          <p:nvPr/>
        </p:nvPicPr>
        <p:blipFill>
          <a:blip r:embed="rId6"/>
          <a:stretch>
            <a:fillRect/>
          </a:stretch>
        </p:blipFill>
        <p:spPr>
          <a:xfrm>
            <a:off x="1978687" y="742953"/>
            <a:ext cx="785960" cy="1342541"/>
          </a:xfrm>
          <a:prstGeom prst="rect">
            <a:avLst/>
          </a:prstGeom>
        </p:spPr>
      </p:pic>
      <p:sp>
        <p:nvSpPr>
          <p:cNvPr id="13" name="Rectangle 12">
            <a:extLst>
              <a:ext uri="{FF2B5EF4-FFF2-40B4-BE49-F238E27FC236}">
                <a16:creationId xmlns:a16="http://schemas.microsoft.com/office/drawing/2014/main" id="{A29D3850-A97D-E16E-1067-0490E025DF4E}"/>
              </a:ext>
            </a:extLst>
          </p:cNvPr>
          <p:cNvSpPr/>
          <p:nvPr>
            <p:custDataLst>
              <p:tags r:id="rId1"/>
            </p:custDataLst>
          </p:nvPr>
        </p:nvSpPr>
        <p:spPr bwMode="auto">
          <a:xfrm>
            <a:off x="2764646" y="735656"/>
            <a:ext cx="5557838" cy="134254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23444" rIns="68580" bIns="68580" rtlCol="0" anchor="b"/>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Demi" panose="020B0703020102020204" pitchFamily="34" charset="0"/>
                <a:ea typeface="+mn-ea"/>
                <a:cs typeface="Arial" pitchFamily="34" charset="0"/>
              </a:rPr>
              <a:t>Green Satisfactory Status  </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Primary questions are answered appropriately</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Supporting documents are verified</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Other questions are answered appropriately </a:t>
            </a:r>
          </a:p>
        </p:txBody>
      </p:sp>
      <p:pic>
        <p:nvPicPr>
          <p:cNvPr id="11" name="Picture 10" descr="Yellow traffic light, unsatisfactory status.">
            <a:extLst>
              <a:ext uri="{FF2B5EF4-FFF2-40B4-BE49-F238E27FC236}">
                <a16:creationId xmlns:a16="http://schemas.microsoft.com/office/drawing/2014/main" id="{FF2FEA01-DCE9-FF99-4DC2-886FC0BC02B1}"/>
              </a:ext>
            </a:extLst>
          </p:cNvPr>
          <p:cNvPicPr>
            <a:picLocks noChangeAspect="1"/>
          </p:cNvPicPr>
          <p:nvPr/>
        </p:nvPicPr>
        <p:blipFill>
          <a:blip r:embed="rId7"/>
          <a:stretch>
            <a:fillRect/>
          </a:stretch>
        </p:blipFill>
        <p:spPr>
          <a:xfrm>
            <a:off x="1978686" y="2183194"/>
            <a:ext cx="792099" cy="1350630"/>
          </a:xfrm>
          <a:prstGeom prst="rect">
            <a:avLst/>
          </a:prstGeom>
        </p:spPr>
      </p:pic>
      <p:sp>
        <p:nvSpPr>
          <p:cNvPr id="15" name="Rectangle 14">
            <a:extLst>
              <a:ext uri="{FF2B5EF4-FFF2-40B4-BE49-F238E27FC236}">
                <a16:creationId xmlns:a16="http://schemas.microsoft.com/office/drawing/2014/main" id="{2820BCD5-9173-5FB7-374B-0713AC813CA4}"/>
              </a:ext>
            </a:extLst>
          </p:cNvPr>
          <p:cNvSpPr/>
          <p:nvPr>
            <p:custDataLst>
              <p:tags r:id="rId2"/>
            </p:custDataLst>
          </p:nvPr>
        </p:nvSpPr>
        <p:spPr bwMode="auto">
          <a:xfrm>
            <a:off x="2770786" y="2191284"/>
            <a:ext cx="5557838" cy="134254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23444" rIns="68580" bIns="68580" rtlCol="0" anchor="b"/>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Demi" panose="020B0703020102020204" pitchFamily="34" charset="0"/>
                <a:ea typeface="+mn-ea"/>
                <a:cs typeface="Arial" pitchFamily="34" charset="0"/>
              </a:rPr>
              <a:t>Yellow Unsatisfactory Status  </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Primary questions are answered appropriately</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Supporting documents are verified </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Other questions are answered negatively</a:t>
            </a:r>
          </a:p>
        </p:txBody>
      </p:sp>
      <p:pic>
        <p:nvPicPr>
          <p:cNvPr id="12" name="Picture 11" descr="Red traffic light, unsatisfactory status.">
            <a:extLst>
              <a:ext uri="{FF2B5EF4-FFF2-40B4-BE49-F238E27FC236}">
                <a16:creationId xmlns:a16="http://schemas.microsoft.com/office/drawing/2014/main" id="{BEBB7A80-ABCB-A230-2076-C5B60FFCB1D6}"/>
              </a:ext>
            </a:extLst>
          </p:cNvPr>
          <p:cNvPicPr>
            <a:picLocks noChangeAspect="1"/>
          </p:cNvPicPr>
          <p:nvPr/>
        </p:nvPicPr>
        <p:blipFill>
          <a:blip r:embed="rId8"/>
          <a:stretch>
            <a:fillRect/>
          </a:stretch>
        </p:blipFill>
        <p:spPr>
          <a:xfrm>
            <a:off x="1978686" y="3631527"/>
            <a:ext cx="792099" cy="1342541"/>
          </a:xfrm>
          <a:prstGeom prst="rect">
            <a:avLst/>
          </a:prstGeom>
        </p:spPr>
      </p:pic>
      <p:sp>
        <p:nvSpPr>
          <p:cNvPr id="14" name="Rectangle 13">
            <a:extLst>
              <a:ext uri="{FF2B5EF4-FFF2-40B4-BE49-F238E27FC236}">
                <a16:creationId xmlns:a16="http://schemas.microsoft.com/office/drawing/2014/main" id="{FB8AEE0F-5FDC-5B4B-B153-8269CD1AFC96}"/>
              </a:ext>
            </a:extLst>
          </p:cNvPr>
          <p:cNvSpPr/>
          <p:nvPr>
            <p:custDataLst>
              <p:tags r:id="rId3"/>
            </p:custDataLst>
          </p:nvPr>
        </p:nvSpPr>
        <p:spPr bwMode="auto">
          <a:xfrm>
            <a:off x="2764648" y="3624230"/>
            <a:ext cx="5557838" cy="134254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123444" rIns="68580" bIns="68580" rtlCol="0" anchor="b"/>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Demi" panose="020B0703020102020204" pitchFamily="34" charset="0"/>
                <a:ea typeface="+mn-ea"/>
                <a:cs typeface="Arial" pitchFamily="34" charset="0"/>
              </a:rPr>
              <a:t>Red Unsatisfactory Status  </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Survey incomplete</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Primary questions are answered negatively</a:t>
            </a:r>
          </a:p>
          <a:p>
            <a:pPr marL="172641" marR="0" lvl="0" indent="-172641" algn="l" defTabSz="914400" rtl="0" eaLnBrk="1" fontAlgn="auto" latinLnBrk="0" hangingPunct="1">
              <a:lnSpc>
                <a:spcPct val="100000"/>
              </a:lnSpc>
              <a:spcBef>
                <a:spcPts val="450"/>
              </a:spcBef>
              <a:spcAft>
                <a:spcPts val="0"/>
              </a:spcAft>
              <a:buClr>
                <a:srgbClr val="205588"/>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Franklin Gothic Book" pitchFamily="34" charset="0"/>
                <a:ea typeface="+mn-ea"/>
                <a:cs typeface="Arial" pitchFamily="34" charset="0"/>
              </a:rPr>
              <a:t>Supporting documents not provided</a:t>
            </a:r>
          </a:p>
        </p:txBody>
      </p:sp>
      <p:sp>
        <p:nvSpPr>
          <p:cNvPr id="3" name="TextBox 2">
            <a:extLst>
              <a:ext uri="{FF2B5EF4-FFF2-40B4-BE49-F238E27FC236}">
                <a16:creationId xmlns:a16="http://schemas.microsoft.com/office/drawing/2014/main" id="{788F8F84-85A3-5661-6B0E-17D2F8180C9F}"/>
              </a:ext>
            </a:extLst>
          </p:cNvPr>
          <p:cNvSpPr txBox="1"/>
          <p:nvPr/>
        </p:nvSpPr>
        <p:spPr>
          <a:xfrm>
            <a:off x="-172618" y="5368060"/>
            <a:ext cx="9316617" cy="1938992"/>
          </a:xfrm>
          <a:prstGeom prst="rect">
            <a:avLst/>
          </a:prstGeom>
          <a:noFill/>
        </p:spPr>
        <p:txBody>
          <a:bodyPr wrap="square">
            <a:spAutoFit/>
          </a:bodyPr>
          <a:lstStyle/>
          <a:p>
            <a:r>
              <a:rPr lang="en-US" sz="1200" dirty="0"/>
              <a:t>Notes: Surveys are scored using a Green/Yellow/Red Scoring Method:</a:t>
            </a:r>
          </a:p>
          <a:p>
            <a:r>
              <a:rPr lang="en-US" sz="1200" dirty="0"/>
              <a:t>• Green satisfactory status indicates that all the survey questions have been completed and supporting documentation has been provided and verified. An agency demonstrating satisfactory status does not have to take the survey again for three years. </a:t>
            </a:r>
          </a:p>
          <a:p>
            <a:r>
              <a:rPr lang="en-US" sz="1200" dirty="0"/>
              <a:t>• Yellow unsatisfactory status indicates that while the primary questions (question 2 through 6) have been appropriately answered with supporting documentation, other questions (questions 7 through 11) in the survey were answered negatively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Red unsatisfactory status indicates that the survey is incomplete or one or more of the primary questions (questions 2 through 6) are answered negatively. </a:t>
            </a:r>
          </a:p>
          <a:p>
            <a:endParaRPr lang="en-US" sz="1200" dirty="0"/>
          </a:p>
        </p:txBody>
      </p:sp>
    </p:spTree>
    <p:extLst>
      <p:ext uri="{BB962C8B-B14F-4D97-AF65-F5344CB8AC3E}">
        <p14:creationId xmlns:p14="http://schemas.microsoft.com/office/powerpoint/2010/main" val="3417146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ets.pptx" id="{4E35D240-80BD-42F9-8C75-5F3D9A0A2916}" vid="{47BFE384-D81F-4CE1-BBA3-B22210721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themeOverride>
</file>

<file path=docProps/app.xml><?xml version="1.0" encoding="utf-8"?>
<Properties xmlns="http://schemas.openxmlformats.org/officeDocument/2006/extended-properties" xmlns:vt="http://schemas.openxmlformats.org/officeDocument/2006/docPropsVTypes">
  <Template/>
  <TotalTime>26464</TotalTime>
  <Words>6223</Words>
  <Application>Microsoft Office PowerPoint</Application>
  <PresentationFormat>Custom</PresentationFormat>
  <Paragraphs>355</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Wingdings</vt:lpstr>
      <vt:lpstr>Arial</vt:lpstr>
      <vt:lpstr>Calibri</vt:lpstr>
      <vt:lpstr>Franklin Gothic Book</vt:lpstr>
      <vt:lpstr>Barlow Condensed Medium</vt:lpstr>
      <vt:lpstr>Franklin Gothic Demi</vt:lpstr>
      <vt:lpstr>Symbol</vt:lpstr>
      <vt:lpstr>Times New Roman</vt:lpstr>
      <vt:lpstr>Verdana</vt:lpstr>
      <vt:lpstr>Verdana Bold</vt:lpstr>
      <vt:lpstr>Aptos</vt:lpstr>
      <vt:lpstr>Office Theme</vt:lpstr>
      <vt:lpstr>Title VI  Subrecipient Technical Assistance Workshop</vt:lpstr>
      <vt:lpstr>Agenda</vt:lpstr>
      <vt:lpstr>SCAT Overview</vt:lpstr>
      <vt:lpstr>Why is TxDOT reviewing my Title VI program?</vt:lpstr>
      <vt:lpstr>Advance Funding Agreement</vt:lpstr>
      <vt:lpstr>How does the Program work?</vt:lpstr>
      <vt:lpstr>Title VI Preliminary Survey</vt:lpstr>
      <vt:lpstr>Title VI Compliance Check</vt:lpstr>
      <vt:lpstr>Title VI  Survey  Results</vt:lpstr>
      <vt:lpstr>Title VI Review Process</vt:lpstr>
      <vt:lpstr>Title VI Review Process: Unsatisfactory Status</vt:lpstr>
      <vt:lpstr>Title VI Review Process: Satisfactory Status</vt:lpstr>
      <vt:lpstr>What Happens when a subrecipient is non-responsive or non-compliant?</vt:lpstr>
      <vt:lpstr>Title VI Requirements for Subrecipients</vt:lpstr>
      <vt:lpstr>What does the survey entail?</vt:lpstr>
      <vt:lpstr>SCAT Title VI, Survey Question #1</vt:lpstr>
      <vt:lpstr>SCAT Title VI, Survey Question #2</vt:lpstr>
      <vt:lpstr>SCAT Title VI, Survey Question #3</vt:lpstr>
      <vt:lpstr>SCAT Title VI, Survey Question #4 </vt:lpstr>
      <vt:lpstr>SCAT Title VI, Survey Question #5 </vt:lpstr>
      <vt:lpstr>SCAT Title VI, Survey Question #6</vt:lpstr>
      <vt:lpstr>SCAT Title VI, Survey Question #6 (Continued)</vt:lpstr>
      <vt:lpstr>SCAT Title VI, Survey Question #7 </vt:lpstr>
      <vt:lpstr>SCAT Title VI, Survey Question #7 (Continued) </vt:lpstr>
      <vt:lpstr>SCAT Title VI, Survey Question #8</vt:lpstr>
      <vt:lpstr>SCAT Title VI, Survey Question #9</vt:lpstr>
      <vt:lpstr>SCAT Title VI, Survey Question #10</vt:lpstr>
      <vt:lpstr>SCAT Title VI, Survey Question #11</vt:lpstr>
      <vt:lpstr>Technical Guidance</vt:lpstr>
      <vt:lpstr>Title VI SCAT Guide</vt:lpstr>
      <vt:lpstr>Title VI SCAT Templates</vt:lpstr>
      <vt:lpstr>Technical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Subrecipient Compliance Assessment Tool Technical Assistance Workshop</dc:title>
  <dc:subject>This presentation covers the Title VI Subrecipient Monitoring Program and the Compliance Assessment Tools.</dc:subject>
  <dc:creator>TxDOT</dc:creator>
  <cp:keywords>subrecipient; title vi; compliance</cp:keywords>
  <cp:lastModifiedBy>Jason Darnell</cp:lastModifiedBy>
  <cp:revision>50</cp:revision>
  <dcterms:created xsi:type="dcterms:W3CDTF">2025-03-19T16:01:31Z</dcterms:created>
  <dcterms:modified xsi:type="dcterms:W3CDTF">2026-05-19T14:45:14Z</dcterms:modified>
</cp:coreProperties>
</file>