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336" r:id="rId2"/>
    <p:sldId id="258" r:id="rId3"/>
    <p:sldId id="387" r:id="rId4"/>
    <p:sldId id="370" r:id="rId5"/>
    <p:sldId id="356" r:id="rId6"/>
    <p:sldId id="355" r:id="rId7"/>
    <p:sldId id="382" r:id="rId8"/>
    <p:sldId id="367" r:id="rId9"/>
    <p:sldId id="371" r:id="rId10"/>
    <p:sldId id="368" r:id="rId11"/>
    <p:sldId id="372" r:id="rId12"/>
    <p:sldId id="383" r:id="rId13"/>
    <p:sldId id="385" r:id="rId14"/>
    <p:sldId id="392" r:id="rId15"/>
    <p:sldId id="394" r:id="rId16"/>
    <p:sldId id="359" r:id="rId17"/>
    <p:sldId id="373" r:id="rId18"/>
    <p:sldId id="393" r:id="rId19"/>
    <p:sldId id="381" r:id="rId20"/>
    <p:sldId id="391" r:id="rId21"/>
    <p:sldId id="384" r:id="rId22"/>
    <p:sldId id="390" r:id="rId23"/>
    <p:sldId id="374" r:id="rId24"/>
    <p:sldId id="375" r:id="rId25"/>
    <p:sldId id="395" r:id="rId26"/>
    <p:sldId id="386" r:id="rId27"/>
  </p:sldIdLst>
  <p:sldSz cx="9144000" cy="6858000" type="screen4x3"/>
  <p:notesSz cx="6894513" cy="9180513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925700"/>
    <a:srgbClr val="CC7A00"/>
    <a:srgbClr val="14385C"/>
    <a:srgbClr val="899BAD"/>
    <a:srgbClr val="042A45"/>
    <a:srgbClr val="042A43"/>
    <a:srgbClr val="D27D00"/>
    <a:srgbClr val="25629F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62" autoAdjust="0"/>
    <p:restoredTop sz="94673" autoAdjust="0"/>
  </p:normalViewPr>
  <p:slideViewPr>
    <p:cSldViewPr showGuides="1">
      <p:cViewPr varScale="1">
        <p:scale>
          <a:sx n="54" d="100"/>
          <a:sy n="54" d="100"/>
        </p:scale>
        <p:origin x="-1373" y="-67"/>
      </p:cViewPr>
      <p:guideLst>
        <p:guide orient="horz" pos="816"/>
        <p:guide pos="240"/>
        <p:guide pos="14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7622" cy="459026"/>
          </a:xfrm>
          <a:prstGeom prst="rect">
            <a:avLst/>
          </a:prstGeom>
        </p:spPr>
        <p:txBody>
          <a:bodyPr vert="horz" lIns="92185" tIns="46092" rIns="92185" bIns="4609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5295" y="0"/>
            <a:ext cx="2987622" cy="459026"/>
          </a:xfrm>
          <a:prstGeom prst="rect">
            <a:avLst/>
          </a:prstGeom>
        </p:spPr>
        <p:txBody>
          <a:bodyPr vert="horz" lIns="92185" tIns="46092" rIns="92185" bIns="46092" rtlCol="0"/>
          <a:lstStyle>
            <a:lvl1pPr algn="r">
              <a:defRPr sz="1100"/>
            </a:lvl1pPr>
          </a:lstStyle>
          <a:p>
            <a:fld id="{7A790463-911A-4750-AD2E-671879DD54F4}" type="datetimeFigureOut">
              <a:rPr lang="en-US" smtClean="0"/>
              <a:pPr/>
              <a:t>10/27/2017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87388"/>
            <a:ext cx="4589463" cy="3443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5" tIns="46092" rIns="92185" bIns="4609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9452" y="4360745"/>
            <a:ext cx="5515610" cy="4131231"/>
          </a:xfrm>
          <a:prstGeom prst="rect">
            <a:avLst/>
          </a:prstGeom>
        </p:spPr>
        <p:txBody>
          <a:bodyPr vert="horz" lIns="92185" tIns="46092" rIns="92185" bIns="460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19895"/>
            <a:ext cx="2987622" cy="459026"/>
          </a:xfrm>
          <a:prstGeom prst="rect">
            <a:avLst/>
          </a:prstGeom>
        </p:spPr>
        <p:txBody>
          <a:bodyPr vert="horz" lIns="92185" tIns="46092" rIns="92185" bIns="4609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5295" y="8719895"/>
            <a:ext cx="2987622" cy="459026"/>
          </a:xfrm>
          <a:prstGeom prst="rect">
            <a:avLst/>
          </a:prstGeom>
        </p:spPr>
        <p:txBody>
          <a:bodyPr vert="horz" lIns="92185" tIns="46092" rIns="92185" bIns="46092" rtlCol="0" anchor="b"/>
          <a:lstStyle>
            <a:lvl1pPr algn="r">
              <a:defRPr sz="1100"/>
            </a:lvl1pPr>
          </a:lstStyle>
          <a:p>
            <a:fld id="{09541898-D043-4569-A9A6-59B778BECE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52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52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41898-D043-4569-A9A6-59B778BECE0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5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1.xml"/><Relationship Id="rId7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2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10" y="3657600"/>
            <a:ext cx="3862390" cy="1409700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10" y="5286374"/>
            <a:ext cx="3862390" cy="581026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5181600"/>
            <a:ext cx="3886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24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Rectangle 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TitleFooterBlueandWhite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738"/>
            <a:ext cx="9144000" cy="864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481009" y="3862388"/>
            <a:ext cx="5100433" cy="1057275"/>
          </a:xfrm>
          <a:noFill/>
        </p:spPr>
        <p:txBody>
          <a:bodyPr wrap="square" lIns="0" tIns="0" rIns="0" bIns="0" rtlCol="0" anchor="b" anchorCtr="0">
            <a:noAutofit/>
          </a:bodyPr>
          <a:lstStyle>
            <a:lvl1pPr>
              <a:lnSpc>
                <a:spcPct val="90000"/>
              </a:lnSpc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481009" y="5045869"/>
            <a:ext cx="5133855" cy="592931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>
              <a:buNone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4948238"/>
            <a:ext cx="4800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2000">
                <a:latin typeface="Franklin Gothic Book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0" y="6578600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0" y="6578600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64600" y="6578600"/>
            <a:ext cx="211057" cy="18750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 indent="-276225">
              <a:spcBef>
                <a:spcPts val="900"/>
              </a:spcBef>
            </a:pPr>
            <a:fld id="{126B356D-DBE9-445A-9C43-3D3F41468F04}" type="slidenum">
              <a:rPr lang="en-US" smtClean="0"/>
              <a:pPr lvl="1" indent="-276225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2906"/>
            <a:ext cx="9144000" cy="565094"/>
          </a:xfrm>
          <a:prstGeom prst="rect">
            <a:avLst/>
          </a:prstGeom>
        </p:spPr>
      </p:pic>
      <p:pic>
        <p:nvPicPr>
          <p:cNvPr id="4" name="Picture 3" descr="Header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1576"/>
          </a:xfrm>
          <a:prstGeom prst="rect">
            <a:avLst/>
          </a:prstGeom>
        </p:spPr>
      </p:pic>
      <p:graphicFrame>
        <p:nvGraphicFramePr>
          <p:cNvPr id="10" name="Object 9" hidden="1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6" name="think-cell Slide" r:id="rId15" imgW="0" imgH="0" progId="">
                  <p:embed/>
                </p:oleObj>
              </mc:Choice>
              <mc:Fallback>
                <p:oleObj name="think-cell Slide" r:id="rId15" imgW="0" imgH="0" progId="">
                  <p:embed/>
                  <p:pic>
                    <p:nvPicPr>
                      <p:cNvPr id="0" name="Rectangle 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8886825" y="6579399"/>
            <a:ext cx="257175" cy="19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 bwMode="gray">
          <a:xfrm>
            <a:off x="304800" y="76200"/>
            <a:ext cx="8353425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333375" y="1066800"/>
            <a:ext cx="8477250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0949" y="6582395"/>
            <a:ext cx="211057" cy="18750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r" defTabSz="914400" rtl="0" eaLnBrk="1" latinLnBrk="0" hangingPunct="1">
              <a:buNone/>
              <a:def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hf hdr="0" dt="0"/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lang="en-US" sz="2400" b="0" kern="1200" dirty="0" smtClean="0">
          <a:solidFill>
            <a:schemeClr val="bg1"/>
          </a:solidFill>
          <a:effectLst/>
          <a:latin typeface="Franklin Gothic Demi" pitchFamily="34" charset="0"/>
          <a:ea typeface="+mn-ea"/>
          <a:cs typeface="Arial" pitchFamily="34" charset="0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514350" indent="-2301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74295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97155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1143000" indent="-1714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010" y="3862388"/>
            <a:ext cx="4116392" cy="1057275"/>
          </a:xfrm>
        </p:spPr>
        <p:txBody>
          <a:bodyPr/>
          <a:lstStyle/>
          <a:p>
            <a:r>
              <a:rPr lang="en-US" dirty="0" smtClean="0"/>
              <a:t>SOCIAL MEDIA MATCH, FY 2018 </a:t>
            </a:r>
            <a:endParaRPr lang="en-US" dirty="0"/>
          </a:p>
        </p:txBody>
      </p:sp>
      <p:pic>
        <p:nvPicPr>
          <p:cNvPr id="3" name="Picture 3" descr="C:\Users\SPARKER\AppData\Local\Microsoft\Windows\Temporary Internet Files\Content.Outlook\8SU2YA9X\High5_047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284" y="1066800"/>
            <a:ext cx="2164265" cy="1143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0"/>
          <a:stretch/>
        </p:blipFill>
        <p:spPr bwMode="auto">
          <a:xfrm>
            <a:off x="6878216" y="4580466"/>
            <a:ext cx="2262674" cy="131088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SPARKER\AppData\Local\Microsoft\Windows\Temporary Internet Files\Content.Outlook\8SU2YA9X\Sp366_04 (3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" t="955" r="127" b="-353"/>
          <a:stretch/>
        </p:blipFill>
        <p:spPr bwMode="auto">
          <a:xfrm>
            <a:off x="6878216" y="1066800"/>
            <a:ext cx="2262674" cy="352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" t="13654" r="4717" b="22583"/>
          <a:stretch/>
        </p:blipFill>
        <p:spPr bwMode="auto">
          <a:xfrm>
            <a:off x="2434058" y="2209800"/>
            <a:ext cx="216280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2" r="1917" b="5301"/>
          <a:stretch/>
        </p:blipFill>
        <p:spPr bwMode="auto">
          <a:xfrm>
            <a:off x="4597399" y="1066800"/>
            <a:ext cx="2277533" cy="173566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 t="4263" r="10659" b="-186"/>
          <a:stretch/>
        </p:blipFill>
        <p:spPr bwMode="auto">
          <a:xfrm>
            <a:off x="4597401" y="2743200"/>
            <a:ext cx="2277532" cy="1778000"/>
          </a:xfrm>
          <a:prstGeom prst="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A inspector04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1" b="15860"/>
          <a:stretch/>
        </p:blipFill>
        <p:spPr>
          <a:xfrm>
            <a:off x="0" y="1066801"/>
            <a:ext cx="2438400" cy="114762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Match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10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4488" y="1295400"/>
            <a:ext cx="8437562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Additional Value Considerations</a:t>
            </a:r>
          </a:p>
          <a:p>
            <a:pPr>
              <a:spcAft>
                <a:spcPts val="600"/>
              </a:spcAft>
            </a:pPr>
            <a:r>
              <a:rPr lang="en-US" sz="3200" dirty="0" smtClean="0"/>
              <a:t>Postings by “Influencers” are eligible for </a:t>
            </a:r>
          </a:p>
          <a:p>
            <a:pPr marL="0" indent="0">
              <a:buNone/>
            </a:pPr>
            <a:r>
              <a:rPr lang="en-US" sz="3200" dirty="0" smtClean="0"/>
              <a:t>   extra value  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pPr marL="0" indent="0">
              <a:buNone/>
            </a:pPr>
            <a:endParaRPr lang="la-Latn" sz="6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895599"/>
            <a:ext cx="2362200" cy="294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295400"/>
            <a:ext cx="8477250" cy="49530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3200" b="1" dirty="0" smtClean="0"/>
              <a:t>Who Qualifies as an Influencer?</a:t>
            </a:r>
          </a:p>
          <a:p>
            <a:pPr lvl="0">
              <a:spcBef>
                <a:spcPts val="1200"/>
              </a:spcBef>
            </a:pPr>
            <a:r>
              <a:rPr lang="en-US" sz="2800" dirty="0" smtClean="0"/>
              <a:t>An individual or organization not invested in the grant  </a:t>
            </a:r>
          </a:p>
          <a:p>
            <a:pPr lvl="0">
              <a:spcBef>
                <a:spcPts val="1200"/>
              </a:spcBef>
            </a:pPr>
            <a:r>
              <a:rPr lang="en-GB" sz="2800" dirty="0" smtClean="0"/>
              <a:t>Number of followers (over 2,000) --verification must be provided with a screen capture. Due to privacy issues, Twitter is the only platform which makes this information easily accessible.</a:t>
            </a:r>
            <a:r>
              <a:rPr lang="en-GB" sz="2800" dirty="0"/>
              <a:t> 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en-GB" sz="2800" dirty="0" smtClean="0"/>
              <a:t>Increased value formula for influencers:</a:t>
            </a:r>
          </a:p>
          <a:p>
            <a:pPr marL="284162" lvl="1" indent="0">
              <a:buNone/>
            </a:pPr>
            <a:r>
              <a:rPr lang="en-GB" sz="2800" dirty="0" smtClean="0"/>
              <a:t># of followers – divided by 1,000 – multiplied by the unit value for social media action shown in the </a:t>
            </a:r>
            <a:r>
              <a:rPr lang="en-GB" sz="2800" dirty="0" err="1" smtClean="0"/>
              <a:t>TxDOT</a:t>
            </a:r>
            <a:r>
              <a:rPr lang="en-GB" sz="2800" dirty="0" smtClean="0"/>
              <a:t> Value Index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Match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12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4488" y="1295400"/>
            <a:ext cx="8437562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Additional Considerations</a:t>
            </a:r>
          </a:p>
          <a:p>
            <a:r>
              <a:rPr lang="en-US" sz="3200" dirty="0" smtClean="0"/>
              <a:t>Only “positive</a:t>
            </a:r>
            <a:r>
              <a:rPr lang="en-US" sz="3200" dirty="0"/>
              <a:t>” initial posts </a:t>
            </a:r>
            <a:r>
              <a:rPr lang="en-US" sz="3200" dirty="0" smtClean="0"/>
              <a:t>qualify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la-Latn" sz="6600" dirty="0" smtClean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95400" y="2514600"/>
            <a:ext cx="6553200" cy="3733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2242" y="2864078"/>
            <a:ext cx="2209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	Great Program!</a:t>
            </a:r>
          </a:p>
        </p:txBody>
      </p:sp>
    </p:spTree>
    <p:extLst>
      <p:ext uri="{BB962C8B-B14F-4D97-AF65-F5344CB8AC3E}">
        <p14:creationId xmlns:p14="http://schemas.microsoft.com/office/powerpoint/2010/main" val="19595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Match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13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4488" y="1295400"/>
            <a:ext cx="8437562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Additional Considerations</a:t>
            </a:r>
          </a:p>
          <a:p>
            <a:r>
              <a:rPr lang="en-US" sz="3200" u="sng" dirty="0" smtClean="0"/>
              <a:t>Only</a:t>
            </a:r>
            <a:r>
              <a:rPr lang="en-US" sz="3200" dirty="0" smtClean="0"/>
              <a:t> “positive</a:t>
            </a:r>
            <a:r>
              <a:rPr lang="en-US" sz="3200" dirty="0"/>
              <a:t>” initial posts </a:t>
            </a:r>
            <a:r>
              <a:rPr lang="en-US" sz="3200" dirty="0" smtClean="0"/>
              <a:t>qualify</a:t>
            </a:r>
          </a:p>
          <a:p>
            <a:pPr lvl="1"/>
            <a:r>
              <a:rPr lang="en-US" sz="3200" dirty="0"/>
              <a:t> </a:t>
            </a:r>
            <a:r>
              <a:rPr lang="en-US" sz="3200" dirty="0" smtClean="0"/>
              <a:t>But all comments under a positive initial post will be counted even if they are “negative”</a:t>
            </a:r>
          </a:p>
          <a:p>
            <a:pPr lvl="1"/>
            <a:endParaRPr lang="en-US" sz="3200" dirty="0" smtClean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la-Latn" sz="6600" dirty="0" smtClean="0"/>
          </a:p>
        </p:txBody>
      </p:sp>
    </p:spTree>
    <p:extLst>
      <p:ext uri="{BB962C8B-B14F-4D97-AF65-F5344CB8AC3E}">
        <p14:creationId xmlns:p14="http://schemas.microsoft.com/office/powerpoint/2010/main" val="181109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Match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14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77250" cy="4038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 smtClean="0"/>
              <a:t>Reporting Social Media Match</a:t>
            </a:r>
            <a:endParaRPr lang="en-US" sz="3200" b="1" dirty="0"/>
          </a:p>
          <a:p>
            <a:pPr marL="687387" indent="-457200"/>
            <a:r>
              <a:rPr lang="en-US" sz="3200" dirty="0" smtClean="0"/>
              <a:t>Documentation of social media match must be submitted monthly with RFRs </a:t>
            </a:r>
          </a:p>
          <a:p>
            <a:pPr marL="687387" indent="-457200"/>
            <a:r>
              <a:rPr lang="en-US" sz="3200" dirty="0" smtClean="0"/>
              <a:t>STEP grants may submit all months at one time for mobilization period.</a:t>
            </a:r>
          </a:p>
          <a:p>
            <a:pPr marL="687387" indent="-457200"/>
            <a:r>
              <a:rPr lang="en-US" sz="3200" dirty="0" smtClean="0"/>
              <a:t>Sub-grantees must use the approved summary coversheet available on </a:t>
            </a:r>
            <a:r>
              <a:rPr lang="en-US" sz="3200" dirty="0" err="1" smtClean="0"/>
              <a:t>eGrants</a:t>
            </a:r>
            <a:r>
              <a:rPr lang="en-US" sz="3200" dirty="0" smtClean="0"/>
              <a:t> Help </a:t>
            </a:r>
          </a:p>
          <a:p>
            <a:pPr marL="687387" indent="-45720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561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15</a:t>
            </a:fld>
            <a:endParaRPr lang="en-US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28600" y="833718"/>
            <a:ext cx="8686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/>
              <a:t>FY18 </a:t>
            </a:r>
            <a:r>
              <a:rPr lang="en-US" sz="1200" b="1" dirty="0"/>
              <a:t>Social Media MATCH: Tracking Summary Sheet</a:t>
            </a:r>
            <a:endParaRPr lang="en-US" sz="1200" dirty="0"/>
          </a:p>
          <a:p>
            <a:r>
              <a:rPr lang="en-US" sz="1200" dirty="0"/>
              <a:t> </a:t>
            </a:r>
          </a:p>
          <a:p>
            <a:r>
              <a:rPr lang="en-US" sz="1200" b="1" dirty="0"/>
              <a:t>SUB-GRANTEE NAME:</a:t>
            </a:r>
            <a:r>
              <a:rPr lang="en-US" sz="1200" dirty="0"/>
              <a:t> _____________________________________________________________</a:t>
            </a:r>
          </a:p>
          <a:p>
            <a:r>
              <a:rPr lang="en-US" sz="1200" b="1" dirty="0"/>
              <a:t>GRANT NAME or NUMBER:</a:t>
            </a:r>
            <a:r>
              <a:rPr lang="en-US" sz="1200" dirty="0"/>
              <a:t> </a:t>
            </a:r>
            <a:r>
              <a:rPr lang="en-US" sz="1200" dirty="0" smtClean="0"/>
              <a:t>________________________________________________________</a:t>
            </a:r>
            <a:endParaRPr lang="en-US" sz="1200" dirty="0"/>
          </a:p>
          <a:p>
            <a:r>
              <a:rPr lang="en-US" sz="1200" b="1" dirty="0"/>
              <a:t>REPORTING PERIOD:</a:t>
            </a:r>
            <a:r>
              <a:rPr lang="en-US" sz="1200" dirty="0"/>
              <a:t> Social Media Posting Dates (one calendar month only): From </a:t>
            </a:r>
            <a:r>
              <a:rPr lang="en-US" sz="1200" dirty="0" smtClean="0"/>
              <a:t>_____________ </a:t>
            </a:r>
            <a:r>
              <a:rPr lang="en-US" sz="1200" dirty="0"/>
              <a:t>to </a:t>
            </a:r>
            <a:r>
              <a:rPr lang="en-US" sz="1200" dirty="0" smtClean="0"/>
              <a:t>_______________</a:t>
            </a:r>
            <a:endParaRPr lang="en-US" sz="1200" dirty="0"/>
          </a:p>
          <a:p>
            <a:r>
              <a:rPr lang="en-US" sz="1200" b="1" dirty="0"/>
              <a:t>TOTAL SOCIAL MEDIA MATCH Claimed For This Reporting Period:   </a:t>
            </a:r>
            <a:r>
              <a:rPr lang="en-US" sz="1200" dirty="0"/>
              <a:t>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Match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175453"/>
              </p:ext>
            </p:extLst>
          </p:nvPr>
        </p:nvGraphicFramePr>
        <p:xfrm>
          <a:off x="327212" y="2362200"/>
          <a:ext cx="2686050" cy="14794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1657350"/>
              </a:tblGrid>
              <a:tr h="3321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TOTAL Social Media Value This Reporting Period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87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Facebook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30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Twitter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87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YouTube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25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Instagram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731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OTHER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3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Influencer(s)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46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423288"/>
              </p:ext>
            </p:extLst>
          </p:nvPr>
        </p:nvGraphicFramePr>
        <p:xfrm>
          <a:off x="333375" y="4267200"/>
          <a:ext cx="8477249" cy="1550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2813"/>
                <a:gridCol w="603167"/>
                <a:gridCol w="607706"/>
                <a:gridCol w="557206"/>
                <a:gridCol w="607706"/>
                <a:gridCol w="637212"/>
                <a:gridCol w="578201"/>
                <a:gridCol w="658207"/>
                <a:gridCol w="550965"/>
                <a:gridCol w="663881"/>
                <a:gridCol w="561745"/>
                <a:gridCol w="510678"/>
                <a:gridCol w="561745"/>
                <a:gridCol w="766017"/>
              </a:tblGrid>
              <a:tr h="4228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r>
                        <a:rPr lang="en-US" sz="800" baseline="30000">
                          <a:effectLst/>
                        </a:rPr>
                        <a:t>rd</a:t>
                      </a:r>
                      <a:r>
                        <a:rPr lang="en-US" sz="800">
                          <a:effectLst/>
                        </a:rPr>
                        <a:t> Party Posts &amp; Mentions 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Unit Value: $10.17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Video Views (95%)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Unit Value: $3.25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Live Video Views (30/sec)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Unit Value: $1.00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Likes, Loves, Sad, etc.</a:t>
                      </a:r>
                      <a:endParaRPr lang="en-US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Unit Value: $1.60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Com-ments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Unit Value: $10.17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Shares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Unit Value: $10.17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Facebook Total Value ALL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</a:tr>
              <a:tr h="2818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Tracking Software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 rowSpan="4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</a:tr>
              <a:tr h="2818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Screen Captures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09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Sub-Total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09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18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TOTAL Value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1281" marR="61281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7212" y="3995410"/>
            <a:ext cx="770068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Times New Roman" pitchFamily="18" charset="0"/>
              </a:rPr>
              <a:t>Facebook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Match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16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82025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Tracking &amp; Documentation</a:t>
            </a:r>
          </a:p>
          <a:p>
            <a:r>
              <a:rPr lang="en-GB" sz="3200" dirty="0" smtClean="0"/>
              <a:t>As with all earned media, social </a:t>
            </a:r>
            <a:r>
              <a:rPr lang="en-GB" sz="3200" dirty="0" smtClean="0"/>
              <a:t>media must </a:t>
            </a:r>
            <a:r>
              <a:rPr lang="en-GB" sz="3200" dirty="0"/>
              <a:t>be tracked, verified, and documented.  </a:t>
            </a:r>
            <a:endParaRPr lang="en-GB" sz="3200" dirty="0" smtClean="0"/>
          </a:p>
          <a:p>
            <a:r>
              <a:rPr lang="en-GB" sz="3200" dirty="0" smtClean="0"/>
              <a:t>Back-up documents must be submitted </a:t>
            </a:r>
            <a:r>
              <a:rPr lang="en-GB" sz="3200" u="sng" dirty="0" smtClean="0"/>
              <a:t>every month</a:t>
            </a:r>
            <a:r>
              <a:rPr lang="en-GB" sz="3200" dirty="0" smtClean="0"/>
              <a:t> along with your </a:t>
            </a:r>
            <a:r>
              <a:rPr lang="en-GB" sz="3200" dirty="0" smtClean="0"/>
              <a:t>Social Media Match Coversheet . Include it with your RFR.</a:t>
            </a:r>
          </a:p>
          <a:p>
            <a:r>
              <a:rPr lang="en-GB" sz="3200" dirty="0" smtClean="0"/>
              <a:t>STEP </a:t>
            </a:r>
            <a:r>
              <a:rPr lang="en-GB" sz="3200" dirty="0" smtClean="0"/>
              <a:t>programs </a:t>
            </a:r>
            <a:r>
              <a:rPr lang="en-GB" sz="3200" dirty="0" smtClean="0"/>
              <a:t>are the exception – and may </a:t>
            </a:r>
            <a:r>
              <a:rPr lang="en-GB" sz="3200" dirty="0" smtClean="0"/>
              <a:t>submit a single report for all the months of a mobilization. </a:t>
            </a:r>
            <a:endParaRPr lang="la-Latn" sz="3200" dirty="0" smtClean="0"/>
          </a:p>
        </p:txBody>
      </p:sp>
    </p:spTree>
    <p:extLst>
      <p:ext uri="{BB962C8B-B14F-4D97-AF65-F5344CB8AC3E}">
        <p14:creationId xmlns:p14="http://schemas.microsoft.com/office/powerpoint/2010/main" val="70233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Match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17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82025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Tracking &amp; Documentation</a:t>
            </a:r>
          </a:p>
          <a:p>
            <a:pPr marL="0" indent="0">
              <a:buNone/>
            </a:pPr>
            <a:r>
              <a:rPr lang="en-GB" sz="3200" dirty="0" smtClean="0"/>
              <a:t>One or a combination of the following:</a:t>
            </a:r>
          </a:p>
          <a:p>
            <a:pPr marL="514350" indent="-514350">
              <a:buAutoNum type="arabicPeriod"/>
            </a:pPr>
            <a:r>
              <a:rPr lang="en-GB" sz="3200" dirty="0" smtClean="0"/>
              <a:t>Use analytic reports (spreadsheets) created by using your free Facebook, Twitter or YouTube tracking programs</a:t>
            </a:r>
          </a:p>
          <a:p>
            <a:pPr marL="514350" indent="-514350">
              <a:buAutoNum type="arabicPeriod"/>
            </a:pPr>
            <a:r>
              <a:rPr lang="en-GB" sz="3200" dirty="0" smtClean="0"/>
              <a:t>Analytic reports (spreadsheets) created by special tracking software such as Hootsuite </a:t>
            </a:r>
          </a:p>
          <a:p>
            <a:pPr marL="514350" indent="-514350">
              <a:buAutoNum type="arabicPeriod"/>
            </a:pPr>
            <a:r>
              <a:rPr lang="en-GB" sz="3200" dirty="0" smtClean="0"/>
              <a:t>Screen captures</a:t>
            </a:r>
            <a:endParaRPr lang="la-Latn" sz="3200" dirty="0"/>
          </a:p>
        </p:txBody>
      </p:sp>
    </p:spTree>
    <p:extLst>
      <p:ext uri="{BB962C8B-B14F-4D97-AF65-F5344CB8AC3E}">
        <p14:creationId xmlns:p14="http://schemas.microsoft.com/office/powerpoint/2010/main" val="18520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Match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18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82025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Tracking &amp; Documentation</a:t>
            </a:r>
          </a:p>
          <a:p>
            <a:r>
              <a:rPr lang="en-GB" sz="3200" dirty="0"/>
              <a:t>Please submit your reports on a monthly </a:t>
            </a:r>
            <a:r>
              <a:rPr lang="en-GB" sz="3200" dirty="0" smtClean="0"/>
              <a:t>basis even if your social media match is “0”. </a:t>
            </a:r>
          </a:p>
          <a:p>
            <a:r>
              <a:rPr lang="en-GB" sz="3200" dirty="0" smtClean="0"/>
              <a:t> </a:t>
            </a:r>
            <a:r>
              <a:rPr lang="en-GB" sz="3200" dirty="0"/>
              <a:t>Do not include more than one month of social media </a:t>
            </a:r>
            <a:r>
              <a:rPr lang="en-GB" sz="3200" dirty="0" smtClean="0"/>
              <a:t>reporting. </a:t>
            </a:r>
          </a:p>
          <a:p>
            <a:r>
              <a:rPr lang="en-GB" sz="3200" dirty="0" smtClean="0"/>
              <a:t>Only </a:t>
            </a:r>
            <a:r>
              <a:rPr lang="en-GB" sz="3200" dirty="0"/>
              <a:t>include posts for the current reporting </a:t>
            </a:r>
            <a:r>
              <a:rPr lang="en-GB" sz="3200" dirty="0" smtClean="0"/>
              <a:t>period/month. </a:t>
            </a:r>
          </a:p>
          <a:p>
            <a:pPr lvl="1"/>
            <a:r>
              <a:rPr lang="en-GB" sz="3200" dirty="0" smtClean="0"/>
              <a:t>STEP mobilization periods are the exception.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26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Match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19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82025" cy="49530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b="1" dirty="0" smtClean="0"/>
              <a:t>Tracking &amp; Documentation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800" dirty="0" smtClean="0"/>
              <a:t>Analytic Spreadsheets –Sample</a:t>
            </a:r>
          </a:p>
          <a:p>
            <a:pPr marL="0" indent="0">
              <a:buNone/>
            </a:pPr>
            <a:r>
              <a:rPr lang="en-GB" sz="3200" dirty="0" smtClean="0"/>
              <a:t>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143269"/>
              </p:ext>
            </p:extLst>
          </p:nvPr>
        </p:nvGraphicFramePr>
        <p:xfrm>
          <a:off x="685800" y="2406459"/>
          <a:ext cx="7620001" cy="3461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4923"/>
                <a:gridCol w="697192"/>
                <a:gridCol w="1808285"/>
                <a:gridCol w="609600"/>
                <a:gridCol w="659425"/>
                <a:gridCol w="879231"/>
                <a:gridCol w="1145661"/>
                <a:gridCol w="1013336"/>
                <a:gridCol w="112348"/>
              </a:tblGrid>
              <a:tr h="7177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Posting Date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Type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Permalink URL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Likes, Loves, etc.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Shares or Re-Tweets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Comments or Replies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Video Views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Follows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031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4/1/16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Post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https://www.facebook.com/UtheDriver1411622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25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1557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4/06/16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Video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https://www.facebook.com/UtheDriver15513635</a:t>
                      </a:r>
                      <a:endParaRPr lang="en-US" sz="12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50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55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30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55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625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4/11/16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Photo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https://www.facebook.com/UtheDriver15513635</a:t>
                      </a:r>
                      <a:endParaRPr lang="en-US" sz="12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22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625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4/15/16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Link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https://www.facebook.com/UtheDriver15513635</a:t>
                      </a:r>
                      <a:endParaRPr lang="en-US" sz="12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625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4/18/16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Post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https://www.facebook.com/UtheDriver15513635</a:t>
                      </a:r>
                      <a:endParaRPr lang="en-US" sz="12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6259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4/21/16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Video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https://www.facebook.com/UtheDriver15513635</a:t>
                      </a:r>
                      <a:endParaRPr lang="en-US" sz="12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12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557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119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92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62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42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92</a:t>
                      </a: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81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295400"/>
            <a:ext cx="847725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Fiscal Year-2018</a:t>
            </a:r>
          </a:p>
          <a:p>
            <a:pPr marL="0" indent="0">
              <a:buNone/>
            </a:pPr>
            <a:r>
              <a:rPr lang="en-US" sz="3200" dirty="0" smtClean="0"/>
              <a:t>All </a:t>
            </a:r>
            <a:r>
              <a:rPr lang="en-US" sz="3200" dirty="0" err="1" smtClean="0"/>
              <a:t>TxDOT</a:t>
            </a:r>
            <a:r>
              <a:rPr lang="en-US" sz="3200" dirty="0" smtClean="0"/>
              <a:t> Traffic Safety sub-grantees may use </a:t>
            </a:r>
            <a:r>
              <a:rPr lang="en-US" sz="3200" u="sng" dirty="0" smtClean="0"/>
              <a:t>social media</a:t>
            </a:r>
            <a:r>
              <a:rPr lang="en-US" sz="3200" dirty="0" smtClean="0"/>
              <a:t> when calculating earned media value for match.</a:t>
            </a:r>
          </a:p>
          <a:p>
            <a:pPr marL="0" indent="0" algn="ctr">
              <a:buNone/>
            </a:pPr>
            <a:endParaRPr lang="en-US" sz="2800" b="1" dirty="0" smtClean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Match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20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82025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Documenting Video Views</a:t>
            </a:r>
          </a:p>
          <a:p>
            <a:pPr marL="0" indent="0">
              <a:buNone/>
            </a:pPr>
            <a:r>
              <a:rPr lang="en-GB" sz="3200" dirty="0" smtClean="0"/>
              <a:t>        Video Views are Special</a:t>
            </a:r>
          </a:p>
          <a:p>
            <a:pPr marL="514350" indent="-514350">
              <a:buAutoNum type="arabicPeriod"/>
            </a:pPr>
            <a:r>
              <a:rPr lang="en-GB" sz="3200" dirty="0" smtClean="0"/>
              <a:t>Facebook &amp; YouTube video views are given a higher value, so they need to be documented using a special spreadsheet. </a:t>
            </a:r>
          </a:p>
          <a:p>
            <a:pPr marL="514350" indent="-514350">
              <a:buAutoNum type="arabicPeriod"/>
            </a:pPr>
            <a:r>
              <a:rPr lang="en-GB" sz="3200" dirty="0" smtClean="0"/>
              <a:t>Twitter &amp; Instagram video views are given a lower value so they do not require a special spreadsheet. </a:t>
            </a:r>
          </a:p>
        </p:txBody>
      </p:sp>
    </p:spTree>
    <p:extLst>
      <p:ext uri="{BB962C8B-B14F-4D97-AF65-F5344CB8AC3E}">
        <p14:creationId xmlns:p14="http://schemas.microsoft.com/office/powerpoint/2010/main" val="179388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Match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21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4488" y="1295400"/>
            <a:ext cx="8437562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Additional Considerations (video views)</a:t>
            </a:r>
          </a:p>
          <a:p>
            <a:r>
              <a:rPr lang="en-US" sz="3200" dirty="0" smtClean="0"/>
              <a:t>Facebook “video views” will be accepted if 95-100</a:t>
            </a:r>
            <a:r>
              <a:rPr lang="en-US" sz="3200" dirty="0"/>
              <a:t>% </a:t>
            </a:r>
            <a:r>
              <a:rPr lang="en-US" sz="3200" dirty="0" smtClean="0"/>
              <a:t>of video </a:t>
            </a:r>
            <a:r>
              <a:rPr lang="en-US" sz="3200" dirty="0"/>
              <a:t>is </a:t>
            </a:r>
            <a:r>
              <a:rPr lang="en-US" sz="3200" dirty="0" smtClean="0"/>
              <a:t>viewed by unique viewers. </a:t>
            </a:r>
          </a:p>
          <a:p>
            <a:r>
              <a:rPr lang="en-US" sz="3200" dirty="0" smtClean="0"/>
              <a:t>Facebook Live “event views &amp; video views” will be acceptable if 30% of video is viewed.</a:t>
            </a:r>
          </a:p>
          <a:p>
            <a:r>
              <a:rPr lang="en-US" sz="3200" dirty="0" smtClean="0"/>
              <a:t>YouTube must use only USA for video views</a:t>
            </a:r>
          </a:p>
          <a:p>
            <a:r>
              <a:rPr lang="en-US" sz="3200" dirty="0" smtClean="0"/>
              <a:t>Twitter &amp; Instagram video views – all </a:t>
            </a:r>
            <a:r>
              <a:rPr lang="en-US" sz="3200" dirty="0" err="1" smtClean="0"/>
              <a:t>viewscount</a:t>
            </a:r>
            <a:endParaRPr lang="en-US" sz="3200" dirty="0"/>
          </a:p>
          <a:p>
            <a:pPr marL="0" indent="0">
              <a:buNone/>
            </a:pPr>
            <a:endParaRPr lang="la-Latn" sz="6600" dirty="0" smtClean="0"/>
          </a:p>
        </p:txBody>
      </p:sp>
    </p:spTree>
    <p:extLst>
      <p:ext uri="{BB962C8B-B14F-4D97-AF65-F5344CB8AC3E}">
        <p14:creationId xmlns:p14="http://schemas.microsoft.com/office/powerpoint/2010/main" val="32080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Match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22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4488" y="1295400"/>
            <a:ext cx="8437562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Additional Considerations (video views) </a:t>
            </a:r>
          </a:p>
          <a:p>
            <a:r>
              <a:rPr lang="en-US" sz="3200" dirty="0" smtClean="0"/>
              <a:t>All Facebook “video views” will require documentation through free Facebook tracking program called Facebook Insights – Choose “Video Data” as the export type. </a:t>
            </a:r>
          </a:p>
          <a:p>
            <a:r>
              <a:rPr lang="en-US" sz="3200" dirty="0" smtClean="0"/>
              <a:t>All YouTube “video views” will require documentation through their free tracking program  </a:t>
            </a:r>
          </a:p>
          <a:p>
            <a:r>
              <a:rPr lang="en-US" sz="3200" dirty="0" smtClean="0"/>
              <a:t>Instructions can be found on </a:t>
            </a:r>
            <a:r>
              <a:rPr lang="en-US" sz="3200" dirty="0" err="1" smtClean="0"/>
              <a:t>eGrants</a:t>
            </a:r>
            <a:r>
              <a:rPr lang="en-US" sz="3200" dirty="0" smtClean="0"/>
              <a:t> Help</a:t>
            </a:r>
          </a:p>
          <a:p>
            <a:pPr marL="0" indent="0">
              <a:buNone/>
            </a:pPr>
            <a:endParaRPr lang="la-Latn" sz="6600" dirty="0" smtClean="0"/>
          </a:p>
        </p:txBody>
      </p:sp>
    </p:spTree>
    <p:extLst>
      <p:ext uri="{BB962C8B-B14F-4D97-AF65-F5344CB8AC3E}">
        <p14:creationId xmlns:p14="http://schemas.microsoft.com/office/powerpoint/2010/main" val="11449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Match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762000"/>
            <a:ext cx="847725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Facebook Example: Screen Capture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23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568547" y="1295400"/>
            <a:ext cx="5943600" cy="33413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568547" y="4648493"/>
            <a:ext cx="3592512" cy="1655243"/>
          </a:xfrm>
          <a:prstGeom prst="bracketPair">
            <a:avLst>
              <a:gd name="adj" fmla="val 8051"/>
            </a:avLst>
          </a:prstGeom>
          <a:noFill/>
          <a:ln w="38100">
            <a:solidFill>
              <a:srgbClr val="9BBB5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94363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BBB59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rot="0" vert="horz" wrap="square" lIns="45720" tIns="45720" rIns="45720" bIns="45720" anchor="t" anchorCtr="0" upright="1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effectLst/>
                <a:latin typeface="Arial"/>
                <a:ea typeface="Arial"/>
                <a:cs typeface="Times New Roman"/>
              </a:rPr>
              <a:t>Source:  Facebook</a:t>
            </a:r>
            <a:endParaRPr lang="en-US" sz="1200" dirty="0">
              <a:effectLst/>
              <a:latin typeface="Arial"/>
              <a:ea typeface="Arial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effectLst/>
                <a:latin typeface="Arial"/>
                <a:ea typeface="Arial"/>
                <a:cs typeface="Times New Roman"/>
              </a:rPr>
              <a:t>Initial Posting Date: </a:t>
            </a:r>
            <a:r>
              <a:rPr lang="en-US" sz="1200" i="1" dirty="0" smtClean="0">
                <a:effectLst/>
                <a:latin typeface="Arial"/>
                <a:ea typeface="Arial"/>
                <a:cs typeface="Times New Roman"/>
              </a:rPr>
              <a:t>02/07/2016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latin typeface="Arial"/>
                <a:ea typeface="Arial"/>
                <a:cs typeface="Times New Roman"/>
              </a:rPr>
              <a:t>Initial Posting by: Christy’s Kids</a:t>
            </a:r>
            <a:endParaRPr lang="en-US" sz="1200" dirty="0">
              <a:effectLst/>
              <a:latin typeface="Arial"/>
              <a:ea typeface="Arial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effectLst/>
                <a:latin typeface="Arial"/>
                <a:ea typeface="Arial"/>
                <a:cs typeface="Times New Roman"/>
              </a:rPr>
              <a:t>Calculated </a:t>
            </a:r>
            <a:r>
              <a:rPr lang="en-US" sz="1200" i="1" dirty="0">
                <a:effectLst/>
                <a:latin typeface="Arial"/>
                <a:ea typeface="Arial"/>
                <a:cs typeface="Times New Roman"/>
              </a:rPr>
              <a:t>Earned Media Value:</a:t>
            </a:r>
            <a:endParaRPr lang="en-US" sz="1200" dirty="0">
              <a:effectLst/>
              <a:latin typeface="Arial"/>
              <a:ea typeface="Arial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buFont typeface="Symbol"/>
              <a:buChar char=""/>
            </a:pPr>
            <a:r>
              <a:rPr lang="en-US" sz="1200" i="1" dirty="0">
                <a:effectLst/>
                <a:latin typeface="Arial"/>
                <a:ea typeface="Arial"/>
                <a:cs typeface="Times New Roman"/>
              </a:rPr>
              <a:t>33 Shares x $10.17 = $335.61</a:t>
            </a:r>
            <a:endParaRPr lang="en-US" sz="1200" dirty="0">
              <a:effectLst/>
              <a:latin typeface="Arial"/>
              <a:ea typeface="Arial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buFont typeface="Symbol"/>
              <a:buChar char=""/>
            </a:pPr>
            <a:r>
              <a:rPr lang="en-US" sz="1200" i="1" dirty="0">
                <a:effectLst/>
                <a:latin typeface="Arial"/>
                <a:ea typeface="Arial"/>
                <a:cs typeface="Times New Roman"/>
              </a:rPr>
              <a:t>51 Likes x $1.60 = $81.60</a:t>
            </a:r>
            <a:endParaRPr lang="en-US" sz="1200" dirty="0">
              <a:effectLst/>
              <a:latin typeface="Arial"/>
              <a:ea typeface="Arial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buFont typeface="Symbol"/>
              <a:buChar char=""/>
            </a:pPr>
            <a:r>
              <a:rPr lang="en-US" sz="1200" i="1" dirty="0">
                <a:effectLst/>
                <a:latin typeface="Arial"/>
                <a:ea typeface="Arial"/>
                <a:cs typeface="Times New Roman"/>
              </a:rPr>
              <a:t>TOTAL = $417.21</a:t>
            </a:r>
            <a:endParaRPr lang="en-US" sz="1200" dirty="0">
              <a:effectLst/>
              <a:latin typeface="Arial"/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120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Match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762000"/>
            <a:ext cx="847725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Twitter Example: Screen Capture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24</a:t>
            </a:fld>
            <a:endParaRPr lang="en-US" dirty="0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93506" y="4696851"/>
            <a:ext cx="3592512" cy="1451967"/>
          </a:xfrm>
          <a:prstGeom prst="bracketPair">
            <a:avLst>
              <a:gd name="adj" fmla="val 8051"/>
            </a:avLst>
          </a:prstGeom>
          <a:noFill/>
          <a:ln w="38100">
            <a:solidFill>
              <a:srgbClr val="9BBB5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94363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BBB59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rot="0" vert="horz" wrap="square" lIns="45720" tIns="45720" rIns="45720" bIns="45720" anchor="t" anchorCtr="0" upright="1">
            <a:spAutoFit/>
          </a:bodyPr>
          <a:lstStyle/>
          <a:p>
            <a:r>
              <a:rPr lang="en-US" sz="1200" i="1" dirty="0"/>
              <a:t>Source:  Twitter</a:t>
            </a:r>
            <a:endParaRPr lang="en-US" sz="1200" dirty="0"/>
          </a:p>
          <a:p>
            <a:r>
              <a:rPr lang="en-US" sz="1200" i="1" dirty="0"/>
              <a:t>Initial Posting Date: 04/27/2016</a:t>
            </a:r>
            <a:endParaRPr lang="en-US" sz="1200" dirty="0"/>
          </a:p>
          <a:p>
            <a:r>
              <a:rPr lang="en-US" sz="1200" i="1" dirty="0"/>
              <a:t>Initial Posting by: @</a:t>
            </a:r>
            <a:r>
              <a:rPr lang="en-US" sz="1200" i="1" dirty="0" err="1"/>
              <a:t>TedTalks</a:t>
            </a:r>
            <a:endParaRPr lang="en-US" sz="1200" dirty="0"/>
          </a:p>
          <a:p>
            <a:r>
              <a:rPr lang="en-US" sz="1200" i="1" dirty="0" smtClean="0"/>
              <a:t>Calculated </a:t>
            </a:r>
            <a:r>
              <a:rPr lang="en-US" sz="1200" i="1" dirty="0"/>
              <a:t>Earned Media Value:</a:t>
            </a: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i="1" dirty="0"/>
              <a:t>57 Retweets x $5.00 = $285.00</a:t>
            </a: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i="1" dirty="0"/>
              <a:t>185 Likes x $5.00 = $925.00</a:t>
            </a: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i="1" dirty="0"/>
              <a:t>TOTAL = $1,210.00</a:t>
            </a:r>
            <a:endParaRPr lang="en-US" sz="1200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393506" y="1295400"/>
            <a:ext cx="6356985" cy="33530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561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Match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25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7725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Next Steps </a:t>
            </a:r>
          </a:p>
          <a:p>
            <a:r>
              <a:rPr lang="en-US" sz="3200" dirty="0" smtClean="0"/>
              <a:t>Notify your grant manager of your agreement </a:t>
            </a:r>
            <a:r>
              <a:rPr lang="en-US" sz="3200" smtClean="0"/>
              <a:t>to participate</a:t>
            </a:r>
            <a:endParaRPr lang="en-US" sz="3200" dirty="0" smtClean="0"/>
          </a:p>
          <a:p>
            <a:r>
              <a:rPr lang="en-US" sz="3200" dirty="0" smtClean="0"/>
              <a:t>Go to </a:t>
            </a:r>
            <a:r>
              <a:rPr lang="en-US" sz="3200" dirty="0" err="1" smtClean="0"/>
              <a:t>eGrants</a:t>
            </a:r>
            <a:r>
              <a:rPr lang="en-US" sz="3200" dirty="0" smtClean="0"/>
              <a:t> Help:</a:t>
            </a:r>
          </a:p>
          <a:p>
            <a:pPr lvl="1"/>
            <a:r>
              <a:rPr lang="en-US" sz="3200" dirty="0" smtClean="0"/>
              <a:t>Read instructions</a:t>
            </a:r>
          </a:p>
          <a:p>
            <a:pPr lvl="1"/>
            <a:r>
              <a:rPr lang="en-US" sz="3200" dirty="0" smtClean="0"/>
              <a:t>Download approved cover sheet to use for your monthly reporting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25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Match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26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7725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It’s a Cinch by the Inch</a:t>
            </a:r>
            <a:endParaRPr lang="en-US" sz="3200" b="1" dirty="0" smtClean="0"/>
          </a:p>
          <a:p>
            <a:r>
              <a:rPr lang="en-US" sz="3200" dirty="0" smtClean="0"/>
              <a:t>If you’re new to this program, start with just one social media program.</a:t>
            </a:r>
          </a:p>
          <a:p>
            <a:r>
              <a:rPr lang="en-US" sz="3200" dirty="0" smtClean="0"/>
              <a:t>After you get the hang of it, you can add more.</a:t>
            </a:r>
            <a:r>
              <a:rPr lang="en-US" sz="3200" dirty="0" smtClean="0"/>
              <a:t> 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08380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Match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3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77250" cy="3886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smtClean="0"/>
              <a:t>What’s New in FY18?</a:t>
            </a:r>
            <a:endParaRPr lang="en-US" sz="3200" b="1" dirty="0"/>
          </a:p>
          <a:p>
            <a:pPr lvl="0"/>
            <a:r>
              <a:rPr lang="en-US" sz="3200" dirty="0"/>
              <a:t>STEP Grants </a:t>
            </a:r>
            <a:r>
              <a:rPr lang="en-US" sz="3200" dirty="0" smtClean="0"/>
              <a:t>may submit their </a:t>
            </a:r>
            <a:r>
              <a:rPr lang="en-US" sz="3200" dirty="0"/>
              <a:t>data reports for all the months covered by </a:t>
            </a:r>
            <a:r>
              <a:rPr lang="en-US" sz="3200" dirty="0" smtClean="0"/>
              <a:t>a mobilization </a:t>
            </a:r>
            <a:r>
              <a:rPr lang="en-US" sz="3200" dirty="0"/>
              <a:t>period at one time instead of doing reports monthly. </a:t>
            </a:r>
          </a:p>
          <a:p>
            <a:pPr lvl="0">
              <a:spcBef>
                <a:spcPts val="600"/>
              </a:spcBef>
            </a:pPr>
            <a:r>
              <a:rPr lang="en-US" sz="3200" dirty="0"/>
              <a:t>Digg, Reddit, and </a:t>
            </a:r>
            <a:r>
              <a:rPr lang="en-US" sz="3200" dirty="0" err="1"/>
              <a:t>StumbleUpon</a:t>
            </a:r>
            <a:r>
              <a:rPr lang="en-US" sz="3200" dirty="0"/>
              <a:t> have been removed from the </a:t>
            </a:r>
            <a:r>
              <a:rPr lang="en-US" sz="3200" dirty="0" smtClean="0"/>
              <a:t>program due to changing platforms.</a:t>
            </a:r>
            <a:endParaRPr lang="en-US" sz="3200" dirty="0"/>
          </a:p>
          <a:p>
            <a:pPr marL="687387" indent="-45720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33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143000"/>
            <a:ext cx="8477250" cy="51054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3200" b="1" dirty="0" smtClean="0"/>
              <a:t>In Order </a:t>
            </a:r>
            <a:r>
              <a:rPr lang="en-GB" sz="3200" b="1" dirty="0"/>
              <a:t>to </a:t>
            </a:r>
            <a:r>
              <a:rPr lang="en-GB" sz="3200" b="1" dirty="0" smtClean="0"/>
              <a:t>Participate</a:t>
            </a:r>
            <a:r>
              <a:rPr lang="en-GB" sz="3200" dirty="0" smtClean="0"/>
              <a:t> </a:t>
            </a:r>
            <a:endParaRPr lang="en-US" sz="3200" dirty="0"/>
          </a:p>
          <a:p>
            <a:pPr>
              <a:spcBef>
                <a:spcPts val="600"/>
              </a:spcBef>
            </a:pPr>
            <a:r>
              <a:rPr lang="en-GB" sz="2800" dirty="0"/>
              <a:t>1)</a:t>
            </a:r>
            <a:r>
              <a:rPr lang="en-GB" sz="2400" dirty="0"/>
              <a:t> </a:t>
            </a:r>
            <a:r>
              <a:rPr lang="en-GB" sz="2800" dirty="0" smtClean="0"/>
              <a:t>Read the instructions </a:t>
            </a:r>
            <a:r>
              <a:rPr lang="en-GB" sz="2800" dirty="0"/>
              <a:t>for </a:t>
            </a:r>
            <a:r>
              <a:rPr lang="en-GB" sz="2800" dirty="0" err="1"/>
              <a:t>TxDOT’s</a:t>
            </a:r>
            <a:r>
              <a:rPr lang="en-GB" sz="2800" dirty="0"/>
              <a:t> </a:t>
            </a:r>
            <a:r>
              <a:rPr lang="en-GB" sz="2800" dirty="0" smtClean="0"/>
              <a:t>Social Media Match Program on the </a:t>
            </a:r>
            <a:r>
              <a:rPr lang="en-GB" sz="2800" dirty="0" err="1" smtClean="0"/>
              <a:t>eGrants</a:t>
            </a:r>
            <a:r>
              <a:rPr lang="en-GB" sz="2800" dirty="0" smtClean="0"/>
              <a:t> Help Page –titled “</a:t>
            </a:r>
            <a:r>
              <a:rPr lang="en-GB" sz="2800" i="1" dirty="0" smtClean="0"/>
              <a:t>Earned Media Value Index for Social Media–FY18</a:t>
            </a:r>
            <a:r>
              <a:rPr lang="en-GB" sz="2800" dirty="0" smtClean="0"/>
              <a:t>”</a:t>
            </a:r>
            <a:endParaRPr lang="en-US" sz="2800" dirty="0"/>
          </a:p>
          <a:p>
            <a:pPr>
              <a:spcBef>
                <a:spcPts val="600"/>
              </a:spcBef>
            </a:pPr>
            <a:r>
              <a:rPr lang="en-GB" sz="2800" dirty="0" smtClean="0"/>
              <a:t>2) </a:t>
            </a:r>
            <a:r>
              <a:rPr lang="en-GB" sz="2800" dirty="0"/>
              <a:t>Attend </a:t>
            </a:r>
            <a:r>
              <a:rPr lang="en-GB" sz="2800" dirty="0" smtClean="0"/>
              <a:t>a </a:t>
            </a:r>
            <a:r>
              <a:rPr lang="en-GB" sz="2800" dirty="0" err="1" smtClean="0"/>
              <a:t>TxDOT</a:t>
            </a:r>
            <a:r>
              <a:rPr lang="en-GB" sz="2800" dirty="0" smtClean="0"/>
              <a:t> webinar training </a:t>
            </a:r>
            <a:endParaRPr lang="en-US" sz="2800" dirty="0"/>
          </a:p>
          <a:p>
            <a:pPr>
              <a:spcBef>
                <a:spcPts val="600"/>
              </a:spcBef>
            </a:pPr>
            <a:r>
              <a:rPr lang="en-GB" sz="2800" dirty="0" smtClean="0"/>
              <a:t>3) Notify your </a:t>
            </a:r>
            <a:r>
              <a:rPr lang="en-GB" sz="2800" dirty="0" err="1" smtClean="0"/>
              <a:t>TxDOT</a:t>
            </a:r>
            <a:r>
              <a:rPr lang="en-GB" sz="2800" dirty="0" smtClean="0"/>
              <a:t> grant manager of your plans to participate</a:t>
            </a:r>
          </a:p>
          <a:p>
            <a:pPr>
              <a:spcBef>
                <a:spcPts val="600"/>
              </a:spcBef>
            </a:pPr>
            <a:r>
              <a:rPr lang="en-GB" sz="2800" dirty="0" smtClean="0"/>
              <a:t>4) Agree to submit monthly documentation with RFRs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0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295400"/>
            <a:ext cx="8437562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What </a:t>
            </a:r>
            <a:r>
              <a:rPr lang="en-US" sz="3200" b="1" dirty="0" smtClean="0"/>
              <a:t>Items Qualify </a:t>
            </a:r>
            <a:r>
              <a:rPr lang="en-US" sz="3200" b="1" dirty="0"/>
              <a:t>For Social Media </a:t>
            </a:r>
            <a:r>
              <a:rPr lang="en-US" sz="3200" b="1" dirty="0" smtClean="0"/>
              <a:t>Match?</a:t>
            </a:r>
            <a:endParaRPr lang="en-US" sz="3200" b="1" dirty="0"/>
          </a:p>
          <a:p>
            <a:pPr marL="0" indent="0" algn="ctr">
              <a:buNone/>
            </a:pPr>
            <a:endParaRPr lang="en-US" sz="3200" dirty="0" smtClean="0"/>
          </a:p>
          <a:p>
            <a:r>
              <a:rPr lang="en-US" sz="3200" dirty="0" smtClean="0"/>
              <a:t>Only social media items outlined in </a:t>
            </a:r>
            <a:r>
              <a:rPr lang="en-US" sz="3200" dirty="0" err="1" smtClean="0"/>
              <a:t>TxDOT’s</a:t>
            </a:r>
            <a:r>
              <a:rPr lang="en-US" sz="3200" dirty="0" smtClean="0"/>
              <a:t> approved program will be eligible for match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Refer to the list included in </a:t>
            </a:r>
            <a:r>
              <a:rPr lang="en-US" sz="3200" dirty="0" err="1" smtClean="0"/>
              <a:t>TxDOT’s</a:t>
            </a:r>
            <a:r>
              <a:rPr lang="en-US" sz="3200" dirty="0" smtClean="0"/>
              <a:t> program instructions </a:t>
            </a:r>
            <a:r>
              <a:rPr lang="en-GB" sz="3200" dirty="0" smtClean="0"/>
              <a:t>accessible on the </a:t>
            </a:r>
            <a:r>
              <a:rPr lang="en-GB" sz="3200" dirty="0" err="1" smtClean="0"/>
              <a:t>eGrants</a:t>
            </a:r>
            <a:r>
              <a:rPr lang="en-GB" sz="3200" dirty="0" smtClean="0"/>
              <a:t> Help Page</a:t>
            </a:r>
            <a:endParaRPr lang="en-US" sz="32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488" y="1295400"/>
            <a:ext cx="8666162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What Qualifies For Social Media Match?</a:t>
            </a:r>
          </a:p>
          <a:p>
            <a:pPr marL="0" indent="0">
              <a:buNone/>
            </a:pPr>
            <a:endParaRPr lang="en-US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dirty="0" smtClean="0"/>
              <a:t>Earned Media</a:t>
            </a:r>
          </a:p>
          <a:p>
            <a:pPr>
              <a:buFont typeface="Franklin Gothic Book" panose="020B0503020102020204" pitchFamily="34" charset="0"/>
              <a:buChar char="×"/>
            </a:pPr>
            <a:r>
              <a:rPr lang="en-US" sz="3200" dirty="0" smtClean="0"/>
              <a:t> Paid (bought) Media</a:t>
            </a:r>
          </a:p>
          <a:p>
            <a:pPr>
              <a:buFont typeface="Franklin Gothic Book" panose="020B0503020102020204" pitchFamily="34" charset="0"/>
              <a:buChar char="×"/>
            </a:pPr>
            <a:r>
              <a:rPr lang="en-US" sz="3200" dirty="0" smtClean="0"/>
              <a:t> Owned Media</a:t>
            </a:r>
            <a:endParaRPr lang="en-US" sz="32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6</a:t>
            </a:fld>
            <a:endParaRPr lang="en-US" dirty="0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" t="7529" r="43921" b="53812"/>
          <a:stretch/>
        </p:blipFill>
        <p:spPr bwMode="auto">
          <a:xfrm>
            <a:off x="4724400" y="2064073"/>
            <a:ext cx="3657600" cy="375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27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Match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7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4488" y="1295400"/>
            <a:ext cx="8437562" cy="4038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In Order to Qualify: All Social Media Postings  </a:t>
            </a:r>
          </a:p>
          <a:p>
            <a:pPr marL="0" indent="0">
              <a:spcAft>
                <a:spcPts val="0"/>
              </a:spcAft>
              <a:buNone/>
            </a:pPr>
            <a:endParaRPr lang="en-US" sz="3600" b="1" dirty="0" smtClean="0"/>
          </a:p>
          <a:p>
            <a:r>
              <a:rPr lang="en-GB" sz="3200" dirty="0" smtClean="0"/>
              <a:t>Must be about </a:t>
            </a:r>
            <a:r>
              <a:rPr lang="en-GB" sz="3200" dirty="0"/>
              <a:t>the </a:t>
            </a:r>
            <a:r>
              <a:rPr lang="en-GB" sz="3200" dirty="0" smtClean="0"/>
              <a:t>Texas grant </a:t>
            </a:r>
            <a:r>
              <a:rPr lang="en-GB" sz="3200" dirty="0"/>
              <a:t>program in </a:t>
            </a:r>
            <a:r>
              <a:rPr lang="en-GB" sz="3200" dirty="0" smtClean="0"/>
              <a:t>question – and must mention it in the post or visually represent an event with signage included.</a:t>
            </a:r>
            <a:endParaRPr lang="en-US" sz="3200" dirty="0"/>
          </a:p>
          <a:p>
            <a:r>
              <a:rPr lang="en-GB" sz="3200" u="sng" dirty="0" smtClean="0"/>
              <a:t>Initial</a:t>
            </a:r>
            <a:r>
              <a:rPr lang="en-GB" sz="3200" dirty="0" smtClean="0"/>
              <a:t> </a:t>
            </a:r>
            <a:r>
              <a:rPr lang="en-GB" sz="3200" dirty="0"/>
              <a:t>postings on a company or agency-owned account do not </a:t>
            </a:r>
            <a:r>
              <a:rPr lang="en-GB" sz="3200" dirty="0" smtClean="0"/>
              <a:t>qualify because they are “owned media”, but all comments, likes, and shares qualify.</a:t>
            </a:r>
          </a:p>
          <a:p>
            <a:r>
              <a:rPr lang="en-GB" sz="3200" dirty="0" smtClean="0"/>
              <a:t>Third-party posts qualify, as well as their comments, likes, and shares.</a:t>
            </a:r>
            <a:endParaRPr lang="la-Latn" sz="6600" dirty="0" smtClean="0"/>
          </a:p>
        </p:txBody>
      </p:sp>
    </p:spTree>
    <p:extLst>
      <p:ext uri="{BB962C8B-B14F-4D97-AF65-F5344CB8AC3E}">
        <p14:creationId xmlns:p14="http://schemas.microsoft.com/office/powerpoint/2010/main" val="38244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Match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/>
            <a:fld id="{126B356D-DBE9-445A-9C43-3D3F41468F04}" type="slidenum">
              <a:rPr lang="en-US" smtClean="0"/>
              <a:pPr lvl="1"/>
              <a:t>8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33400" y="762000"/>
            <a:ext cx="824865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514350" indent="-2301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2pPr>
            <a:lvl3pPr marL="742950" indent="-1714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3pPr>
            <a:lvl4pPr marL="97155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4pPr>
            <a:lvl5pPr marL="1143000" indent="-1714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Franklin Gothic Book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3200" b="1" dirty="0" smtClean="0"/>
              <a:t>Use Only the Approved Items &amp; Values 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875140"/>
              </p:ext>
            </p:extLst>
          </p:nvPr>
        </p:nvGraphicFramePr>
        <p:xfrm>
          <a:off x="1676400" y="1371600"/>
          <a:ext cx="5661660" cy="447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5398"/>
                <a:gridCol w="686262"/>
              </a:tblGrid>
              <a:tr h="15240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Earned media actions originating as a free social media postings </a:t>
                      </a:r>
                      <a:endParaRPr lang="en-US" sz="1200" dirty="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Value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Independent Blog  (not owned by </a:t>
                      </a:r>
                      <a:r>
                        <a:rPr lang="en-GB" sz="1100" dirty="0" err="1">
                          <a:effectLst/>
                        </a:rPr>
                        <a:t>TxDOT</a:t>
                      </a:r>
                      <a:r>
                        <a:rPr lang="en-GB" sz="1100" dirty="0">
                          <a:effectLst/>
                        </a:rPr>
                        <a:t>, </a:t>
                      </a:r>
                      <a:r>
                        <a:rPr lang="en-GB" sz="1100" dirty="0" smtClean="0">
                          <a:effectLst/>
                        </a:rPr>
                        <a:t>contractor</a:t>
                      </a:r>
                      <a:r>
                        <a:rPr lang="en-GB" sz="1100" dirty="0">
                          <a:effectLst/>
                        </a:rPr>
                        <a:t>, or sub-grantee)</a:t>
                      </a:r>
                      <a:endParaRPr lang="en-US" sz="1200" dirty="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$853.00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Facebook “like, love” or any other emojis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$1.60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Facebook 3</a:t>
                      </a:r>
                      <a:r>
                        <a:rPr lang="en-GB" sz="1100" baseline="30000">
                          <a:effectLst/>
                        </a:rPr>
                        <a:t>rd</a:t>
                      </a:r>
                      <a:r>
                        <a:rPr lang="en-GB" sz="1100">
                          <a:effectLst/>
                        </a:rPr>
                        <a:t>-party posts and mentions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$10.17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Facebook comments 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$10.17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Facebook shares and re-posts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$10.17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Facebook unique video views to 95% or more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$3.25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Facebook live event &amp; webcast views to 30 seconds or more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$1.00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Twitter 3</a:t>
                      </a:r>
                      <a:r>
                        <a:rPr lang="en-GB" sz="1100" baseline="30000">
                          <a:effectLst/>
                        </a:rPr>
                        <a:t>rd</a:t>
                      </a:r>
                      <a:r>
                        <a:rPr lang="en-GB" sz="1100">
                          <a:effectLst/>
                        </a:rPr>
                        <a:t> party tweets and mentions 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$5.00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Twitter comments/replies, likes, and re-tweets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$5.00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Twitter “follow”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$2.25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Twitter video views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$.50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YouTube 3</a:t>
                      </a:r>
                      <a:r>
                        <a:rPr lang="en-GB" sz="1100" baseline="30000" dirty="0">
                          <a:effectLst/>
                        </a:rPr>
                        <a:t>rd</a:t>
                      </a:r>
                      <a:r>
                        <a:rPr lang="en-GB" sz="1100" dirty="0">
                          <a:effectLst/>
                        </a:rPr>
                        <a:t>-party posts</a:t>
                      </a:r>
                      <a:endParaRPr lang="en-US" sz="1200" dirty="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$10.17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YouTube video views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$7.50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YouTube likes</a:t>
                      </a:r>
                      <a:endParaRPr lang="en-US" sz="1200" dirty="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$5.00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YouTube shares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$5.00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YouTube comments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$5.00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Instagram 3</a:t>
                      </a:r>
                      <a:r>
                        <a:rPr lang="en-GB" sz="1100" baseline="30000">
                          <a:effectLst/>
                        </a:rPr>
                        <a:t>rd</a:t>
                      </a:r>
                      <a:r>
                        <a:rPr lang="en-GB" sz="1100">
                          <a:effectLst/>
                        </a:rPr>
                        <a:t> party posts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$10.17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Instagram likes/loves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$1.60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Instagram comments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$10.17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Instagram shares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$10.17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Instagram video views</a:t>
                      </a:r>
                      <a:endParaRPr lang="en-US" sz="120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$.50</a:t>
                      </a:r>
                      <a:endParaRPr lang="en-US" sz="1200" dirty="0">
                        <a:effectLst/>
                        <a:latin typeface="Franklin Gothic Book"/>
                        <a:ea typeface="MS Mincho"/>
                        <a:cs typeface="Traditional Arabic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9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</a:t>
            </a:r>
            <a:r>
              <a:rPr lang="en-US" dirty="0" smtClean="0"/>
              <a:t>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77250" cy="49530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3200" b="1" i="1" dirty="0" smtClean="0"/>
              <a:t>Other Social Media Do Not Qualify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GB" sz="2800" b="1" i="1" dirty="0" smtClean="0"/>
              <a:t>	(But May </a:t>
            </a:r>
            <a:r>
              <a:rPr lang="en-GB" sz="2800" b="1" i="1" dirty="0"/>
              <a:t>be </a:t>
            </a:r>
            <a:r>
              <a:rPr lang="en-GB" sz="2800" b="1" i="1" dirty="0" smtClean="0"/>
              <a:t>Added in Future)</a:t>
            </a:r>
            <a:endParaRPr lang="en-US" sz="2800" b="1" dirty="0"/>
          </a:p>
          <a:p>
            <a:r>
              <a:rPr lang="en-GB" sz="3200" i="1" dirty="0" smtClean="0"/>
              <a:t>LinkedIn </a:t>
            </a:r>
          </a:p>
          <a:p>
            <a:r>
              <a:rPr lang="en-GB" sz="3200" i="1" dirty="0" smtClean="0"/>
              <a:t>Pinterest </a:t>
            </a:r>
          </a:p>
          <a:p>
            <a:r>
              <a:rPr lang="en-GB" sz="3200" i="1" dirty="0" err="1" smtClean="0"/>
              <a:t>SnapChat</a:t>
            </a:r>
            <a:endParaRPr lang="en-GB" sz="3200" i="1" dirty="0" smtClean="0"/>
          </a:p>
          <a:p>
            <a:r>
              <a:rPr lang="en-GB" sz="3200" i="1" dirty="0" smtClean="0"/>
              <a:t>Google</a:t>
            </a:r>
            <a:r>
              <a:rPr lang="en-GB" sz="3200" i="1" dirty="0"/>
              <a:t>+ </a:t>
            </a:r>
            <a:endParaRPr lang="en-GB" sz="3200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1">
              <a:spcBef>
                <a:spcPts val="900"/>
              </a:spcBef>
            </a:pPr>
            <a:fld id="{126B356D-DBE9-445A-9C43-3D3F41468F04}" type="slidenum">
              <a:rPr lang="en-US" smtClean="0"/>
              <a:pPr lvl="1">
                <a:spcBef>
                  <a:spcPts val="900"/>
                </a:spcBef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8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pkN5a.s0eIRQ1VajZeX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1_nFA840OlZ.4Wz9RlB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UdFQdb3k6Pf0.tJe3aj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ZozDRwkUKmrwVY015d7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jvTlj3QUWGql_i_7LeJ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Qp5HJoRkumCwRmwVWN2A"/>
</p:tagLst>
</file>

<file path=ppt/theme/theme1.xml><?xml version="1.0" encoding="utf-8"?>
<a:theme xmlns:a="http://schemas.openxmlformats.org/drawingml/2006/main" name="MASTER_powerpoint_template">
  <a:themeElements>
    <a:clrScheme name="Custom 7">
      <a:dk1>
        <a:sysClr val="windowText" lastClr="000000"/>
      </a:dk1>
      <a:lt1>
        <a:sysClr val="window" lastClr="FFFFFF"/>
      </a:lt1>
      <a:dk2>
        <a:srgbClr val="E2E7EB"/>
      </a:dk2>
      <a:lt2>
        <a:srgbClr val="F9EFE0"/>
      </a:lt2>
      <a:accent1>
        <a:srgbClr val="0A1B2B"/>
      </a:accent1>
      <a:accent2>
        <a:srgbClr val="14385C"/>
      </a:accent2>
      <a:accent3>
        <a:srgbClr val="899BAD"/>
      </a:accent3>
      <a:accent4>
        <a:srgbClr val="925700"/>
      </a:accent4>
      <a:accent5>
        <a:srgbClr val="CC7A00"/>
      </a:accent5>
      <a:accent6>
        <a:srgbClr val="E5BC7F"/>
      </a:accent6>
      <a:hlink>
        <a:srgbClr val="042A45"/>
      </a:hlink>
      <a:folHlink>
        <a:srgbClr val="4D4D4D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err="1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MASTER_powerpoint_template.potx</Template>
  <TotalTime>2110</TotalTime>
  <Words>1320</Words>
  <Application>Microsoft Office PowerPoint</Application>
  <PresentationFormat>On-screen Show (4:3)</PresentationFormat>
  <Paragraphs>375</Paragraphs>
  <Slides>26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MASTER_powerpoint_template</vt:lpstr>
      <vt:lpstr>think-cell Slide</vt:lpstr>
      <vt:lpstr>SOCIAL MEDIA MATCH, FY 2018 </vt:lpstr>
      <vt:lpstr>Social Media Match</vt:lpstr>
      <vt:lpstr>Social Media Match</vt:lpstr>
      <vt:lpstr>Social Media Match</vt:lpstr>
      <vt:lpstr>Social Media Match</vt:lpstr>
      <vt:lpstr>Social Media Match</vt:lpstr>
      <vt:lpstr>Social Media Match</vt:lpstr>
      <vt:lpstr>Social Media Match</vt:lpstr>
      <vt:lpstr>Social Media Match</vt:lpstr>
      <vt:lpstr>Social Media Match</vt:lpstr>
      <vt:lpstr>Social Media Match</vt:lpstr>
      <vt:lpstr>Social Media Match</vt:lpstr>
      <vt:lpstr>Social Media Match</vt:lpstr>
      <vt:lpstr>Social Media Match</vt:lpstr>
      <vt:lpstr>Social Media Match</vt:lpstr>
      <vt:lpstr>Social Media Match</vt:lpstr>
      <vt:lpstr>Social Media Match</vt:lpstr>
      <vt:lpstr>Social Media Match</vt:lpstr>
      <vt:lpstr>Social Media Match</vt:lpstr>
      <vt:lpstr>Social Media Match</vt:lpstr>
      <vt:lpstr>Social Media Match</vt:lpstr>
      <vt:lpstr>Social Media Match</vt:lpstr>
      <vt:lpstr>Social Media Match </vt:lpstr>
      <vt:lpstr>Social Media Match </vt:lpstr>
      <vt:lpstr>Social Media Match</vt:lpstr>
      <vt:lpstr>Social Media Match</vt:lpstr>
    </vt:vector>
  </TitlesOfParts>
  <Company>TxDOT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Alexa Goldberg</dc:creator>
  <cp:lastModifiedBy>Marsha Scott</cp:lastModifiedBy>
  <cp:revision>136</cp:revision>
  <cp:lastPrinted>2014-06-13T13:24:29Z</cp:lastPrinted>
  <dcterms:created xsi:type="dcterms:W3CDTF">2014-03-05T15:59:22Z</dcterms:created>
  <dcterms:modified xsi:type="dcterms:W3CDTF">2017-10-27T22:47:58Z</dcterms:modified>
</cp:coreProperties>
</file>